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2282-BFF7-499C-8406-539F462D66D2}" type="datetimeFigureOut">
              <a:rPr lang="pl-PL" smtClean="0"/>
              <a:t>2018-09-29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53B0-DDBD-4772-83C2-28EC75B4B9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302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82282-BFF7-499C-8406-539F462D66D2}" type="datetimeFigureOut">
              <a:rPr lang="pl-PL" smtClean="0"/>
              <a:t>2018-09-29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C53B0-DDBD-4772-83C2-28EC75B4B9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13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40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Powiślańska Szkoła Wyższa – </a:t>
            </a:r>
            <a:br>
              <a:rPr lang="pl-PL" altLang="pl-PL" sz="40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40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dobry start </a:t>
            </a:r>
            <a:endParaRPr lang="pl-PL" altLang="pl-PL" sz="4000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55163"/>
      </p:ext>
    </p:extLst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Tryb kształcenia</a:t>
            </a:r>
            <a:endParaRPr lang="pl-PL" altLang="pl-PL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34445"/>
      </p:ext>
    </p:extLst>
  </p:cSld>
  <p:clrMapOvr>
    <a:masterClrMapping/>
  </p:clrMapOvr>
  <p:transition spd="med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>	</a:t>
            </a: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kształcenia</a:t>
            </a:r>
            <a:endParaRPr lang="pl-PL" altLang="pl-PL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8775"/>
      </p:ext>
    </p:extLst>
  </p:cSld>
  <p:clrMapOvr>
    <a:masterClrMapping/>
  </p:clrMapOvr>
  <p:transition spd="med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4000" b="1" smtClean="0">
                <a:solidFill>
                  <a:srgbClr val="008380"/>
                </a:solidFill>
                <a:latin typeface="Monotype Corsiva" panose="03010101010201010101" pitchFamily="66" charset="0"/>
              </a:rPr>
              <a:t>	</a:t>
            </a: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Kształcenie praktyczne</a:t>
            </a:r>
            <a:endParaRPr lang="pl-PL" altLang="pl-PL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0681"/>
      </p:ext>
    </p:extLst>
  </p:cSld>
  <p:clrMapOvr>
    <a:masterClrMapping/>
  </p:clrMapOvr>
  <p:transition spd="med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320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20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20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l-PL" altLang="pl-PL" sz="32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Praktyka początkiem kariery zawodowej</a:t>
            </a:r>
            <a:r>
              <a:rPr lang="pl-PL" altLang="pl-PL" sz="32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/>
            </a:r>
            <a:br>
              <a:rPr lang="pl-PL" altLang="pl-PL" sz="3200" b="1" smtClean="0">
                <a:solidFill>
                  <a:srgbClr val="006C69"/>
                </a:solidFill>
                <a:latin typeface="Monotype Corsiva" panose="03010101010201010101" pitchFamily="66" charset="0"/>
              </a:rPr>
            </a:br>
            <a:endParaRPr lang="pl-PL" altLang="pl-PL" sz="3200" b="1" dirty="0" smtClean="0">
              <a:solidFill>
                <a:srgbClr val="006C69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62504"/>
      </p:ext>
    </p:extLst>
  </p:cSld>
  <p:clrMapOvr>
    <a:masterClrMapping/>
  </p:clrMapOvr>
  <p:transition spd="med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36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Miejsca realizacji </a:t>
            </a:r>
            <a:br>
              <a:rPr lang="pl-PL" altLang="pl-PL" sz="36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6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kształcenia praktycznego - WNoZ</a:t>
            </a:r>
            <a:endParaRPr lang="pl-PL" altLang="pl-PL" sz="3600" b="1" dirty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84634"/>
      </p:ext>
    </p:extLst>
  </p:cSld>
  <p:clrMapOvr>
    <a:masterClrMapping/>
  </p:clrMapOvr>
  <p:transition spd="med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36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Miejsca realizacji </a:t>
            </a:r>
            <a:br>
              <a:rPr lang="pl-PL" altLang="pl-PL" sz="36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6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kształcenia praktycznego – WNE-S</a:t>
            </a:r>
            <a:endParaRPr lang="pl-PL" altLang="pl-PL" sz="3600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38863"/>
      </p:ext>
    </p:extLst>
  </p:cSld>
  <p:clrMapOvr>
    <a:masterClrMapping/>
  </p:clrMapOvr>
  <p:transition spd="med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60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Coś dla ambitnych</a:t>
            </a:r>
            <a:endParaRPr lang="pl-PL" altLang="pl-PL" sz="6000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89191"/>
      </p:ext>
    </p:extLst>
  </p:cSld>
  <p:clrMapOvr>
    <a:masterClrMapping/>
  </p:clrMapOvr>
  <p:transition spd="med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>          </a:t>
            </a: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Indywidualny tok studiów</a:t>
            </a:r>
            <a:endParaRPr lang="pl-PL" altLang="pl-PL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66560"/>
      </p:ext>
    </p:extLst>
  </p:cSld>
  <p:clrMapOvr>
    <a:masterClrMapping/>
  </p:clrMapOvr>
  <p:transition spd="med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Jednostki administracyjne</a:t>
            </a:r>
            <a:endParaRPr lang="pl-PL" altLang="pl-PL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19230"/>
      </p:ext>
    </p:extLst>
  </p:cSld>
  <p:clrMapOvr>
    <a:masterClrMapping/>
  </p:clrMapOvr>
  <p:transition spd="med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50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Dziekanat</a:t>
            </a:r>
            <a:endParaRPr lang="pl-PL" altLang="pl-PL" sz="5000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38580"/>
      </p:ext>
    </p:extLst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pl-PL" sz="32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Monotype Corsiva" panose="03010101010201010101" pitchFamily="66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Monotype Corsiva" panose="03010101010201010101" pitchFamily="66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Monotype Corsiva" panose="03010101010201010101" pitchFamily="66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67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Misja PSW</a:t>
            </a:r>
            <a:r>
              <a:rPr lang="pl-PL" sz="67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/>
            </a:r>
            <a:br>
              <a:rPr lang="pl-PL" sz="6700" b="1" smtClean="0">
                <a:solidFill>
                  <a:srgbClr val="006C69"/>
                </a:solidFill>
                <a:latin typeface="Lucida Bright" panose="02040602050505020304" pitchFamily="18" charset="0"/>
              </a:rPr>
            </a:br>
            <a:r>
              <a:rPr lang="pl-PL" sz="67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/>
            </a:r>
            <a:br>
              <a:rPr lang="pl-PL" sz="6700" b="1" smtClean="0">
                <a:solidFill>
                  <a:srgbClr val="006C69"/>
                </a:solidFill>
                <a:latin typeface="Monotype Corsiva" panose="03010101010201010101" pitchFamily="66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Monotype Corsiva" panose="03010101010201010101" pitchFamily="66" charset="0"/>
              </a:rPr>
            </a:br>
            <a:endParaRPr lang="pl-PL" sz="3200" b="1" dirty="0">
              <a:solidFill>
                <a:srgbClr val="006C69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4729"/>
      </p:ext>
    </p:extLst>
  </p:cSld>
  <p:clrMapOvr>
    <a:masterClrMapping/>
  </p:clrMapOvr>
  <p:transition spd="med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Godziny</a:t>
            </a:r>
            <a:r>
              <a:rPr lang="pl-PL" altLang="pl-PL" b="1" i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otwarcia</a:t>
            </a:r>
            <a:endParaRPr lang="pl-PL" altLang="pl-PL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67546"/>
      </p:ext>
    </p:extLst>
  </p:cSld>
  <p:clrMapOvr>
    <a:masterClrMapping/>
  </p:clrMapOvr>
  <p:transition spd="med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0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Sprawy, które student </a:t>
            </a:r>
            <a:br>
              <a:rPr lang="pl-PL" altLang="pl-PL" sz="40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40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załatwić w dziekanacie</a:t>
            </a:r>
            <a:endParaRPr lang="pl-PL" altLang="pl-PL" sz="4000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90273"/>
      </p:ext>
    </p:extLst>
  </p:cSld>
  <p:clrMapOvr>
    <a:masterClrMapping/>
  </p:clrMapOvr>
  <p:transition spd="med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Kancelaria</a:t>
            </a:r>
            <a:endParaRPr lang="pl-PL" altLang="pl-PL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37818"/>
      </p:ext>
    </p:extLst>
  </p:cSld>
  <p:clrMapOvr>
    <a:masterClrMapping/>
  </p:clrMapOvr>
  <p:transition spd="med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Godz</a:t>
            </a:r>
            <a:r>
              <a:rPr lang="pl-PL" altLang="pl-PL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>. </a:t>
            </a: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otwarcia</a:t>
            </a:r>
            <a:endParaRPr lang="pl-PL" altLang="pl-PL" b="1" dirty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98227"/>
      </p:ext>
    </p:extLst>
  </p:cSld>
  <p:clrMapOvr>
    <a:masterClrMapping/>
  </p:clrMapOvr>
  <p:transition spd="med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000" b="1" smtClean="0">
                <a:solidFill>
                  <a:srgbClr val="008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Sprawy, które student może załatwić w kancelarii</a:t>
            </a:r>
            <a:endParaRPr lang="pl-PL" altLang="pl-PL" sz="4000" b="1" dirty="0" smtClean="0">
              <a:solidFill>
                <a:srgbClr val="008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06893"/>
      </p:ext>
    </p:extLst>
  </p:cSld>
  <p:clrMapOvr>
    <a:masterClrMapping/>
  </p:clrMapOvr>
  <p:transition spd="med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b="1" smtClean="0">
                <a:solidFill>
                  <a:srgbClr val="008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Kwestura</a:t>
            </a:r>
            <a:endParaRPr lang="pl-PL" altLang="pl-PL" b="1" dirty="0" smtClean="0">
              <a:solidFill>
                <a:srgbClr val="008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74038"/>
      </p:ext>
    </p:extLst>
  </p:cSld>
  <p:clrMapOvr>
    <a:masterClrMapping/>
  </p:clrMapOvr>
  <p:transition spd="med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b="1" smtClean="0">
                <a:solidFill>
                  <a:srgbClr val="008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Godz. otwarcia</a:t>
            </a:r>
            <a:endParaRPr lang="pl-PL" altLang="pl-PL" b="1" dirty="0">
              <a:solidFill>
                <a:srgbClr val="008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58833"/>
      </p:ext>
    </p:extLst>
  </p:cSld>
  <p:clrMapOvr>
    <a:masterClrMapping/>
  </p:clrMapOvr>
  <p:transition spd="med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36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Sprawy, które student może załatwić w kwesturze</a:t>
            </a:r>
            <a:endParaRPr lang="pl-PL" altLang="pl-PL" sz="3600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54975"/>
      </p:ext>
    </p:extLst>
  </p:cSld>
  <p:clrMapOvr>
    <a:masterClrMapping/>
  </p:clrMapOvr>
  <p:transition spd="med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3500" b="1" smtClean="0">
                <a:solidFill>
                  <a:srgbClr val="0086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 promocji, współpracy </a:t>
            </a:r>
            <a:br>
              <a:rPr lang="pl-PL" altLang="pl-PL" sz="3500" b="1" smtClean="0">
                <a:solidFill>
                  <a:srgbClr val="00868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500" b="1" smtClean="0">
                <a:solidFill>
                  <a:srgbClr val="0086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rekrutacji</a:t>
            </a:r>
            <a:endParaRPr lang="pl-PL" altLang="pl-PL" sz="3500" b="1" dirty="0" smtClean="0">
              <a:solidFill>
                <a:srgbClr val="0086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20533"/>
      </p:ext>
    </p:extLst>
  </p:cSld>
  <p:clrMapOvr>
    <a:masterClrMapping/>
  </p:clrMapOvr>
  <p:transition spd="med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Godz. otwarcia</a:t>
            </a:r>
            <a:endParaRPr lang="pl-PL" altLang="pl-PL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81566"/>
      </p:ext>
    </p:extLst>
  </p:cSld>
  <p:clrMapOvr>
    <a:masterClrMapping/>
  </p:clrMapOvr>
  <p:transition spd="med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pl-PL" sz="32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Monotype Corsiva" panose="03010101010201010101" pitchFamily="66" charset="0"/>
              </a:rPr>
            </a:br>
            <a:r>
              <a:rPr lang="pl-PL" sz="32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/>
            </a:r>
            <a:br>
              <a:rPr lang="pl-PL" sz="3200" b="1" smtClean="0">
                <a:solidFill>
                  <a:srgbClr val="006C69"/>
                </a:solidFill>
                <a:latin typeface="Monotype Corsiva" panose="03010101010201010101" pitchFamily="66" charset="0"/>
              </a:rPr>
            </a:br>
            <a:r>
              <a:rPr lang="pl-PL" sz="67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Władze Uczelni </a:t>
            </a:r>
            <a:r>
              <a:rPr lang="pl-PL" sz="67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/>
            </a:r>
            <a:br>
              <a:rPr lang="pl-PL" sz="6700" b="1" smtClean="0">
                <a:solidFill>
                  <a:srgbClr val="006C69"/>
                </a:solidFill>
                <a:latin typeface="Monotype Corsiva" panose="03010101010201010101" pitchFamily="66" charset="0"/>
              </a:rPr>
            </a:br>
            <a:r>
              <a:rPr lang="pl-PL" sz="67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/>
            </a:r>
            <a:br>
              <a:rPr lang="pl-PL" sz="6700" b="1" smtClean="0">
                <a:solidFill>
                  <a:srgbClr val="006C69"/>
                </a:solidFill>
                <a:latin typeface="Monotype Corsiva" panose="03010101010201010101" pitchFamily="66" charset="0"/>
              </a:rPr>
            </a:br>
            <a:endParaRPr lang="pl-PL" sz="6700" b="1" dirty="0">
              <a:solidFill>
                <a:srgbClr val="006C69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26273"/>
      </p:ext>
    </p:extLst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Sprawy, które studenci mogą załatwić w biurze</a:t>
            </a:r>
            <a:endParaRPr lang="pl-PL" altLang="pl-PL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03016"/>
      </p:ext>
    </p:extLst>
  </p:cSld>
  <p:clrMapOvr>
    <a:masterClrMapping/>
  </p:clrMapOvr>
  <p:transition spd="med"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 Informacyjny</a:t>
            </a:r>
            <a:endParaRPr lang="pl-PL" b="1" dirty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18501"/>
      </p:ext>
    </p:extLst>
  </p:cSld>
  <p:clrMapOvr>
    <a:masterClrMapping/>
  </p:clrMapOvr>
  <p:transition spd="med"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smtClean="0">
                <a:solidFill>
                  <a:srgbClr val="203C27"/>
                </a:solidFill>
              </a:rPr>
              <a:t>W punkcie tym zostaniecie Państwo obsłużeni w zakresie:</a:t>
            </a:r>
            <a:endParaRPr lang="pl-PL" sz="2400" b="1" dirty="0">
              <a:solidFill>
                <a:srgbClr val="203C27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58309"/>
      </p:ext>
    </p:extLst>
  </p:cSld>
  <p:clrMapOvr>
    <a:masterClrMapping/>
  </p:clrMapOvr>
  <p:transition spd="med"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Biblioteki</a:t>
            </a:r>
            <a:endParaRPr lang="pl-PL" altLang="pl-PL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87297"/>
      </p:ext>
    </p:extLst>
  </p:cSld>
  <p:clrMapOvr>
    <a:masterClrMapping/>
  </p:clrMapOvr>
  <p:transition spd="med"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27888"/>
      </p:ext>
    </p:extLst>
  </p:cSld>
  <p:clrMapOvr>
    <a:masterClrMapping/>
  </p:clrMapOvr>
  <p:transition spd="med"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0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>Władze Uczelni w całej krasie</a:t>
            </a: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38999"/>
      </p:ext>
    </p:extLst>
  </p:cSld>
  <p:clrMapOvr>
    <a:masterClrMapping/>
  </p:clrMapOvr>
  <p:transition spd="med"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0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>Uff, nareszcie dyplom w ręce</a:t>
            </a: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99147"/>
      </p:ext>
    </p:extLst>
  </p:cSld>
  <p:clrMapOvr>
    <a:masterClrMapping/>
  </p:clrMapOvr>
  <p:transition spd="med"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0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>Zaczął się czas „prawdziwego” studiowania</a:t>
            </a: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0975"/>
      </p:ext>
    </p:extLst>
  </p:cSld>
  <p:clrMapOvr>
    <a:masterClrMapping/>
  </p:clrMapOvr>
  <p:transition spd="med"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35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>Otrzęsiny – i już jesteśmy wśród braci studenckiej</a:t>
            </a: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36874"/>
      </p:ext>
    </p:extLst>
  </p:cSld>
  <p:clrMapOvr>
    <a:masterClrMapping/>
  </p:clrMapOvr>
  <p:transition spd="med"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0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>Największa studencka impreza - Juwenalia</a:t>
            </a: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65241"/>
      </p:ext>
    </p:extLst>
  </p:cSld>
  <p:clrMapOvr>
    <a:masterClrMapping/>
  </p:clrMapOvr>
  <p:transition spd="med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56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/>
            </a:r>
            <a:br>
              <a:rPr lang="pl-PL" altLang="pl-PL" sz="5600" b="1" smtClean="0">
                <a:solidFill>
                  <a:srgbClr val="006C69"/>
                </a:solidFill>
                <a:latin typeface="Monotype Corsiva" panose="03010101010201010101" pitchFamily="66" charset="0"/>
              </a:rPr>
            </a:br>
            <a:r>
              <a:rPr lang="pl-PL" altLang="pl-PL" sz="56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>	</a:t>
            </a:r>
            <a:r>
              <a:rPr lang="pl-PL" altLang="pl-PL" sz="44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Kierownicy Zakładów</a:t>
            </a:r>
            <a:br>
              <a:rPr lang="pl-PL" altLang="pl-PL" sz="44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44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44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6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Wydział Nauk o Zdrowiu</a:t>
            </a:r>
            <a:endParaRPr lang="pl-PL" altLang="pl-PL" sz="3600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77370"/>
      </p:ext>
    </p:extLst>
  </p:cSld>
  <p:clrMapOvr>
    <a:masterClrMapping/>
  </p:clrMapOvr>
  <p:transition spd="med">
    <p:circl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27115"/>
      </p:ext>
    </p:extLst>
  </p:cSld>
  <p:clrMapOvr>
    <a:masterClrMapping/>
  </p:clrMapOvr>
  <p:transition spd="med">
    <p:circl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40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>    </a:t>
            </a: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międzynarodowa</a:t>
            </a:r>
            <a:endParaRPr lang="pl-PL" altLang="pl-PL" sz="4000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18043"/>
      </p:ext>
    </p:extLst>
  </p:cSld>
  <p:clrMapOvr>
    <a:masterClrMapping/>
  </p:clrMapOvr>
  <p:transition spd="med">
    <p:circl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b="1" smtClean="0">
                <a:solidFill>
                  <a:srgbClr val="0086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Stypendia</a:t>
            </a:r>
            <a:endParaRPr lang="pl-PL" altLang="pl-PL" b="1" dirty="0" smtClean="0">
              <a:solidFill>
                <a:srgbClr val="0086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82253"/>
      </p:ext>
    </p:extLst>
  </p:cSld>
  <p:clrMapOvr>
    <a:masterClrMapping/>
  </p:clrMapOvr>
  <p:transition spd="med">
    <p:circl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Posiedzenia </a:t>
            </a:r>
            <a:br>
              <a:rPr 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Komisji Stypendialnej</a:t>
            </a:r>
            <a:endParaRPr lang="pl-PL" b="1" dirty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15161"/>
      </p:ext>
    </p:extLst>
  </p:cSld>
  <p:clrMapOvr>
    <a:masterClrMapping/>
  </p:clrMapOvr>
  <p:transition spd="med">
    <p:circl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4000" b="1" smtClean="0">
                <a:solidFill>
                  <a:srgbClr val="006C69"/>
                </a:solidFill>
                <a:latin typeface="Monotype Corsiva" panose="03010101010201010101" pitchFamily="66" charset="0"/>
              </a:rPr>
              <a:t> </a:t>
            </a: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Samorząd studencki</a:t>
            </a:r>
            <a:endParaRPr lang="pl-PL" altLang="pl-PL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95402"/>
      </p:ext>
    </p:extLst>
  </p:cSld>
  <p:clrMapOvr>
    <a:masterClrMapping/>
  </p:clrMapOvr>
  <p:transition spd="med">
    <p:circl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5400" b="1" smtClean="0">
                <a:solidFill>
                  <a:srgbClr val="008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Finansowanie</a:t>
            </a:r>
            <a:endParaRPr lang="pl-PL" altLang="pl-PL" b="1" dirty="0" smtClean="0">
              <a:solidFill>
                <a:srgbClr val="008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43640"/>
      </p:ext>
    </p:extLst>
  </p:cSld>
  <p:clrMapOvr>
    <a:masterClrMapping/>
  </p:clrMapOvr>
  <p:transition spd="med">
    <p:circl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PSW dobry start</a:t>
            </a:r>
            <a:endParaRPr lang="pl-PL" altLang="pl-PL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31738"/>
      </p:ext>
    </p:extLst>
  </p:cSld>
  <p:clrMapOvr>
    <a:masterClrMapping/>
  </p:clrMapOvr>
  <p:transition spd="med">
    <p:circl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4000" b="1" smtClean="0">
                <a:solidFill>
                  <a:srgbClr val="008380"/>
                </a:solidFill>
                <a:latin typeface="Monotype Corsiva" panose="03010101010201010101" pitchFamily="66" charset="0"/>
              </a:rPr>
              <a:t/>
            </a:r>
            <a:br>
              <a:rPr lang="pl-PL" altLang="pl-PL" sz="4000" b="1" smtClean="0">
                <a:solidFill>
                  <a:srgbClr val="008380"/>
                </a:solidFill>
                <a:latin typeface="Monotype Corsiva" panose="03010101010201010101" pitchFamily="66" charset="0"/>
              </a:rPr>
            </a:br>
            <a:r>
              <a:rPr lang="pl-PL" altLang="pl-PL" sz="4000" b="1" smtClean="0">
                <a:solidFill>
                  <a:srgbClr val="008380"/>
                </a:solidFill>
                <a:latin typeface="Monotype Corsiva" panose="03010101010201010101" pitchFamily="66" charset="0"/>
              </a:rPr>
              <a:t/>
            </a:r>
            <a:br>
              <a:rPr lang="pl-PL" altLang="pl-PL" sz="4000" b="1" smtClean="0">
                <a:solidFill>
                  <a:srgbClr val="008380"/>
                </a:solidFill>
                <a:latin typeface="Monotype Corsiva" panose="03010101010201010101" pitchFamily="66" charset="0"/>
              </a:rPr>
            </a:br>
            <a:r>
              <a:rPr lang="pl-PL" altLang="pl-PL" sz="4000" b="1" smtClean="0">
                <a:solidFill>
                  <a:srgbClr val="008380"/>
                </a:solidFill>
                <a:latin typeface="Monotype Corsiva" panose="03010101010201010101" pitchFamily="66" charset="0"/>
              </a:rPr>
              <a:t/>
            </a:r>
            <a:br>
              <a:rPr lang="pl-PL" altLang="pl-PL" sz="4000" b="1" smtClean="0">
                <a:solidFill>
                  <a:srgbClr val="008380"/>
                </a:solidFill>
                <a:latin typeface="Monotype Corsiva" panose="03010101010201010101" pitchFamily="66" charset="0"/>
              </a:rPr>
            </a:br>
            <a:r>
              <a:rPr lang="pl-PL" altLang="pl-PL" sz="4000" b="1" smtClean="0">
                <a:solidFill>
                  <a:srgbClr val="008380"/>
                </a:solidFill>
                <a:latin typeface="Monotype Corsiva" panose="03010101010201010101" pitchFamily="66" charset="0"/>
              </a:rPr>
              <a:t/>
            </a:r>
            <a:br>
              <a:rPr lang="pl-PL" altLang="pl-PL" sz="4000" b="1" smtClean="0">
                <a:solidFill>
                  <a:srgbClr val="008380"/>
                </a:solidFill>
                <a:latin typeface="Monotype Corsiva" panose="03010101010201010101" pitchFamily="66" charset="0"/>
              </a:rPr>
            </a:br>
            <a:r>
              <a:rPr lang="pl-PL" altLang="pl-PL" sz="54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Powiślańska Szkoła Wyższa</a:t>
            </a:r>
            <a:endParaRPr lang="pl-PL" altLang="pl-PL" sz="5400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28279"/>
      </p:ext>
    </p:extLst>
  </p:cSld>
  <p:clrMapOvr>
    <a:masterClrMapping/>
  </p:clrMapOvr>
  <p:transition spd="med">
    <p:circl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5400" b="1" smtClean="0">
                <a:solidFill>
                  <a:srgbClr val="660033"/>
                </a:solidFill>
                <a:latin typeface="Sylfaen" panose="010A0502050306030303" pitchFamily="18" charset="0"/>
              </a:rPr>
              <a:t>www.psw.kwidzyn.edu.pl</a:t>
            </a:r>
            <a:endParaRPr lang="pl-PL" altLang="pl-PL" sz="5400" b="1" dirty="0" smtClean="0">
              <a:solidFill>
                <a:srgbClr val="660033"/>
              </a:solidFill>
              <a:latin typeface="Sylfaen" panose="010A0502050306030303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03143"/>
      </p:ext>
    </p:extLst>
  </p:cSld>
  <p:clrMapOvr>
    <a:masterClrMapping/>
  </p:clrMapOvr>
  <p:transition spd="med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56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Administracja</a:t>
            </a:r>
            <a:endParaRPr lang="pl-PL" altLang="pl-PL" sz="5600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35648"/>
      </p:ext>
    </p:extLst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b="1" smtClean="0">
                <a:solidFill>
                  <a:srgbClr val="008380"/>
                </a:solidFill>
                <a:latin typeface="Monotype Corsiva" panose="03010101010201010101" pitchFamily="66" charset="0"/>
              </a:rPr>
              <a:t/>
            </a:r>
            <a:br>
              <a:rPr lang="pl-PL" altLang="pl-PL" b="1" smtClean="0">
                <a:solidFill>
                  <a:srgbClr val="008380"/>
                </a:solidFill>
                <a:latin typeface="Monotype Corsiva" panose="03010101010201010101" pitchFamily="66" charset="0"/>
              </a:rPr>
            </a:br>
            <a:r>
              <a:rPr lang="pl-PL" altLang="pl-PL" sz="6000" b="1" smtClean="0">
                <a:solidFill>
                  <a:srgbClr val="006C69"/>
                </a:solidFill>
                <a:latin typeface="Lucida Bright" panose="02040602050505020304" pitchFamily="18" charset="0"/>
              </a:rPr>
              <a:t>Mamy dwa wydziały:</a:t>
            </a:r>
            <a:endParaRPr lang="pl-PL" altLang="pl-PL" sz="6000" b="1" dirty="0" smtClean="0">
              <a:solidFill>
                <a:srgbClr val="006C69"/>
              </a:solidFill>
              <a:latin typeface="Lucida Bright" panose="02040602050505020304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98823"/>
      </p:ext>
    </p:extLst>
  </p:cSld>
  <p:clrMapOvr>
    <a:masterClrMapping/>
  </p:clrMapOvr>
  <p:transition spd="med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36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Kierunek </a:t>
            </a:r>
            <a:br>
              <a:rPr lang="pl-PL" altLang="pl-PL" sz="36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600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Wydziale Nauk Ekonomiczno-Społecznych:</a:t>
            </a:r>
            <a:endParaRPr lang="pl-PL" altLang="pl-PL" sz="3600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27195"/>
      </p:ext>
    </p:extLst>
  </p:cSld>
  <p:clrMapOvr>
    <a:masterClrMapping/>
  </p:clrMapOvr>
  <p:transition spd="med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EKONOMIA -specjalności</a:t>
            </a:r>
            <a:endParaRPr lang="pl-PL" altLang="pl-PL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04173"/>
      </p:ext>
    </p:extLst>
  </p:cSld>
  <p:clrMapOvr>
    <a:masterClrMapping/>
  </p:clrMapOvr>
  <p:transition spd="med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Kierunki </a:t>
            </a:r>
            <a:b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b="1" smtClean="0">
                <a:solidFill>
                  <a:srgbClr val="00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Wydziale Nauk o Zdrowiu</a:t>
            </a:r>
            <a:endParaRPr lang="pl-PL" altLang="pl-PL" b="1" dirty="0" smtClean="0">
              <a:solidFill>
                <a:srgbClr val="00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59125"/>
      </p:ext>
    </p:extLst>
  </p:cSld>
  <p:clrMapOvr>
    <a:masterClrMapping/>
  </p:clrMapOvr>
  <p:transition spd="med">
    <p:circl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Pokaz na ekranie (4:3)</PresentationFormat>
  <Paragraphs>46</Paragraphs>
  <Slides>48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Lucida Bright</vt:lpstr>
      <vt:lpstr>Monotype Corsiva</vt:lpstr>
      <vt:lpstr>Sylfaen</vt:lpstr>
      <vt:lpstr>Motyw pakietu Office</vt:lpstr>
      <vt:lpstr>Powiślańska Szkoła Wyższa –  dobry start </vt:lpstr>
      <vt:lpstr>                                            Misja PSW   </vt:lpstr>
      <vt:lpstr>  Władze Uczelni   </vt:lpstr>
      <vt:lpstr>  Kierownicy Zakładów         Wydział Nauk o Zdrowiu</vt:lpstr>
      <vt:lpstr>Administracja</vt:lpstr>
      <vt:lpstr> Mamy dwa wydziały:</vt:lpstr>
      <vt:lpstr>Kierunek  na Wydziale Nauk Ekonomiczno-Społecznych:</vt:lpstr>
      <vt:lpstr>      EKONOMIA -specjalności</vt:lpstr>
      <vt:lpstr>Kierunki  na Wydziale Nauk o Zdrowiu</vt:lpstr>
      <vt:lpstr>Tryb kształcenia</vt:lpstr>
      <vt:lpstr> Formy kształcenia</vt:lpstr>
      <vt:lpstr> Kształcenie praktyczne</vt:lpstr>
      <vt:lpstr>        Praktyka początkiem kariery zawodowej </vt:lpstr>
      <vt:lpstr> Miejsca realizacji          kształcenia praktycznego - WNoZ</vt:lpstr>
      <vt:lpstr>Miejsca realizacji  kształcenia praktycznego – WNE-S</vt:lpstr>
      <vt:lpstr>Coś dla ambitnych</vt:lpstr>
      <vt:lpstr>          Indywidualny tok studiów</vt:lpstr>
      <vt:lpstr>Jednostki administracyjne</vt:lpstr>
      <vt:lpstr>Dziekanat</vt:lpstr>
      <vt:lpstr>Godziny otwarcia</vt:lpstr>
      <vt:lpstr>Sprawy, które student  może załatwić w dziekanacie</vt:lpstr>
      <vt:lpstr>Kancelaria</vt:lpstr>
      <vt:lpstr>Godz. otwarcia</vt:lpstr>
      <vt:lpstr>Sprawy, które student może załatwić w kancelarii</vt:lpstr>
      <vt:lpstr>Kwestura</vt:lpstr>
      <vt:lpstr>Godz. otwarcia</vt:lpstr>
      <vt:lpstr>Sprawy, które student może załatwić w kwesturze</vt:lpstr>
      <vt:lpstr>Dział promocji, współpracy  i rekrutacji</vt:lpstr>
      <vt:lpstr>Godz. otwarcia</vt:lpstr>
      <vt:lpstr>Sprawy, które studenci mogą załatwić w biurze</vt:lpstr>
      <vt:lpstr>Punkt Informacyjny</vt:lpstr>
      <vt:lpstr>W punkcie tym zostaniecie Państwo obsłużeni w zakresie:</vt:lpstr>
      <vt:lpstr>Biblioteki</vt:lpstr>
      <vt:lpstr>Prezentacja programu PowerPoint</vt:lpstr>
      <vt:lpstr>Władze Uczelni w całej krasie</vt:lpstr>
      <vt:lpstr>Uff, nareszcie dyplom w ręce</vt:lpstr>
      <vt:lpstr>Zaczął się czas „prawdziwego” studiowania</vt:lpstr>
      <vt:lpstr>Otrzęsiny – i już jesteśmy wśród braci studenckiej</vt:lpstr>
      <vt:lpstr>Największa studencka impreza - Juwenalia</vt:lpstr>
      <vt:lpstr>Prezentacja programu PowerPoint</vt:lpstr>
      <vt:lpstr>    Współpraca międzynarodowa</vt:lpstr>
      <vt:lpstr> Stypendia</vt:lpstr>
      <vt:lpstr>Posiedzenia  Komisji Stypendialnej</vt:lpstr>
      <vt:lpstr> Samorząd studencki</vt:lpstr>
      <vt:lpstr>Finansowanie</vt:lpstr>
      <vt:lpstr>PSW dobry start</vt:lpstr>
      <vt:lpstr>    Powiślańska Szkoła Wyższa</vt:lpstr>
      <vt:lpstr>www.psw.kwidzyn.edu.pl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Powiślańska Szkoła Wyższa –  dobry start</dc:title>
  <dc:creator>PSW KWIDZYN</dc:creator>
  <cp:lastModifiedBy>PSW KWIDZYN</cp:lastModifiedBy>
  <cp:revision>2</cp:revision>
  <dcterms:created xsi:type="dcterms:W3CDTF">2018-09-29T08:21:25Z</dcterms:created>
  <dcterms:modified xsi:type="dcterms:W3CDTF">2018-09-29T08:21:59Z</dcterms:modified>
</cp:coreProperties>
</file>