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59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.strzala@psw.kwidzyn.edu.pl" TargetMode="External"/><Relationship Id="rId2" Type="http://schemas.openxmlformats.org/officeDocument/2006/relationships/hyperlink" Target="mailto:t.plata@psw.kwidzyn.edu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ekretarz@oipip.gda.pl" TargetMode="External"/><Relationship Id="rId4" Type="http://schemas.openxmlformats.org/officeDocument/2006/relationships/hyperlink" Target="mailto:b.pawlowska@psw.kwidzyn.edu.p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8995" y="806570"/>
            <a:ext cx="8211058" cy="163470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Zasadność zwiększenia liczby absolwentów kierunku pielęgniarstwo i położnictwo </a:t>
            </a:r>
            <a:b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kontekście prognozowanego wzrostu </a:t>
            </a:r>
            <a:r>
              <a:rPr lang="pl-PL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zatrudnienia w sektorze </a:t>
            </a: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żłobków i klubów dziecięcych w korelacji z istniejącymi brakami </a:t>
            </a:r>
            <a:r>
              <a:rPr lang="pl-PL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kadrowymi</a:t>
            </a:r>
            <a:br>
              <a:rPr lang="pl-PL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9213" y="3086604"/>
            <a:ext cx="8915399" cy="2515134"/>
          </a:xfrm>
        </p:spPr>
        <p:txBody>
          <a:bodyPr>
            <a:normAutofit lnSpcReduction="10000"/>
          </a:bodyPr>
          <a:lstStyle/>
          <a:p>
            <a:pPr algn="r"/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dr hab. Tomasz Plata-Przechlewski, </a:t>
            </a:r>
            <a:endParaRPr lang="pl-PL" sz="14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r"/>
            <a:r>
              <a:rPr lang="pl-P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dr 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Katarzyna Strzała-Osuch, </a:t>
            </a:r>
            <a:endParaRPr lang="pl-PL" sz="14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r"/>
            <a:r>
              <a:rPr lang="pl-P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dr 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Beata Pawłowska, </a:t>
            </a:r>
            <a:endParaRPr lang="pl-PL" sz="14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r"/>
            <a:r>
              <a:rPr lang="pl-P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mgr 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Jolanta Zając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endParaRPr lang="pl-PL" sz="1400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algn="r"/>
            <a:endParaRPr lang="pl-PL" sz="1400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algn="r">
              <a:spcBef>
                <a:spcPts val="0"/>
              </a:spcBef>
            </a:pPr>
            <a:r>
              <a:rPr lang="pl-P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Powiślańska 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Szkoła Wyższa (</a:t>
            </a:r>
            <a:r>
              <a:rPr lang="pl-PL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t.plata@psw.kwidzyn.edu.pl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b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Powiślańska Szkoła Wyższa (</a:t>
            </a:r>
            <a:r>
              <a:rPr lang="pl-PL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k.strzala@psw.kwidzyn.edu.pl</a:t>
            </a: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b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Powiślańska Szkoła Wyższa (</a:t>
            </a:r>
            <a:r>
              <a:rPr lang="pl-PL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b.pawlowska@psw.kwidzyn.edu.pl</a:t>
            </a:r>
            <a:r>
              <a:rPr lang="pl-P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r">
              <a:spcBef>
                <a:spcPts val="0"/>
              </a:spcBef>
            </a:pPr>
            <a:r>
              <a:rPr lang="pl-PL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Okręgowa </a:t>
            </a:r>
            <a:r>
              <a:rPr lang="pl-PL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Izba Pielęgniarek i Położnych w Gdańsku (</a:t>
            </a:r>
            <a:r>
              <a:rPr lang="pl-PL" sz="1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sekretarz@oipip.gda.pl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r">
              <a:spcBef>
                <a:spcPts val="0"/>
              </a:spcBef>
            </a:pPr>
            <a:endParaRPr lang="pl-PL" sz="1400" dirty="0" smtClean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083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07237" y="2433397"/>
            <a:ext cx="3223254" cy="3777622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prognozowane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wielkości dodatkowego zatrudnienia pielęgniarek i położnych w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województwach (w osobach)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C:\Users\KSO\AppData\Local\Temp\Temp1_Rysunki.zip\pp_woj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8" y="624110"/>
            <a:ext cx="6081623" cy="5586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5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pl-PL" dirty="0" smtClean="0"/>
              <a:t>dr Katarzyna Strzała-Osuch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07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Rozważania nad bezpieczeństwem dzieci w placówkach pobytu dziennego – żłobkach, klubach dziecięcych, ale również przedszkolach i szkołach warto odnieść do malejącej liczby kadr pielęgniarskich, zatrudnionych w w/w jednostkach. </a:t>
            </a:r>
            <a:endParaRPr lang="pl-PL" dirty="0" smtClean="0"/>
          </a:p>
          <a:p>
            <a:r>
              <a:rPr lang="pl-PL" dirty="0" smtClean="0"/>
              <a:t>Bezpieczeństwo </a:t>
            </a:r>
            <a:r>
              <a:rPr lang="pl-PL" dirty="0"/>
              <a:t>dzieci jest jednym </a:t>
            </a:r>
            <a:r>
              <a:rPr lang="pl-PL" dirty="0" smtClean="0"/>
              <a:t>z </a:t>
            </a:r>
            <a:r>
              <a:rPr lang="pl-PL" dirty="0"/>
              <a:t>głównych zadań i obowiązków personelu, nie zawsze w pełni przeszkolonego w zakresie opieki pielęgniarskiej czy w nagłych wypadkach. </a:t>
            </a:r>
            <a:endParaRPr lang="pl-PL" dirty="0" smtClean="0"/>
          </a:p>
          <a:p>
            <a:r>
              <a:rPr lang="pl-PL" dirty="0" smtClean="0"/>
              <a:t>Problem </a:t>
            </a:r>
            <a:r>
              <a:rPr lang="pl-PL" dirty="0"/>
              <a:t>niewystarczających kwalifikacji </a:t>
            </a:r>
            <a:r>
              <a:rPr lang="pl-PL" dirty="0" smtClean="0"/>
              <a:t>i </a:t>
            </a:r>
            <a:r>
              <a:rPr lang="pl-PL" dirty="0"/>
              <a:t>umiejętności czy wiedzy należałoby jeszcze dodatkowo skonfrontować z postępującymi brakami absolwentów kierunku pielęgniarstwo, chętnymi do podjęcia pracy w środowisku wychowania i nauczania dzieci. </a:t>
            </a:r>
            <a:endParaRPr lang="pl-PL" dirty="0" smtClean="0"/>
          </a:p>
          <a:p>
            <a:r>
              <a:rPr lang="pl-PL" dirty="0" smtClean="0"/>
              <a:t>Niniejszy </a:t>
            </a:r>
            <a:r>
              <a:rPr lang="pl-PL" dirty="0"/>
              <a:t>artykuł stanowi próbę analizy porównawczej wraz prognozą zapotrzebowania na wykwalifikowaną kadrę pielęgniarską obecnie i w przyszłości.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142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2417" y="175535"/>
            <a:ext cx="8911687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4/ 5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Dzieci objęte opieką w żłobkach 2012–2020 (Dzieci objęte opieką w żłobkach </a:t>
            </a:r>
            <a:b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 wieku żłobkowym / dzieci objęte opieką w żłobkach / </a:t>
            </a:r>
            <a:r>
              <a:rPr lang="pl-PL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ogółem i w 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podziale na województwa)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KSO\AppData\Local\Temp\Temp1_Rysunki.zip\dzieci_p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32" y="1522562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KSO\AppData\Local\Temp\Temp1_Rysunki.zip\dzieci_wo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2" y="1522562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72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2864" y="184164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6/7. 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Liczba pielęgniarek / położnych na rynku pracy, odpowiednio w latach 2012-2019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1. Liczba pielęgniarek w Polsce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255766"/>
              </p:ext>
            </p:extLst>
          </p:nvPr>
        </p:nvGraphicFramePr>
        <p:xfrm>
          <a:off x="3086368" y="4679636"/>
          <a:ext cx="4646295" cy="2245868"/>
        </p:xfrm>
        <a:graphic>
          <a:graphicData uri="http://schemas.openxmlformats.org/drawingml/2006/table">
            <a:tbl>
              <a:tblPr firstRow="1" firstCol="1" bandRow="1"/>
              <a:tblGrid>
                <a:gridCol w="2157095"/>
                <a:gridCol w="579120"/>
                <a:gridCol w="579120"/>
                <a:gridCol w="594360"/>
                <a:gridCol w="736600"/>
              </a:tblGrid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pielęgniarek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225.410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228.250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229.974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231.612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położnych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26.958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27.555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27.859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28.231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absolwentów kierunku pielęgniarstwo/położnictwo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5.033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5.487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5.969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5.693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pielęgniarek / położnych, którym wygaszono prawo wykonywania zawodu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Obraz 3" descr="C:\Users\KSO\AppData\Local\Temp\Temp1_Rysunki.zip\pielegniarki_p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69" y="1052516"/>
            <a:ext cx="3627120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KSO\AppData\Local\Temp\Temp1_Rysunki.zip\pielegniarki_wo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68" y="658577"/>
            <a:ext cx="4236720" cy="4236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95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Szacunkowe dane wskazują, że do 2033 roku będzie brakowało w kraju 169 tysięcy pielęgniarek i położnych. Zapewnienie zastępowalności pokoleń wymaga, aby w latach 2018-2033 wchodziło do systemu co najmniej 13 tysięcy pielęgniarek i położnych rocznie. </a:t>
            </a:r>
            <a:endParaRPr lang="pl-PL" dirty="0" smtClean="0"/>
          </a:p>
          <a:p>
            <a:r>
              <a:rPr lang="pl-PL" dirty="0" smtClean="0"/>
              <a:t>Z </a:t>
            </a:r>
            <a:r>
              <a:rPr lang="pl-PL" dirty="0"/>
              <a:t>Raportu Naczelnej Rady Pielęgniarek i Położnych Zabezpieczenie społeczeństwa polskiego </a:t>
            </a:r>
            <a:r>
              <a:rPr lang="pl-PL" dirty="0" smtClean="0"/>
              <a:t>w </a:t>
            </a:r>
            <a:r>
              <a:rPr lang="pl-PL" dirty="0"/>
              <a:t>świadczenia pielęgniarek i położnych wynika, że liczba absolwentów na kierunku pielęgniarstwo uzyskujących prawo wykonywania zawodu w latach 2014-2016 wyniosła 9 854, natomiast liczba absolwentów, którzy podjęli zatrudnienie w systemie ochrony zdrowia – jedynie 4 021 osób . </a:t>
            </a:r>
            <a:endParaRPr lang="pl-PL" dirty="0" smtClean="0"/>
          </a:p>
          <a:p>
            <a:r>
              <a:rPr lang="pl-PL" dirty="0" smtClean="0"/>
              <a:t>Ważną </a:t>
            </a:r>
            <a:r>
              <a:rPr lang="pl-PL" dirty="0"/>
              <a:t>kwestią jest tu także faktyczna liczba pielęgniarek i położnych pracująca w systemie 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74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97479" y="195028"/>
            <a:ext cx="59831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Wykres 1/2/3. </a:t>
            </a: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pracujących w plac</a:t>
            </a: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wkach opieki nad dziećmi w wieku do lat 3 </a:t>
            </a:r>
            <a:b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2017r. / 2019r. / 2020r.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a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4" y="1346263"/>
            <a:ext cx="3589338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5336" y="5185732"/>
            <a:ext cx="39837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źr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dło: Gł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wny Urząd Statystyczny Żłobki i kluby dziecięce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2017/2019/2020r. 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informacje sygnalne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30" y="440596"/>
            <a:ext cx="5367962" cy="3264686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793" y="3489077"/>
            <a:ext cx="5040037" cy="33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9377" y="258379"/>
            <a:ext cx="8911687" cy="69052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Wykres 9. Zatrudnienie w żłobkach i klubach dziecięcych w skali kraju w latach 2016-2020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4804912"/>
            <a:ext cx="8915400" cy="1106309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liczba zatrudnionych, w związku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z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otwieraniem nowych żłobków i klubów dziecięcych bardzo wzrasta w skali ostatnich kilku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lat; </a:t>
            </a:r>
          </a:p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zrasta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jednakże także liczba dzieci w w/w formach opieki, co niestety skutkuje drastycznie malejącą liczbą pracowników przypadających na jedno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dziecko;</a:t>
            </a:r>
            <a:endParaRPr lang="pl-PL" dirty="0"/>
          </a:p>
        </p:txBody>
      </p:sp>
      <p:pic>
        <p:nvPicPr>
          <p:cNvPr id="4" name="Obraz 3" descr="C:\Users\KSO\AppData\Local\Temp\Temp1_Rysunki.zip\zlobki_zat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76" y="948906"/>
            <a:ext cx="5280660" cy="338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36" y="969779"/>
            <a:ext cx="537713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6849" y="477328"/>
            <a:ext cx="8915400" cy="306812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oparciu o wyżej przedstawione analizy wstępne autorzy podjęli próbę prognozy zatrudnienia pielęgniarek i położnych w żłobkach i klubach dziecięcych w Polsce na lata 2021-2025.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Prognoza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konstruowana w oparciu o przewidywaną liczbę dzieci w przedszkolach. Przyjmując, że jeden zatrudniony w żłobku opiekuje się przeciętnie pięciorgiem dzieci tak jak to miało miejsce w latach 2016–2020 oraz że udział pielęgniarek w łącznym zatrudnieniu w żłobkach wynosi około 7,5% a położnych 1,8% (jak to miało miejsce w latach 2016–2020) można ustalić wielkość przewidywaną wielkość zatrudnienia w obu zawodach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prognozowanym okresie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uwagi na niewielką długość szeregu czasowego (9 rocznych obserwacji) naszą prognozę należy traktować jako 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scenariusz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czyli przewidywanie co będzie jak utrzyma się obecny trend zjawiska. Także z uwagi na szczupłość danych zdecydowaliśmy się na użycie prostych metod prognozowania, konkretnie trend liniowy przy zastosowaniu metody najmniejszych kwadratów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47" y="3545457"/>
            <a:ext cx="4206605" cy="3225064"/>
          </a:xfrm>
          <a:prstGeom prst="rect">
            <a:avLst/>
          </a:prstGeom>
        </p:spPr>
      </p:pic>
      <p:sp>
        <p:nvSpPr>
          <p:cNvPr id="6" name="Strzałka w lewo 5"/>
          <p:cNvSpPr/>
          <p:nvPr/>
        </p:nvSpPr>
        <p:spPr>
          <a:xfrm>
            <a:off x="5909094" y="3614468"/>
            <a:ext cx="5771072" cy="255341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Bef>
                <a:spcPts val="1000"/>
              </a:spcBef>
              <a:buClr>
                <a:srgbClr val="A53010"/>
              </a:buClr>
            </a:pPr>
            <a: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</a:t>
            </a:r>
            <a:r>
              <a:rPr lang="pl-PL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prognozy zatrudnienia pielęgniarek i położnych dla Polski ogółem współczynnik kierunkowy linii trendu wynosi </a:t>
            </a:r>
            <a: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13231.37 a </a:t>
            </a:r>
            <a:r>
              <a:rPr lang="pl-PL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współczynnika determinacji R² wynosi 97%, co świadczy o dobrym dopasowaniu linii trendu do danych </a:t>
            </a:r>
            <a: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empirycznych.</a:t>
            </a:r>
            <a:endParaRPr lang="pl-PL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802257"/>
            <a:ext cx="8915400" cy="510896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</a:pPr>
            <a:r>
              <a:rPr lang="pl-PL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Analizy, na podstawie których sporządzono prognozę oznaczają, </a:t>
            </a:r>
            <a:r>
              <a:rPr lang="pl-PL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że przeciętnie rocznie w latach 2012-2020 przybywało w Polsce 13231.37 dzieci w żłobkach, a to z kolei oznaczało, że niezbędne było co roku zatrudnianie dodatkowych 198.47 pielęgniarek oraz 47.63 położnych. W oparciu o tak wyznaczoną linię trendu obliczono 5-letnią prognozę (na lata 2021–2025), z której wynika że </a:t>
            </a:r>
            <a:r>
              <a:rPr lang="pl-PL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roku 2025 niezbędne będzie zatrudnienie 1044.72 pielęgniarek więcej niż w roku 2020 (oraz 250.73 położnych</a:t>
            </a:r>
            <a:r>
              <a:rPr lang="pl-PL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pl-PL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r>
              <a:rPr lang="pl-PL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podobny sposób oszacowano przewidywaną liczbę dzieci w przedszkolach (a na tej podstawie wielkość zatrudnienia) dla poszczególnych województw. Wszystkie współczynniki kierunkowe były statystycznie istotne a wartości współczynników determinacji R² większe od 0,95, co świadczy o dobrym dopasowaniu linii trendu do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896206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1218</TotalTime>
  <Words>644</Words>
  <Application>Microsoft Office PowerPoint</Application>
  <PresentationFormat>Panoramiczny</PresentationFormat>
  <Paragraphs>58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Smuga</vt:lpstr>
      <vt:lpstr>Zasadność zwiększenia liczby absolwentów kierunku pielęgniarstwo i położnictwo  w kontekście prognozowanego wzrostu zatrudnienia w sektorze żłobków i klubów dziecięcych w korelacji z istniejącymi brakami kadrowymi   </vt:lpstr>
      <vt:lpstr>Prezentacja programu PowerPoint</vt:lpstr>
      <vt:lpstr>Wykres 4/ 5. Dzieci objęte opieką w żłobkach 2012–2020 (Dzieci objęte opieką w żłobkach  i w wieku żłobkowym / dzieci objęte opieką w żłobkach / ogółem i w podziale na województwa) </vt:lpstr>
      <vt:lpstr>Wykres 6/7. Liczba pielęgniarek / położnych na rynku pracy, odpowiednio w latach 2012-2019 Tablica 1. Liczba pielęgniarek w Polsce</vt:lpstr>
      <vt:lpstr>Prezentacja programu PowerPoint</vt:lpstr>
      <vt:lpstr>Prezentacja programu PowerPoint</vt:lpstr>
      <vt:lpstr>Wykres 9. Zatrudnienie w żłobkach i klubach dziecięcych w skali kraju w latach 2016-2020 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Zasadność zwiększenia liczby absolwentów kierunku pielęgniarstwo w kontekście braków kadrowych sektora medycyny żłobkowej, szkolnej i przedszkolnej</dc:title>
  <dc:creator>KSO</dc:creator>
  <cp:lastModifiedBy>KSO</cp:lastModifiedBy>
  <cp:revision>7</cp:revision>
  <dcterms:created xsi:type="dcterms:W3CDTF">2021-09-07T12:32:02Z</dcterms:created>
  <dcterms:modified xsi:type="dcterms:W3CDTF">2021-09-08T08:50:18Z</dcterms:modified>
</cp:coreProperties>
</file>