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9" r:id="rId23"/>
    <p:sldId id="280" r:id="rId2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kcja domyślna" id="{F7F19810-6253-4793-AA71-A831144928E8}">
          <p14:sldIdLst>
            <p14:sldId id="256"/>
            <p14:sldId id="257"/>
            <p14:sldId id="258"/>
            <p14:sldId id="259"/>
            <p14:sldId id="260"/>
            <p14:sldId id="261"/>
            <p14:sldId id="262"/>
            <p14:sldId id="263"/>
            <p14:sldId id="264"/>
            <p14:sldId id="265"/>
            <p14:sldId id="266"/>
            <p14:sldId id="267"/>
            <p14:sldId id="268"/>
            <p14:sldId id="269"/>
            <p14:sldId id="270"/>
            <p14:sldId id="271"/>
            <p14:sldId id="272"/>
            <p14:sldId id="273"/>
            <p14:sldId id="274"/>
            <p14:sldId id="275"/>
            <p14:sldId id="276"/>
            <p14:sldId id="279"/>
            <p14:sldId id="280"/>
          </p14:sldIdLst>
        </p14:section>
        <p14:section name="Sekcja bez tytułu" id="{86AFB49E-DA14-4C3E-8F74-BFE38AA5E385}">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385" autoAdjust="0"/>
    <p:restoredTop sz="94660"/>
  </p:normalViewPr>
  <p:slideViewPr>
    <p:cSldViewPr snapToGrid="0">
      <p:cViewPr varScale="1">
        <p:scale>
          <a:sx n="118" d="100"/>
          <a:sy n="118" d="100"/>
        </p:scale>
        <p:origin x="288"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pl-PL"/>
              <a:t>Kliknij, aby edytować styl</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l-PL"/>
              <a:t>Kliknij, aby edytować styl wzorca podtytułu</a:t>
            </a:r>
            <a:endParaRPr lang="en-US" dirty="0"/>
          </a:p>
        </p:txBody>
      </p:sp>
      <p:sp>
        <p:nvSpPr>
          <p:cNvPr id="4" name="Date Placeholder 3"/>
          <p:cNvSpPr>
            <a:spLocks noGrp="1"/>
          </p:cNvSpPr>
          <p:nvPr>
            <p:ph type="dt" sz="half" idx="10"/>
          </p:nvPr>
        </p:nvSpPr>
        <p:spPr/>
        <p:txBody>
          <a:bodyPr/>
          <a:lstStyle/>
          <a:p>
            <a:fld id="{2F492C41-C42E-4225-BE2E-30DA5F2FC142}" type="datetimeFigureOut">
              <a:rPr lang="pl-PL" smtClean="0"/>
              <a:t>2020-03-27</a:t>
            </a:fld>
            <a:endParaRPr lang="pl-PL"/>
          </a:p>
        </p:txBody>
      </p:sp>
      <p:sp>
        <p:nvSpPr>
          <p:cNvPr id="5" name="Footer Placeholder 4"/>
          <p:cNvSpPr>
            <a:spLocks noGrp="1"/>
          </p:cNvSpPr>
          <p:nvPr>
            <p:ph type="ftr" sz="quarter" idx="11"/>
          </p:nvPr>
        </p:nvSpPr>
        <p:spPr/>
        <p:txBody>
          <a:bodyPr/>
          <a:lstStyle/>
          <a:p>
            <a:endParaRPr lang="pl-PL"/>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3F98EB9A-4564-4913-A43B-EB423B908732}" type="slidenum">
              <a:rPr lang="pl-PL" smtClean="0"/>
              <a:t>‹#›</a:t>
            </a:fld>
            <a:endParaRPr lang="pl-PL"/>
          </a:p>
        </p:txBody>
      </p:sp>
    </p:spTree>
    <p:extLst>
      <p:ext uri="{BB962C8B-B14F-4D97-AF65-F5344CB8AC3E}">
        <p14:creationId xmlns:p14="http://schemas.microsoft.com/office/powerpoint/2010/main" val="31024804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ytuł i podpis">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pl-PL"/>
              <a:t>Kliknij, aby edytować styl</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a:t>Kliknij, aby edytować style wzorca tekstu</a:t>
            </a:r>
          </a:p>
        </p:txBody>
      </p:sp>
      <p:sp>
        <p:nvSpPr>
          <p:cNvPr id="4" name="Date Placeholder 3"/>
          <p:cNvSpPr>
            <a:spLocks noGrp="1"/>
          </p:cNvSpPr>
          <p:nvPr>
            <p:ph type="dt" sz="half" idx="10"/>
          </p:nvPr>
        </p:nvSpPr>
        <p:spPr/>
        <p:txBody>
          <a:bodyPr/>
          <a:lstStyle/>
          <a:p>
            <a:fld id="{2F492C41-C42E-4225-BE2E-30DA5F2FC142}" type="datetimeFigureOut">
              <a:rPr lang="pl-PL" smtClean="0"/>
              <a:t>2020-03-27</a:t>
            </a:fld>
            <a:endParaRPr lang="pl-PL"/>
          </a:p>
        </p:txBody>
      </p:sp>
      <p:sp>
        <p:nvSpPr>
          <p:cNvPr id="5" name="Footer Placeholder 4"/>
          <p:cNvSpPr>
            <a:spLocks noGrp="1"/>
          </p:cNvSpPr>
          <p:nvPr>
            <p:ph type="ftr" sz="quarter" idx="11"/>
          </p:nvPr>
        </p:nvSpPr>
        <p:spPr/>
        <p:txBody>
          <a:bodyPr/>
          <a:lstStyle/>
          <a:p>
            <a:endParaRPr lang="pl-PL"/>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3F98EB9A-4564-4913-A43B-EB423B908732}" type="slidenum">
              <a:rPr lang="pl-PL" smtClean="0"/>
              <a:t>‹#›</a:t>
            </a:fld>
            <a:endParaRPr lang="pl-PL"/>
          </a:p>
        </p:txBody>
      </p:sp>
    </p:spTree>
    <p:extLst>
      <p:ext uri="{BB962C8B-B14F-4D97-AF65-F5344CB8AC3E}">
        <p14:creationId xmlns:p14="http://schemas.microsoft.com/office/powerpoint/2010/main" val="2379159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Oferta z podpisem">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pl-PL"/>
              <a:t>Kliknij, aby edytować styl</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pl-PL"/>
              <a:t>Kliknij, aby edytować style wzorca tekstu</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a:t>Kliknij, aby edytować style wzorca tekstu</a:t>
            </a:r>
          </a:p>
        </p:txBody>
      </p:sp>
      <p:sp>
        <p:nvSpPr>
          <p:cNvPr id="4" name="Date Placeholder 3"/>
          <p:cNvSpPr>
            <a:spLocks noGrp="1"/>
          </p:cNvSpPr>
          <p:nvPr>
            <p:ph type="dt" sz="half" idx="10"/>
          </p:nvPr>
        </p:nvSpPr>
        <p:spPr/>
        <p:txBody>
          <a:bodyPr/>
          <a:lstStyle/>
          <a:p>
            <a:fld id="{2F492C41-C42E-4225-BE2E-30DA5F2FC142}" type="datetimeFigureOut">
              <a:rPr lang="pl-PL" smtClean="0"/>
              <a:t>2020-03-27</a:t>
            </a:fld>
            <a:endParaRPr lang="pl-PL"/>
          </a:p>
        </p:txBody>
      </p:sp>
      <p:sp>
        <p:nvSpPr>
          <p:cNvPr id="5" name="Footer Placeholder 4"/>
          <p:cNvSpPr>
            <a:spLocks noGrp="1"/>
          </p:cNvSpPr>
          <p:nvPr>
            <p:ph type="ftr" sz="quarter" idx="11"/>
          </p:nvPr>
        </p:nvSpPr>
        <p:spPr/>
        <p:txBody>
          <a:bodyPr/>
          <a:lstStyle/>
          <a:p>
            <a:endParaRPr lang="pl-PL"/>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3F98EB9A-4564-4913-A43B-EB423B908732}" type="slidenum">
              <a:rPr lang="pl-PL" smtClean="0"/>
              <a:t>‹#›</a:t>
            </a:fld>
            <a:endParaRPr lang="pl-PL"/>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1971349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Karta nazwy">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pl-PL"/>
              <a:t>Kliknij, aby edytować styl</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pl-PL"/>
              <a:t>Kliknij, aby edytować style wzorca tekstu</a:t>
            </a:r>
          </a:p>
        </p:txBody>
      </p:sp>
      <p:sp>
        <p:nvSpPr>
          <p:cNvPr id="5" name="Date Placeholder 4"/>
          <p:cNvSpPr>
            <a:spLocks noGrp="1"/>
          </p:cNvSpPr>
          <p:nvPr>
            <p:ph type="dt" sz="half" idx="10"/>
          </p:nvPr>
        </p:nvSpPr>
        <p:spPr/>
        <p:txBody>
          <a:bodyPr/>
          <a:lstStyle/>
          <a:p>
            <a:fld id="{2F492C41-C42E-4225-BE2E-30DA5F2FC142}" type="datetimeFigureOut">
              <a:rPr lang="pl-PL" smtClean="0"/>
              <a:t>2020-03-27</a:t>
            </a:fld>
            <a:endParaRPr lang="pl-PL"/>
          </a:p>
        </p:txBody>
      </p:sp>
      <p:sp>
        <p:nvSpPr>
          <p:cNvPr id="6" name="Footer Placeholder 5"/>
          <p:cNvSpPr>
            <a:spLocks noGrp="1"/>
          </p:cNvSpPr>
          <p:nvPr>
            <p:ph type="ftr" sz="quarter" idx="11"/>
          </p:nvPr>
        </p:nvSpPr>
        <p:spPr/>
        <p:txBody>
          <a:bodyPr/>
          <a:lstStyle/>
          <a:p>
            <a:endParaRPr lang="pl-PL"/>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3F98EB9A-4564-4913-A43B-EB423B908732}" type="slidenum">
              <a:rPr lang="pl-PL" smtClean="0"/>
              <a:t>‹#›</a:t>
            </a:fld>
            <a:endParaRPr lang="pl-PL"/>
          </a:p>
        </p:txBody>
      </p:sp>
    </p:spTree>
    <p:extLst>
      <p:ext uri="{BB962C8B-B14F-4D97-AF65-F5344CB8AC3E}">
        <p14:creationId xmlns:p14="http://schemas.microsoft.com/office/powerpoint/2010/main" val="9109278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Karta nazwy cytatu">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pl-PL"/>
              <a:t>Kliknij, aby edytować styl</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pl-PL"/>
              <a:t>Kliknij, aby edytować style wzorca tekstu</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pl-PL"/>
              <a:t>Kliknij, aby edytować style wzorca tekstu</a:t>
            </a:r>
          </a:p>
        </p:txBody>
      </p:sp>
      <p:sp>
        <p:nvSpPr>
          <p:cNvPr id="5" name="Date Placeholder 4"/>
          <p:cNvSpPr>
            <a:spLocks noGrp="1"/>
          </p:cNvSpPr>
          <p:nvPr>
            <p:ph type="dt" sz="half" idx="10"/>
          </p:nvPr>
        </p:nvSpPr>
        <p:spPr/>
        <p:txBody>
          <a:bodyPr/>
          <a:lstStyle/>
          <a:p>
            <a:fld id="{2F492C41-C42E-4225-BE2E-30DA5F2FC142}" type="datetimeFigureOut">
              <a:rPr lang="pl-PL" smtClean="0"/>
              <a:t>2020-03-27</a:t>
            </a:fld>
            <a:endParaRPr lang="pl-PL"/>
          </a:p>
        </p:txBody>
      </p:sp>
      <p:sp>
        <p:nvSpPr>
          <p:cNvPr id="6" name="Footer Placeholder 5"/>
          <p:cNvSpPr>
            <a:spLocks noGrp="1"/>
          </p:cNvSpPr>
          <p:nvPr>
            <p:ph type="ftr" sz="quarter" idx="11"/>
          </p:nvPr>
        </p:nvSpPr>
        <p:spPr/>
        <p:txBody>
          <a:bodyPr/>
          <a:lstStyle/>
          <a:p>
            <a:endParaRPr lang="pl-PL"/>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3F98EB9A-4564-4913-A43B-EB423B908732}" type="slidenum">
              <a:rPr lang="pl-PL" smtClean="0"/>
              <a:t>‹#›</a:t>
            </a:fld>
            <a:endParaRPr lang="pl-PL"/>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340758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Prawda lub fałsz">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pl-PL"/>
              <a:t>Kliknij, aby edytować styl</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pl-PL"/>
              <a:t>Kliknij, aby edytować style wzorca tekstu</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pl-PL"/>
              <a:t>Kliknij, aby edytować style wzorca tekstu</a:t>
            </a:r>
          </a:p>
        </p:txBody>
      </p:sp>
      <p:sp>
        <p:nvSpPr>
          <p:cNvPr id="5" name="Date Placeholder 4"/>
          <p:cNvSpPr>
            <a:spLocks noGrp="1"/>
          </p:cNvSpPr>
          <p:nvPr>
            <p:ph type="dt" sz="half" idx="10"/>
          </p:nvPr>
        </p:nvSpPr>
        <p:spPr/>
        <p:txBody>
          <a:bodyPr/>
          <a:lstStyle/>
          <a:p>
            <a:fld id="{2F492C41-C42E-4225-BE2E-30DA5F2FC142}" type="datetimeFigureOut">
              <a:rPr lang="pl-PL" smtClean="0"/>
              <a:t>2020-03-27</a:t>
            </a:fld>
            <a:endParaRPr lang="pl-PL"/>
          </a:p>
        </p:txBody>
      </p:sp>
      <p:sp>
        <p:nvSpPr>
          <p:cNvPr id="6" name="Footer Placeholder 5"/>
          <p:cNvSpPr>
            <a:spLocks noGrp="1"/>
          </p:cNvSpPr>
          <p:nvPr>
            <p:ph type="ftr" sz="quarter" idx="11"/>
          </p:nvPr>
        </p:nvSpPr>
        <p:spPr/>
        <p:txBody>
          <a:bodyPr/>
          <a:lstStyle/>
          <a:p>
            <a:endParaRPr lang="pl-PL"/>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3F98EB9A-4564-4913-A43B-EB423B908732}" type="slidenum">
              <a:rPr lang="pl-PL" smtClean="0"/>
              <a:t>‹#›</a:t>
            </a:fld>
            <a:endParaRPr lang="pl-PL"/>
          </a:p>
        </p:txBody>
      </p:sp>
    </p:spTree>
    <p:extLst>
      <p:ext uri="{BB962C8B-B14F-4D97-AF65-F5344CB8AC3E}">
        <p14:creationId xmlns:p14="http://schemas.microsoft.com/office/powerpoint/2010/main" val="23495293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Vertical Text Placeholder 2"/>
          <p:cNvSpPr>
            <a:spLocks noGrp="1"/>
          </p:cNvSpPr>
          <p:nvPr>
            <p:ph type="body" orient="vert" idx="1"/>
          </p:nvPr>
        </p:nvSpPr>
        <p:spPr/>
        <p:txBody>
          <a:bodyPr vert="eaVert" ancho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Date Placeholder 3"/>
          <p:cNvSpPr>
            <a:spLocks noGrp="1"/>
          </p:cNvSpPr>
          <p:nvPr>
            <p:ph type="dt" sz="half" idx="10"/>
          </p:nvPr>
        </p:nvSpPr>
        <p:spPr/>
        <p:txBody>
          <a:bodyPr/>
          <a:lstStyle/>
          <a:p>
            <a:fld id="{2F492C41-C42E-4225-BE2E-30DA5F2FC142}" type="datetimeFigureOut">
              <a:rPr lang="pl-PL" smtClean="0"/>
              <a:t>2020-03-27</a:t>
            </a:fld>
            <a:endParaRPr lang="pl-PL"/>
          </a:p>
        </p:txBody>
      </p:sp>
      <p:sp>
        <p:nvSpPr>
          <p:cNvPr id="5" name="Footer Placeholder 4"/>
          <p:cNvSpPr>
            <a:spLocks noGrp="1"/>
          </p:cNvSpPr>
          <p:nvPr>
            <p:ph type="ftr" sz="quarter" idx="11"/>
          </p:nvPr>
        </p:nvSpPr>
        <p:spPr/>
        <p:txBody>
          <a:bodyPr/>
          <a:lstStyle/>
          <a:p>
            <a:endParaRPr lang="pl-PL"/>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3F98EB9A-4564-4913-A43B-EB423B908732}" type="slidenum">
              <a:rPr lang="pl-PL" smtClean="0"/>
              <a:t>‹#›</a:t>
            </a:fld>
            <a:endParaRPr lang="pl-PL"/>
          </a:p>
        </p:txBody>
      </p:sp>
    </p:spTree>
    <p:extLst>
      <p:ext uri="{BB962C8B-B14F-4D97-AF65-F5344CB8AC3E}">
        <p14:creationId xmlns:p14="http://schemas.microsoft.com/office/powerpoint/2010/main" val="159456105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pl-PL"/>
              <a:t>Kliknij, aby edytować styl</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Date Placeholder 3"/>
          <p:cNvSpPr>
            <a:spLocks noGrp="1"/>
          </p:cNvSpPr>
          <p:nvPr>
            <p:ph type="dt" sz="half" idx="10"/>
          </p:nvPr>
        </p:nvSpPr>
        <p:spPr/>
        <p:txBody>
          <a:bodyPr/>
          <a:lstStyle/>
          <a:p>
            <a:fld id="{2F492C41-C42E-4225-BE2E-30DA5F2FC142}" type="datetimeFigureOut">
              <a:rPr lang="pl-PL" smtClean="0"/>
              <a:t>2020-03-27</a:t>
            </a:fld>
            <a:endParaRPr lang="pl-PL"/>
          </a:p>
        </p:txBody>
      </p:sp>
      <p:sp>
        <p:nvSpPr>
          <p:cNvPr id="5" name="Footer Placeholder 4"/>
          <p:cNvSpPr>
            <a:spLocks noGrp="1"/>
          </p:cNvSpPr>
          <p:nvPr>
            <p:ph type="ftr" sz="quarter" idx="11"/>
          </p:nvPr>
        </p:nvSpPr>
        <p:spPr/>
        <p:txBody>
          <a:bodyPr/>
          <a:lstStyle/>
          <a:p>
            <a:endParaRPr lang="pl-PL"/>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3F98EB9A-4564-4913-A43B-EB423B908732}" type="slidenum">
              <a:rPr lang="pl-PL" smtClean="0"/>
              <a:t>‹#›</a:t>
            </a:fld>
            <a:endParaRPr lang="pl-PL"/>
          </a:p>
        </p:txBody>
      </p:sp>
    </p:spTree>
    <p:extLst>
      <p:ext uri="{BB962C8B-B14F-4D97-AF65-F5344CB8AC3E}">
        <p14:creationId xmlns:p14="http://schemas.microsoft.com/office/powerpoint/2010/main" val="24420833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pl-PL"/>
              <a:t>Kliknij, aby edytować styl</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Date Placeholder 3"/>
          <p:cNvSpPr>
            <a:spLocks noGrp="1"/>
          </p:cNvSpPr>
          <p:nvPr>
            <p:ph type="dt" sz="half" idx="10"/>
          </p:nvPr>
        </p:nvSpPr>
        <p:spPr/>
        <p:txBody>
          <a:bodyPr/>
          <a:lstStyle/>
          <a:p>
            <a:fld id="{2F492C41-C42E-4225-BE2E-30DA5F2FC142}" type="datetimeFigureOut">
              <a:rPr lang="pl-PL" smtClean="0"/>
              <a:t>2020-03-27</a:t>
            </a:fld>
            <a:endParaRPr lang="pl-PL"/>
          </a:p>
        </p:txBody>
      </p:sp>
      <p:sp>
        <p:nvSpPr>
          <p:cNvPr id="5" name="Footer Placeholder 4"/>
          <p:cNvSpPr>
            <a:spLocks noGrp="1"/>
          </p:cNvSpPr>
          <p:nvPr>
            <p:ph type="ftr" sz="quarter" idx="11"/>
          </p:nvPr>
        </p:nvSpPr>
        <p:spPr/>
        <p:txBody>
          <a:bodyPr/>
          <a:lstStyle/>
          <a:p>
            <a:endParaRPr lang="pl-PL"/>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3F98EB9A-4564-4913-A43B-EB423B908732}" type="slidenum">
              <a:rPr lang="pl-PL" smtClean="0"/>
              <a:t>‹#›</a:t>
            </a:fld>
            <a:endParaRPr lang="pl-PL"/>
          </a:p>
        </p:txBody>
      </p:sp>
    </p:spTree>
    <p:extLst>
      <p:ext uri="{BB962C8B-B14F-4D97-AF65-F5344CB8AC3E}">
        <p14:creationId xmlns:p14="http://schemas.microsoft.com/office/powerpoint/2010/main" val="22651759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pl-PL"/>
              <a:t>Kliknij, aby edytować styl</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a:t>Kliknij, aby edytować style wzorca tekstu</a:t>
            </a:r>
          </a:p>
        </p:txBody>
      </p:sp>
      <p:sp>
        <p:nvSpPr>
          <p:cNvPr id="4" name="Date Placeholder 3"/>
          <p:cNvSpPr>
            <a:spLocks noGrp="1"/>
          </p:cNvSpPr>
          <p:nvPr>
            <p:ph type="dt" sz="half" idx="10"/>
          </p:nvPr>
        </p:nvSpPr>
        <p:spPr/>
        <p:txBody>
          <a:bodyPr/>
          <a:lstStyle/>
          <a:p>
            <a:fld id="{2F492C41-C42E-4225-BE2E-30DA5F2FC142}" type="datetimeFigureOut">
              <a:rPr lang="pl-PL" smtClean="0"/>
              <a:t>2020-03-27</a:t>
            </a:fld>
            <a:endParaRPr lang="pl-PL"/>
          </a:p>
        </p:txBody>
      </p:sp>
      <p:sp>
        <p:nvSpPr>
          <p:cNvPr id="5" name="Footer Placeholder 4"/>
          <p:cNvSpPr>
            <a:spLocks noGrp="1"/>
          </p:cNvSpPr>
          <p:nvPr>
            <p:ph type="ftr" sz="quarter" idx="11"/>
          </p:nvPr>
        </p:nvSpPr>
        <p:spPr/>
        <p:txBody>
          <a:bodyPr/>
          <a:lstStyle/>
          <a:p>
            <a:endParaRPr lang="pl-PL"/>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3F98EB9A-4564-4913-A43B-EB423B908732}" type="slidenum">
              <a:rPr lang="pl-PL" smtClean="0"/>
              <a:t>‹#›</a:t>
            </a:fld>
            <a:endParaRPr lang="pl-PL"/>
          </a:p>
        </p:txBody>
      </p:sp>
    </p:spTree>
    <p:extLst>
      <p:ext uri="{BB962C8B-B14F-4D97-AF65-F5344CB8AC3E}">
        <p14:creationId xmlns:p14="http://schemas.microsoft.com/office/powerpoint/2010/main" val="19692974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pl-PL"/>
              <a:t>Kliknij, aby edytować styl</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5" name="Date Placeholder 4"/>
          <p:cNvSpPr>
            <a:spLocks noGrp="1"/>
          </p:cNvSpPr>
          <p:nvPr>
            <p:ph type="dt" sz="half" idx="10"/>
          </p:nvPr>
        </p:nvSpPr>
        <p:spPr/>
        <p:txBody>
          <a:bodyPr/>
          <a:lstStyle/>
          <a:p>
            <a:fld id="{2F492C41-C42E-4225-BE2E-30DA5F2FC142}" type="datetimeFigureOut">
              <a:rPr lang="pl-PL" smtClean="0"/>
              <a:t>2020-03-27</a:t>
            </a:fld>
            <a:endParaRPr lang="pl-PL"/>
          </a:p>
        </p:txBody>
      </p:sp>
      <p:sp>
        <p:nvSpPr>
          <p:cNvPr id="6" name="Footer Placeholder 5"/>
          <p:cNvSpPr>
            <a:spLocks noGrp="1"/>
          </p:cNvSpPr>
          <p:nvPr>
            <p:ph type="ftr" sz="quarter" idx="11"/>
          </p:nvPr>
        </p:nvSpPr>
        <p:spPr/>
        <p:txBody>
          <a:bodyPr/>
          <a:lstStyle/>
          <a:p>
            <a:endParaRPr lang="pl-PL"/>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3F98EB9A-4564-4913-A43B-EB423B908732}" type="slidenum">
              <a:rPr lang="pl-PL" smtClean="0"/>
              <a:t>‹#›</a:t>
            </a:fld>
            <a:endParaRPr lang="pl-PL"/>
          </a:p>
        </p:txBody>
      </p:sp>
    </p:spTree>
    <p:extLst>
      <p:ext uri="{BB962C8B-B14F-4D97-AF65-F5344CB8AC3E}">
        <p14:creationId xmlns:p14="http://schemas.microsoft.com/office/powerpoint/2010/main" val="21005892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pl-PL"/>
              <a:t>Kliknij, aby edytować styl</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7" name="Date Placeholder 6"/>
          <p:cNvSpPr>
            <a:spLocks noGrp="1"/>
          </p:cNvSpPr>
          <p:nvPr>
            <p:ph type="dt" sz="half" idx="10"/>
          </p:nvPr>
        </p:nvSpPr>
        <p:spPr/>
        <p:txBody>
          <a:bodyPr/>
          <a:lstStyle/>
          <a:p>
            <a:fld id="{2F492C41-C42E-4225-BE2E-30DA5F2FC142}" type="datetimeFigureOut">
              <a:rPr lang="pl-PL" smtClean="0"/>
              <a:t>2020-03-27</a:t>
            </a:fld>
            <a:endParaRPr lang="pl-PL"/>
          </a:p>
        </p:txBody>
      </p:sp>
      <p:sp>
        <p:nvSpPr>
          <p:cNvPr id="8" name="Footer Placeholder 7"/>
          <p:cNvSpPr>
            <a:spLocks noGrp="1"/>
          </p:cNvSpPr>
          <p:nvPr>
            <p:ph type="ftr" sz="quarter" idx="11"/>
          </p:nvPr>
        </p:nvSpPr>
        <p:spPr/>
        <p:txBody>
          <a:bodyPr/>
          <a:lstStyle/>
          <a:p>
            <a:endParaRPr lang="pl-PL"/>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3F98EB9A-4564-4913-A43B-EB423B908732}" type="slidenum">
              <a:rPr lang="pl-PL" smtClean="0"/>
              <a:t>‹#›</a:t>
            </a:fld>
            <a:endParaRPr lang="pl-PL"/>
          </a:p>
        </p:txBody>
      </p:sp>
    </p:spTree>
    <p:extLst>
      <p:ext uri="{BB962C8B-B14F-4D97-AF65-F5344CB8AC3E}">
        <p14:creationId xmlns:p14="http://schemas.microsoft.com/office/powerpoint/2010/main" val="35437894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Date Placeholder 2"/>
          <p:cNvSpPr>
            <a:spLocks noGrp="1"/>
          </p:cNvSpPr>
          <p:nvPr>
            <p:ph type="dt" sz="half" idx="10"/>
          </p:nvPr>
        </p:nvSpPr>
        <p:spPr/>
        <p:txBody>
          <a:bodyPr/>
          <a:lstStyle/>
          <a:p>
            <a:fld id="{2F492C41-C42E-4225-BE2E-30DA5F2FC142}" type="datetimeFigureOut">
              <a:rPr lang="pl-PL" smtClean="0"/>
              <a:t>2020-03-27</a:t>
            </a:fld>
            <a:endParaRPr lang="pl-PL"/>
          </a:p>
        </p:txBody>
      </p:sp>
      <p:sp>
        <p:nvSpPr>
          <p:cNvPr id="4" name="Footer Placeholder 3"/>
          <p:cNvSpPr>
            <a:spLocks noGrp="1"/>
          </p:cNvSpPr>
          <p:nvPr>
            <p:ph type="ftr" sz="quarter" idx="11"/>
          </p:nvPr>
        </p:nvSpPr>
        <p:spPr/>
        <p:txBody>
          <a:bodyPr/>
          <a:lstStyle/>
          <a:p>
            <a:endParaRPr lang="pl-PL"/>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3F98EB9A-4564-4913-A43B-EB423B908732}" type="slidenum">
              <a:rPr lang="pl-PL" smtClean="0"/>
              <a:t>‹#›</a:t>
            </a:fld>
            <a:endParaRPr lang="pl-PL"/>
          </a:p>
        </p:txBody>
      </p:sp>
    </p:spTree>
    <p:extLst>
      <p:ext uri="{BB962C8B-B14F-4D97-AF65-F5344CB8AC3E}">
        <p14:creationId xmlns:p14="http://schemas.microsoft.com/office/powerpoint/2010/main" val="5909280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F492C41-C42E-4225-BE2E-30DA5F2FC142}" type="datetimeFigureOut">
              <a:rPr lang="pl-PL" smtClean="0"/>
              <a:t>2020-03-27</a:t>
            </a:fld>
            <a:endParaRPr lang="pl-PL"/>
          </a:p>
        </p:txBody>
      </p:sp>
      <p:sp>
        <p:nvSpPr>
          <p:cNvPr id="3" name="Footer Placeholder 2"/>
          <p:cNvSpPr>
            <a:spLocks noGrp="1"/>
          </p:cNvSpPr>
          <p:nvPr>
            <p:ph type="ftr" sz="quarter" idx="11"/>
          </p:nvPr>
        </p:nvSpPr>
        <p:spPr/>
        <p:txBody>
          <a:bodyPr/>
          <a:lstStyle/>
          <a:p>
            <a:endParaRPr lang="pl-PL"/>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3F98EB9A-4564-4913-A43B-EB423B908732}" type="slidenum">
              <a:rPr lang="pl-PL" smtClean="0"/>
              <a:t>‹#›</a:t>
            </a:fld>
            <a:endParaRPr lang="pl-PL"/>
          </a:p>
        </p:txBody>
      </p:sp>
    </p:spTree>
    <p:extLst>
      <p:ext uri="{BB962C8B-B14F-4D97-AF65-F5344CB8AC3E}">
        <p14:creationId xmlns:p14="http://schemas.microsoft.com/office/powerpoint/2010/main" val="36408075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pl-PL"/>
              <a:t>Kliknij, aby edytować styl</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a:t>Kliknij, aby edytować style wzorca tekstu</a:t>
            </a:r>
          </a:p>
        </p:txBody>
      </p:sp>
      <p:sp>
        <p:nvSpPr>
          <p:cNvPr id="5" name="Date Placeholder 4"/>
          <p:cNvSpPr>
            <a:spLocks noGrp="1"/>
          </p:cNvSpPr>
          <p:nvPr>
            <p:ph type="dt" sz="half" idx="10"/>
          </p:nvPr>
        </p:nvSpPr>
        <p:spPr/>
        <p:txBody>
          <a:bodyPr/>
          <a:lstStyle/>
          <a:p>
            <a:fld id="{2F492C41-C42E-4225-BE2E-30DA5F2FC142}" type="datetimeFigureOut">
              <a:rPr lang="pl-PL" smtClean="0"/>
              <a:t>2020-03-27</a:t>
            </a:fld>
            <a:endParaRPr lang="pl-PL"/>
          </a:p>
        </p:txBody>
      </p:sp>
      <p:sp>
        <p:nvSpPr>
          <p:cNvPr id="6" name="Footer Placeholder 5"/>
          <p:cNvSpPr>
            <a:spLocks noGrp="1"/>
          </p:cNvSpPr>
          <p:nvPr>
            <p:ph type="ftr" sz="quarter" idx="11"/>
          </p:nvPr>
        </p:nvSpPr>
        <p:spPr/>
        <p:txBody>
          <a:bodyPr/>
          <a:lstStyle/>
          <a:p>
            <a:endParaRPr lang="pl-PL"/>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3F98EB9A-4564-4913-A43B-EB423B908732}" type="slidenum">
              <a:rPr lang="pl-PL" smtClean="0"/>
              <a:t>‹#›</a:t>
            </a:fld>
            <a:endParaRPr lang="pl-PL"/>
          </a:p>
        </p:txBody>
      </p:sp>
    </p:spTree>
    <p:extLst>
      <p:ext uri="{BB962C8B-B14F-4D97-AF65-F5344CB8AC3E}">
        <p14:creationId xmlns:p14="http://schemas.microsoft.com/office/powerpoint/2010/main" val="3040984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pl-PL"/>
              <a:t>Kliknij, aby edytować styl</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pl-PL"/>
              <a:t>Kliknij ikonę, aby dodać obraz</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a:t>Kliknij, aby edytować style wzorca tekstu</a:t>
            </a:r>
          </a:p>
        </p:txBody>
      </p:sp>
      <p:sp>
        <p:nvSpPr>
          <p:cNvPr id="5" name="Date Placeholder 4"/>
          <p:cNvSpPr>
            <a:spLocks noGrp="1"/>
          </p:cNvSpPr>
          <p:nvPr>
            <p:ph type="dt" sz="half" idx="10"/>
          </p:nvPr>
        </p:nvSpPr>
        <p:spPr/>
        <p:txBody>
          <a:bodyPr/>
          <a:lstStyle/>
          <a:p>
            <a:fld id="{2F492C41-C42E-4225-BE2E-30DA5F2FC142}" type="datetimeFigureOut">
              <a:rPr lang="pl-PL" smtClean="0"/>
              <a:t>2020-03-27</a:t>
            </a:fld>
            <a:endParaRPr lang="pl-PL"/>
          </a:p>
        </p:txBody>
      </p:sp>
      <p:sp>
        <p:nvSpPr>
          <p:cNvPr id="6" name="Footer Placeholder 5"/>
          <p:cNvSpPr>
            <a:spLocks noGrp="1"/>
          </p:cNvSpPr>
          <p:nvPr>
            <p:ph type="ftr" sz="quarter" idx="11"/>
          </p:nvPr>
        </p:nvSpPr>
        <p:spPr/>
        <p:txBody>
          <a:bodyPr/>
          <a:lstStyle/>
          <a:p>
            <a:endParaRPr lang="pl-PL"/>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3F98EB9A-4564-4913-A43B-EB423B908732}" type="slidenum">
              <a:rPr lang="pl-PL" smtClean="0"/>
              <a:t>‹#›</a:t>
            </a:fld>
            <a:endParaRPr lang="pl-PL"/>
          </a:p>
        </p:txBody>
      </p:sp>
    </p:spTree>
    <p:extLst>
      <p:ext uri="{BB962C8B-B14F-4D97-AF65-F5344CB8AC3E}">
        <p14:creationId xmlns:p14="http://schemas.microsoft.com/office/powerpoint/2010/main" val="36838769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pl-PL"/>
              <a:t>Kliknij, aby edytować styl</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2F492C41-C42E-4225-BE2E-30DA5F2FC142}" type="datetimeFigureOut">
              <a:rPr lang="pl-PL" smtClean="0"/>
              <a:t>2020-03-27</a:t>
            </a:fld>
            <a:endParaRPr lang="pl-PL"/>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pl-PL"/>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3F98EB9A-4564-4913-A43B-EB423B908732}" type="slidenum">
              <a:rPr lang="pl-PL" smtClean="0"/>
              <a:t>‹#›</a:t>
            </a:fld>
            <a:endParaRPr lang="pl-PL"/>
          </a:p>
        </p:txBody>
      </p:sp>
    </p:spTree>
    <p:extLst>
      <p:ext uri="{BB962C8B-B14F-4D97-AF65-F5344CB8AC3E}">
        <p14:creationId xmlns:p14="http://schemas.microsoft.com/office/powerpoint/2010/main" val="3163924099"/>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 id="2147483780" r:id="rId12"/>
    <p:sldLayoutId id="2147483781" r:id="rId13"/>
    <p:sldLayoutId id="2147483782" r:id="rId14"/>
    <p:sldLayoutId id="2147483783" r:id="rId15"/>
    <p:sldLayoutId id="2147483784"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www.youtube.com/watch?v=H0CTHVCkm90"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s://www.youtube.com/watch?v=P4GaYpXRjMg"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study.com/academy/lesson/deontology-definition-theory-ethics-examples.html" TargetMode="External"/><Relationship Id="rId2" Type="http://schemas.openxmlformats.org/officeDocument/2006/relationships/hyperlink" Target="https://www.youtube.com/watch?v=qMCeaXyrl7k"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s://www.youtube.com/watch?v=JPV2KsWMRfc"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s://www.youtube.com/watch?v=D6KIyOxl2yo"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s://www.youtube.com/watch?v=RGzbu9OdSUE"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https://www.youtube.com/watch?v=hrL47ByAkDE"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hyperlink" Target="https://study.com/academy/lesson/what-is-utilitarianism-definition-theory-quiz.html"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ethicsunwrapped.utexas.edu/glossary/veil-of-ignorance"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00">
            <a:alpha val="48000"/>
          </a:srgbClr>
        </a:solidFill>
        <a:effectLst/>
      </p:bgPr>
    </p:bg>
    <p:spTree>
      <p:nvGrpSpPr>
        <p:cNvPr id="1" name=""/>
        <p:cNvGrpSpPr/>
        <p:nvPr/>
      </p:nvGrpSpPr>
      <p:grpSpPr>
        <a:xfrm>
          <a:off x="0" y="0"/>
          <a:ext cx="0" cy="0"/>
          <a:chOff x="0" y="0"/>
          <a:chExt cx="0" cy="0"/>
        </a:xfrm>
      </p:grpSpPr>
      <p:sp>
        <p:nvSpPr>
          <p:cNvPr id="2" name="Tytuł 1"/>
          <p:cNvSpPr>
            <a:spLocks noGrp="1"/>
          </p:cNvSpPr>
          <p:nvPr>
            <p:ph type="ctrTitle"/>
          </p:nvPr>
        </p:nvSpPr>
        <p:spPr/>
        <p:txBody>
          <a:bodyPr/>
          <a:lstStyle/>
          <a:p>
            <a:r>
              <a:rPr lang="pl-PL" dirty="0" err="1"/>
              <a:t>Ethics</a:t>
            </a:r>
            <a:r>
              <a:rPr lang="pl-PL" dirty="0"/>
              <a:t> in </a:t>
            </a:r>
            <a:r>
              <a:rPr lang="pl-PL" dirty="0" err="1"/>
              <a:t>Economics</a:t>
            </a:r>
            <a:endParaRPr lang="pl-PL" dirty="0"/>
          </a:p>
        </p:txBody>
      </p:sp>
      <p:sp>
        <p:nvSpPr>
          <p:cNvPr id="3" name="Podtytuł 2"/>
          <p:cNvSpPr>
            <a:spLocks noGrp="1"/>
          </p:cNvSpPr>
          <p:nvPr>
            <p:ph type="subTitle" idx="1"/>
          </p:nvPr>
        </p:nvSpPr>
        <p:spPr/>
        <p:txBody>
          <a:bodyPr/>
          <a:lstStyle/>
          <a:p>
            <a:r>
              <a:rPr lang="pl-PL" dirty="0"/>
              <a:t>Paulina Osuch, Julia Osuch</a:t>
            </a:r>
          </a:p>
          <a:p>
            <a:r>
              <a:rPr lang="pl-PL" dirty="0"/>
              <a:t>Powiślański University</a:t>
            </a:r>
          </a:p>
        </p:txBody>
      </p:sp>
    </p:spTree>
    <p:extLst>
      <p:ext uri="{BB962C8B-B14F-4D97-AF65-F5344CB8AC3E}">
        <p14:creationId xmlns:p14="http://schemas.microsoft.com/office/powerpoint/2010/main" val="10193856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FFF00">
            <a:alpha val="37000"/>
          </a:srgbClr>
        </a:solidFill>
        <a:effectLst/>
      </p:bgPr>
    </p:bg>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pPr algn="ctr"/>
            <a:r>
              <a:rPr lang="en-GB" altLang="pl-PL" dirty="0">
                <a:solidFill>
                  <a:srgbClr val="000000"/>
                </a:solidFill>
                <a:latin typeface="Arial"/>
              </a:rPr>
              <a:t>Entitlement/libertarian</a:t>
            </a:r>
            <a:endParaRPr lang="pl-PL" dirty="0"/>
          </a:p>
        </p:txBody>
      </p:sp>
      <p:sp>
        <p:nvSpPr>
          <p:cNvPr id="3" name="Symbol zastępczy zawartości 2"/>
          <p:cNvSpPr>
            <a:spLocks noGrp="1"/>
          </p:cNvSpPr>
          <p:nvPr>
            <p:ph idx="1"/>
          </p:nvPr>
        </p:nvSpPr>
        <p:spPr/>
        <p:txBody>
          <a:bodyPr>
            <a:normAutofit lnSpcReduction="10000"/>
          </a:bodyPr>
          <a:lstStyle/>
          <a:p>
            <a:pPr marL="342900" lvl="0" indent="-342900" eaLnBrk="0" fontAlgn="base" hangingPunct="0">
              <a:lnSpc>
                <a:spcPct val="100000"/>
              </a:lnSpc>
              <a:spcBef>
                <a:spcPct val="20000"/>
              </a:spcBef>
              <a:spcAft>
                <a:spcPct val="0"/>
              </a:spcAft>
              <a:buFontTx/>
              <a:buChar char="•"/>
            </a:pPr>
            <a:r>
              <a:rPr lang="en-GB" altLang="pl-PL" sz="3200" dirty="0">
                <a:solidFill>
                  <a:srgbClr val="000000"/>
                </a:solidFill>
                <a:latin typeface="Arial"/>
              </a:rPr>
              <a:t>Robert </a:t>
            </a:r>
            <a:r>
              <a:rPr lang="en-GB" altLang="pl-PL" sz="3200" dirty="0" err="1">
                <a:solidFill>
                  <a:srgbClr val="000000"/>
                </a:solidFill>
                <a:latin typeface="Arial"/>
              </a:rPr>
              <a:t>Nozick</a:t>
            </a:r>
            <a:r>
              <a:rPr lang="en-GB" altLang="pl-PL" sz="3200" dirty="0">
                <a:solidFill>
                  <a:srgbClr val="000000"/>
                </a:solidFill>
                <a:latin typeface="Arial"/>
              </a:rPr>
              <a:t> 1974</a:t>
            </a:r>
          </a:p>
          <a:p>
            <a:pPr marL="342900" lvl="0" indent="-342900" eaLnBrk="0" fontAlgn="base" hangingPunct="0">
              <a:lnSpc>
                <a:spcPct val="100000"/>
              </a:lnSpc>
              <a:spcBef>
                <a:spcPct val="20000"/>
              </a:spcBef>
              <a:spcAft>
                <a:spcPct val="0"/>
              </a:spcAft>
              <a:buFontTx/>
              <a:buChar char="•"/>
            </a:pPr>
            <a:r>
              <a:rPr lang="en-GB" altLang="pl-PL" sz="3200" dirty="0">
                <a:solidFill>
                  <a:srgbClr val="000000"/>
                </a:solidFill>
                <a:latin typeface="Arial"/>
              </a:rPr>
              <a:t>Individuals ‘entitled’ to what they have acquired ‘justly’ i.e. within a market situation</a:t>
            </a:r>
          </a:p>
          <a:p>
            <a:pPr marL="342900" lvl="0" indent="-342900" eaLnBrk="0" fontAlgn="base" hangingPunct="0">
              <a:lnSpc>
                <a:spcPct val="100000"/>
              </a:lnSpc>
              <a:spcBef>
                <a:spcPct val="20000"/>
              </a:spcBef>
              <a:spcAft>
                <a:spcPct val="0"/>
              </a:spcAft>
              <a:buFontTx/>
              <a:buChar char="•"/>
            </a:pPr>
            <a:r>
              <a:rPr lang="en-GB" altLang="pl-PL" sz="3200" dirty="0">
                <a:solidFill>
                  <a:srgbClr val="000000"/>
                </a:solidFill>
                <a:latin typeface="Arial"/>
              </a:rPr>
              <a:t>Stresses freedom of choice and property rights - minimal state involvement</a:t>
            </a:r>
          </a:p>
          <a:p>
            <a:pPr marL="342900" lvl="0" indent="-342900" eaLnBrk="0" fontAlgn="base" hangingPunct="0">
              <a:lnSpc>
                <a:spcPct val="100000"/>
              </a:lnSpc>
              <a:spcBef>
                <a:spcPct val="20000"/>
              </a:spcBef>
              <a:spcAft>
                <a:spcPct val="0"/>
              </a:spcAft>
              <a:buFontTx/>
              <a:buChar char="•"/>
            </a:pPr>
            <a:r>
              <a:rPr lang="en-GB" altLang="pl-PL" sz="3200" dirty="0">
                <a:solidFill>
                  <a:srgbClr val="000000"/>
                </a:solidFill>
                <a:latin typeface="Arial"/>
              </a:rPr>
              <a:t>Similar to utilitarianism</a:t>
            </a:r>
            <a:endParaRPr lang="pl-PL" altLang="pl-PL" sz="3200" dirty="0">
              <a:solidFill>
                <a:srgbClr val="000000"/>
              </a:solidFill>
              <a:latin typeface="Arial"/>
            </a:endParaRPr>
          </a:p>
          <a:p>
            <a:pPr marL="342900" lvl="0" indent="-342900" eaLnBrk="0" fontAlgn="base" hangingPunct="0">
              <a:lnSpc>
                <a:spcPct val="100000"/>
              </a:lnSpc>
              <a:spcBef>
                <a:spcPct val="20000"/>
              </a:spcBef>
              <a:spcAft>
                <a:spcPct val="0"/>
              </a:spcAft>
              <a:buFontTx/>
              <a:buChar char="•"/>
            </a:pPr>
            <a:endParaRPr lang="pl-PL" dirty="0">
              <a:hlinkClick r:id="rId2"/>
            </a:endParaRPr>
          </a:p>
          <a:p>
            <a:r>
              <a:rPr lang="pl-PL" dirty="0">
                <a:hlinkClick r:id="rId2"/>
              </a:rPr>
              <a:t>https://www.youtube.com/watch?v=H0CTHVCkm90</a:t>
            </a:r>
            <a:r>
              <a:rPr lang="pl-PL" dirty="0"/>
              <a:t> </a:t>
            </a:r>
          </a:p>
        </p:txBody>
      </p:sp>
    </p:spTree>
    <p:extLst>
      <p:ext uri="{BB962C8B-B14F-4D97-AF65-F5344CB8AC3E}">
        <p14:creationId xmlns:p14="http://schemas.microsoft.com/office/powerpoint/2010/main" val="282790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FFF00">
            <a:alpha val="37000"/>
          </a:srgbClr>
        </a:solidFill>
        <a:effectLst/>
      </p:bgPr>
    </p:bg>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a:bodyPr>
          <a:lstStyle/>
          <a:p>
            <a:pPr algn="ctr"/>
            <a:r>
              <a:rPr lang="pl-PL" sz="4800" b="1" dirty="0" err="1"/>
              <a:t>Egalitarian</a:t>
            </a:r>
            <a:endParaRPr lang="pl-PL" sz="4800" b="1" dirty="0"/>
          </a:p>
        </p:txBody>
      </p:sp>
      <p:sp>
        <p:nvSpPr>
          <p:cNvPr id="3" name="Symbol zastępczy zawartości 2"/>
          <p:cNvSpPr>
            <a:spLocks noGrp="1"/>
          </p:cNvSpPr>
          <p:nvPr>
            <p:ph idx="1"/>
          </p:nvPr>
        </p:nvSpPr>
        <p:spPr/>
        <p:txBody>
          <a:bodyPr>
            <a:normAutofit fontScale="85000" lnSpcReduction="10000"/>
          </a:bodyPr>
          <a:lstStyle/>
          <a:p>
            <a:r>
              <a:rPr lang="en-US" sz="3200" dirty="0"/>
              <a:t>Equal shares in the distribution of a commodity</a:t>
            </a:r>
          </a:p>
          <a:p>
            <a:endParaRPr lang="en-US" sz="3200" dirty="0"/>
          </a:p>
          <a:p>
            <a:r>
              <a:rPr lang="en-US" sz="3200" dirty="0"/>
              <a:t>Issues 	- of what? health, services?</a:t>
            </a:r>
          </a:p>
          <a:p>
            <a:pPr marL="0" indent="0">
              <a:buNone/>
            </a:pPr>
            <a:r>
              <a:rPr lang="en-US" sz="3200" dirty="0"/>
              <a:t>			- according to what criteria?</a:t>
            </a:r>
          </a:p>
          <a:p>
            <a:pPr marL="0" indent="0">
              <a:buNone/>
            </a:pPr>
            <a:r>
              <a:rPr lang="en-US" sz="3200" dirty="0"/>
              <a:t>			   ‘need’, age?</a:t>
            </a:r>
            <a:endParaRPr lang="pl-PL" sz="3200" dirty="0"/>
          </a:p>
          <a:p>
            <a:pPr marL="0" indent="0">
              <a:buNone/>
            </a:pPr>
            <a:endParaRPr lang="pl-PL" sz="3200" dirty="0"/>
          </a:p>
          <a:p>
            <a:pPr marL="0" indent="0">
              <a:buNone/>
            </a:pPr>
            <a:r>
              <a:rPr lang="en-US" sz="3200" dirty="0">
                <a:hlinkClick r:id="rId2"/>
              </a:rPr>
              <a:t>https://www.youtube.com/watch?v=P4GaYpXRjMg</a:t>
            </a:r>
            <a:r>
              <a:rPr lang="pl-PL" sz="3200" dirty="0"/>
              <a:t> </a:t>
            </a:r>
            <a:endParaRPr lang="en-US" sz="3200" dirty="0"/>
          </a:p>
          <a:p>
            <a:endParaRPr lang="pl-PL" dirty="0"/>
          </a:p>
        </p:txBody>
      </p:sp>
    </p:spTree>
    <p:extLst>
      <p:ext uri="{BB962C8B-B14F-4D97-AF65-F5344CB8AC3E}">
        <p14:creationId xmlns:p14="http://schemas.microsoft.com/office/powerpoint/2010/main" val="30716216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FF00">
            <a:alpha val="33000"/>
          </a:srgbClr>
        </a:solidFill>
        <a:effectLst/>
      </p:bgPr>
    </p:bg>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pPr algn="ctr"/>
            <a:r>
              <a:rPr lang="pl-PL" b="1" dirty="0"/>
              <a:t>Deontological (</a:t>
            </a:r>
            <a:r>
              <a:rPr lang="pl-PL" b="1" dirty="0" err="1"/>
              <a:t>deon</a:t>
            </a:r>
            <a:r>
              <a:rPr lang="pl-PL" b="1" dirty="0"/>
              <a:t> (</a:t>
            </a:r>
            <a:r>
              <a:rPr lang="pl-PL" b="1" dirty="0" err="1"/>
              <a:t>Gk</a:t>
            </a:r>
            <a:r>
              <a:rPr lang="pl-PL" b="1" dirty="0"/>
              <a:t>) = </a:t>
            </a:r>
            <a:r>
              <a:rPr lang="pl-PL" b="1" dirty="0" err="1"/>
              <a:t>duty</a:t>
            </a:r>
            <a:r>
              <a:rPr lang="pl-PL" b="1" dirty="0"/>
              <a:t>)</a:t>
            </a:r>
          </a:p>
        </p:txBody>
      </p:sp>
      <p:sp>
        <p:nvSpPr>
          <p:cNvPr id="3" name="Symbol zastępczy zawartości 2"/>
          <p:cNvSpPr>
            <a:spLocks noGrp="1"/>
          </p:cNvSpPr>
          <p:nvPr>
            <p:ph idx="1"/>
          </p:nvPr>
        </p:nvSpPr>
        <p:spPr/>
        <p:txBody>
          <a:bodyPr>
            <a:normAutofit fontScale="85000" lnSpcReduction="10000"/>
          </a:bodyPr>
          <a:lstStyle/>
          <a:p>
            <a:r>
              <a:rPr lang="en-GB" altLang="pl-PL" sz="3200" dirty="0"/>
              <a:t>Immanuel Kant</a:t>
            </a:r>
          </a:p>
          <a:p>
            <a:r>
              <a:rPr lang="en-GB" altLang="pl-PL" sz="3200" dirty="0"/>
              <a:t>Moral ‘rules’ of how to live which should not be broken (</a:t>
            </a:r>
            <a:r>
              <a:rPr lang="en-GB" altLang="pl-PL" sz="3200" dirty="0" err="1"/>
              <a:t>ie</a:t>
            </a:r>
            <a:r>
              <a:rPr lang="en-GB" altLang="pl-PL" sz="3200" dirty="0"/>
              <a:t> absolute moral code)</a:t>
            </a:r>
          </a:p>
          <a:p>
            <a:r>
              <a:rPr lang="en-GB" altLang="pl-PL" sz="3200" dirty="0"/>
              <a:t>‘Do to others as you would have done to you’</a:t>
            </a:r>
          </a:p>
          <a:p>
            <a:r>
              <a:rPr lang="en-GB" altLang="pl-PL" sz="3200" dirty="0"/>
              <a:t>Humans as end, not means</a:t>
            </a:r>
            <a:endParaRPr lang="pl-PL" altLang="pl-PL" sz="3200" dirty="0"/>
          </a:p>
          <a:p>
            <a:endParaRPr lang="en-GB" altLang="pl-PL" dirty="0"/>
          </a:p>
          <a:p>
            <a:pPr marL="0" indent="0">
              <a:buNone/>
            </a:pPr>
            <a:r>
              <a:rPr lang="pl-PL" dirty="0">
                <a:hlinkClick r:id="rId2"/>
              </a:rPr>
              <a:t>https://www.youtube.com/watch?v=qMCeaXyrl7k</a:t>
            </a:r>
            <a:r>
              <a:rPr lang="pl-PL" dirty="0"/>
              <a:t> </a:t>
            </a:r>
          </a:p>
          <a:p>
            <a:pPr marL="0" indent="0">
              <a:buNone/>
            </a:pPr>
            <a:r>
              <a:rPr lang="pl-PL" dirty="0">
                <a:hlinkClick r:id="rId3"/>
              </a:rPr>
              <a:t>https://study.com/academy/lesson/deontology-definition-theory-ethics-examples.html</a:t>
            </a:r>
            <a:r>
              <a:rPr lang="pl-PL" dirty="0"/>
              <a:t> </a:t>
            </a:r>
          </a:p>
        </p:txBody>
      </p:sp>
    </p:spTree>
    <p:extLst>
      <p:ext uri="{BB962C8B-B14F-4D97-AF65-F5344CB8AC3E}">
        <p14:creationId xmlns:p14="http://schemas.microsoft.com/office/powerpoint/2010/main" val="19853742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FF00">
            <a:alpha val="31000"/>
          </a:srgbClr>
        </a:solidFill>
        <a:effectLst/>
      </p:bgPr>
    </p:bg>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pPr algn="ctr"/>
            <a:r>
              <a:rPr lang="en-GB" altLang="pl-PL" dirty="0">
                <a:solidFill>
                  <a:srgbClr val="000000"/>
                </a:solidFill>
                <a:latin typeface="Arial"/>
              </a:rPr>
              <a:t>Virtue theory</a:t>
            </a:r>
            <a:endParaRPr lang="pl-PL" dirty="0"/>
          </a:p>
        </p:txBody>
      </p:sp>
      <p:sp>
        <p:nvSpPr>
          <p:cNvPr id="3" name="Symbol zastępczy zawartości 2"/>
          <p:cNvSpPr>
            <a:spLocks noGrp="1"/>
          </p:cNvSpPr>
          <p:nvPr>
            <p:ph idx="1"/>
          </p:nvPr>
        </p:nvSpPr>
        <p:spPr/>
        <p:txBody>
          <a:bodyPr>
            <a:normAutofit fontScale="92500" lnSpcReduction="10000"/>
          </a:bodyPr>
          <a:lstStyle/>
          <a:p>
            <a:endParaRPr lang="pl-PL" sz="3200" dirty="0"/>
          </a:p>
          <a:p>
            <a:r>
              <a:rPr lang="en-US" sz="3200" dirty="0"/>
              <a:t>Not ‘what should I do’ but ‘what kind of person should I be’</a:t>
            </a:r>
          </a:p>
          <a:p>
            <a:endParaRPr lang="en-US" sz="3200" dirty="0"/>
          </a:p>
          <a:p>
            <a:r>
              <a:rPr lang="en-US" sz="3200" dirty="0"/>
              <a:t>Similar to deontological - absolute moral ‘rules’</a:t>
            </a:r>
            <a:endParaRPr lang="pl-PL" sz="3200" dirty="0"/>
          </a:p>
          <a:p>
            <a:pPr marL="0" indent="0">
              <a:buNone/>
            </a:pPr>
            <a:endParaRPr lang="en-US" dirty="0"/>
          </a:p>
          <a:p>
            <a:pPr marL="0" indent="0">
              <a:buNone/>
            </a:pPr>
            <a:r>
              <a:rPr lang="pl-PL" dirty="0">
                <a:hlinkClick r:id="rId2"/>
              </a:rPr>
              <a:t>https://www.youtube.com/watch?v=JPV2KsWMRfc</a:t>
            </a:r>
            <a:r>
              <a:rPr lang="pl-PL" dirty="0"/>
              <a:t> </a:t>
            </a:r>
          </a:p>
        </p:txBody>
      </p:sp>
    </p:spTree>
    <p:extLst>
      <p:ext uri="{BB962C8B-B14F-4D97-AF65-F5344CB8AC3E}">
        <p14:creationId xmlns:p14="http://schemas.microsoft.com/office/powerpoint/2010/main" val="38921880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FF00">
            <a:alpha val="32000"/>
          </a:srgbClr>
        </a:solidFill>
        <a:effectLst/>
      </p:bgPr>
    </p:bg>
    <p:spTree>
      <p:nvGrpSpPr>
        <p:cNvPr id="1" name=""/>
        <p:cNvGrpSpPr/>
        <p:nvPr/>
      </p:nvGrpSpPr>
      <p:grpSpPr>
        <a:xfrm>
          <a:off x="0" y="0"/>
          <a:ext cx="0" cy="0"/>
          <a:chOff x="0" y="0"/>
          <a:chExt cx="0" cy="0"/>
        </a:xfrm>
      </p:grpSpPr>
      <p:sp>
        <p:nvSpPr>
          <p:cNvPr id="2" name="Tytuł 1"/>
          <p:cNvSpPr>
            <a:spLocks noGrp="1"/>
          </p:cNvSpPr>
          <p:nvPr>
            <p:ph type="title"/>
          </p:nvPr>
        </p:nvSpPr>
        <p:spPr>
          <a:xfrm>
            <a:off x="838200" y="404454"/>
            <a:ext cx="10515600" cy="1325563"/>
          </a:xfrm>
        </p:spPr>
        <p:txBody>
          <a:bodyPr/>
          <a:lstStyle/>
          <a:p>
            <a:pPr algn="ctr"/>
            <a:r>
              <a:rPr lang="en-GB" altLang="pl-PL" dirty="0">
                <a:solidFill>
                  <a:srgbClr val="000000"/>
                </a:solidFill>
                <a:latin typeface="Arial"/>
              </a:rPr>
              <a:t>‘Rights’ based theories</a:t>
            </a:r>
            <a:endParaRPr lang="pl-PL" dirty="0"/>
          </a:p>
        </p:txBody>
      </p:sp>
      <p:sp>
        <p:nvSpPr>
          <p:cNvPr id="3" name="Symbol zastępczy zawartości 2"/>
          <p:cNvSpPr>
            <a:spLocks noGrp="1"/>
          </p:cNvSpPr>
          <p:nvPr>
            <p:ph idx="1"/>
          </p:nvPr>
        </p:nvSpPr>
        <p:spPr/>
        <p:txBody>
          <a:bodyPr>
            <a:normAutofit/>
          </a:bodyPr>
          <a:lstStyle/>
          <a:p>
            <a:r>
              <a:rPr lang="en-GB" altLang="pl-PL" dirty="0"/>
              <a:t>Unassailable ‘rights’ which cannot be overridden </a:t>
            </a:r>
            <a:r>
              <a:rPr lang="en-GB" altLang="pl-PL" dirty="0" err="1"/>
              <a:t>e.g.’right</a:t>
            </a:r>
            <a:r>
              <a:rPr lang="en-GB" altLang="pl-PL" dirty="0"/>
              <a:t>’ to life</a:t>
            </a:r>
          </a:p>
          <a:p>
            <a:r>
              <a:rPr lang="en-GB" altLang="pl-PL" dirty="0"/>
              <a:t>Underlies ‘social contract’ theory</a:t>
            </a:r>
          </a:p>
          <a:p>
            <a:r>
              <a:rPr lang="en-GB" altLang="pl-PL" dirty="0"/>
              <a:t>Absolute – inflexible</a:t>
            </a:r>
            <a:endParaRPr lang="pl-PL" altLang="pl-PL" dirty="0"/>
          </a:p>
          <a:p>
            <a:endParaRPr lang="en-GB" altLang="pl-PL" dirty="0"/>
          </a:p>
          <a:p>
            <a:pPr marL="0" indent="0" algn="ctr">
              <a:buNone/>
            </a:pPr>
            <a:r>
              <a:rPr lang="pl-PL" sz="3600" dirty="0" err="1"/>
              <a:t>Utilitarism</a:t>
            </a:r>
            <a:r>
              <a:rPr lang="pl-PL" sz="3600" dirty="0"/>
              <a:t> versus </a:t>
            </a:r>
            <a:r>
              <a:rPr lang="pl-PL" sz="3600" dirty="0" err="1"/>
              <a:t>Rights</a:t>
            </a:r>
            <a:r>
              <a:rPr lang="pl-PL" sz="3600" dirty="0"/>
              <a:t> </a:t>
            </a:r>
            <a:r>
              <a:rPr lang="pl-PL" sz="3600" dirty="0" err="1"/>
              <a:t>based</a:t>
            </a:r>
            <a:r>
              <a:rPr lang="pl-PL" sz="3600" dirty="0"/>
              <a:t> </a:t>
            </a:r>
            <a:r>
              <a:rPr lang="pl-PL" sz="3600" dirty="0" err="1"/>
              <a:t>theories</a:t>
            </a:r>
            <a:r>
              <a:rPr lang="pl-PL" sz="3600" dirty="0"/>
              <a:t> ? </a:t>
            </a:r>
          </a:p>
          <a:p>
            <a:pPr marL="0" indent="0" algn="ctr">
              <a:buNone/>
            </a:pPr>
            <a:r>
              <a:rPr lang="pl-PL" dirty="0">
                <a:hlinkClick r:id="rId2"/>
              </a:rPr>
              <a:t>https://www.youtube.com/watch?v=D6KIyOxl2yo</a:t>
            </a:r>
            <a:r>
              <a:rPr lang="pl-PL" dirty="0"/>
              <a:t> </a:t>
            </a:r>
          </a:p>
        </p:txBody>
      </p:sp>
    </p:spTree>
    <p:extLst>
      <p:ext uri="{BB962C8B-B14F-4D97-AF65-F5344CB8AC3E}">
        <p14:creationId xmlns:p14="http://schemas.microsoft.com/office/powerpoint/2010/main" val="39823045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674D7CA7-0224-4DE2-88BC-10D3669E6E57}"/>
              </a:ext>
            </a:extLst>
          </p:cNvPr>
          <p:cNvSpPr>
            <a:spLocks noGrp="1"/>
          </p:cNvSpPr>
          <p:nvPr>
            <p:ph type="title"/>
          </p:nvPr>
        </p:nvSpPr>
        <p:spPr/>
        <p:txBody>
          <a:bodyPr/>
          <a:lstStyle/>
          <a:p>
            <a:r>
              <a:rPr lang="pl-PL" dirty="0" err="1"/>
              <a:t>Labour</a:t>
            </a:r>
            <a:r>
              <a:rPr lang="pl-PL" dirty="0"/>
              <a:t> and </a:t>
            </a:r>
            <a:r>
              <a:rPr lang="pl-PL" dirty="0" err="1"/>
              <a:t>employment</a:t>
            </a:r>
            <a:r>
              <a:rPr lang="pl-PL" dirty="0"/>
              <a:t> </a:t>
            </a:r>
            <a:r>
              <a:rPr lang="pl-PL" dirty="0" err="1"/>
              <a:t>ethics</a:t>
            </a:r>
            <a:endParaRPr lang="pl-PL" dirty="0"/>
          </a:p>
        </p:txBody>
      </p:sp>
      <p:sp>
        <p:nvSpPr>
          <p:cNvPr id="3" name="Symbol zastępczy zawartości 2">
            <a:extLst>
              <a:ext uri="{FF2B5EF4-FFF2-40B4-BE49-F238E27FC236}">
                <a16:creationId xmlns:a16="http://schemas.microsoft.com/office/drawing/2014/main" xmlns="" id="{8BF5E3EB-9324-4B4E-A126-59D26108C1F7}"/>
              </a:ext>
            </a:extLst>
          </p:cNvPr>
          <p:cNvSpPr>
            <a:spLocks noGrp="1"/>
          </p:cNvSpPr>
          <p:nvPr>
            <p:ph idx="1"/>
          </p:nvPr>
        </p:nvSpPr>
        <p:spPr/>
        <p:txBody>
          <a:bodyPr/>
          <a:lstStyle/>
          <a:p>
            <a:pPr algn="just"/>
            <a:r>
              <a:rPr lang="en-US" dirty="0"/>
              <a:t>Professional ethics - a set of norms defining specific moral obligations related to the profession and social professional relations (e.g. medical and legal ethics).</a:t>
            </a:r>
            <a:endParaRPr lang="pl-PL" dirty="0"/>
          </a:p>
          <a:p>
            <a:pPr algn="just"/>
            <a:r>
              <a:rPr lang="en-US" dirty="0"/>
              <a:t>"The total of rules and standards adopted in a given era and environment."</a:t>
            </a:r>
            <a:endParaRPr lang="pl-PL" dirty="0"/>
          </a:p>
        </p:txBody>
      </p:sp>
    </p:spTree>
    <p:extLst>
      <p:ext uri="{BB962C8B-B14F-4D97-AF65-F5344CB8AC3E}">
        <p14:creationId xmlns:p14="http://schemas.microsoft.com/office/powerpoint/2010/main" val="40658105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F1B47EDE-65D5-465E-9B3B-1864C399EA9C}"/>
              </a:ext>
            </a:extLst>
          </p:cNvPr>
          <p:cNvSpPr>
            <a:spLocks noGrp="1"/>
          </p:cNvSpPr>
          <p:nvPr>
            <p:ph type="title"/>
          </p:nvPr>
        </p:nvSpPr>
        <p:spPr/>
        <p:txBody>
          <a:bodyPr/>
          <a:lstStyle/>
          <a:p>
            <a:r>
              <a:rPr lang="pl-PL" dirty="0"/>
              <a:t>Professional </a:t>
            </a:r>
            <a:r>
              <a:rPr lang="pl-PL" dirty="0" err="1"/>
              <a:t>ethics</a:t>
            </a:r>
            <a:r>
              <a:rPr lang="pl-PL" dirty="0"/>
              <a:t> </a:t>
            </a:r>
            <a:r>
              <a:rPr lang="pl-PL" dirty="0" err="1"/>
              <a:t>functions</a:t>
            </a:r>
            <a:endParaRPr lang="pl-PL" dirty="0"/>
          </a:p>
        </p:txBody>
      </p:sp>
      <p:sp>
        <p:nvSpPr>
          <p:cNvPr id="3" name="Symbol zastępczy zawartości 2">
            <a:extLst>
              <a:ext uri="{FF2B5EF4-FFF2-40B4-BE49-F238E27FC236}">
                <a16:creationId xmlns:a16="http://schemas.microsoft.com/office/drawing/2014/main" xmlns="" id="{D4D2731D-94D5-413E-8063-EB7F9077E59F}"/>
              </a:ext>
            </a:extLst>
          </p:cNvPr>
          <p:cNvSpPr>
            <a:spLocks noGrp="1"/>
          </p:cNvSpPr>
          <p:nvPr>
            <p:ph idx="1"/>
          </p:nvPr>
        </p:nvSpPr>
        <p:spPr/>
        <p:txBody>
          <a:bodyPr>
            <a:normAutofit/>
          </a:bodyPr>
          <a:lstStyle/>
          <a:p>
            <a:pPr algn="just"/>
            <a:r>
              <a:rPr lang="en-US" dirty="0"/>
              <a:t>The basic functions of professional ethics are to regulate relations within a given group. These include principles such as: professional solidarity, sharing knowledge with younger colleagues, mutual assistance and maintaining healthy competition.</a:t>
            </a:r>
            <a:r>
              <a:rPr lang="pl-PL" dirty="0"/>
              <a:t>    </a:t>
            </a:r>
            <a:r>
              <a:rPr lang="en-US" dirty="0"/>
              <a:t>In addition, professional ethics is also supposed to determine the attitude of the representatives of the profession to the subject of work. This is important when dealing with others. </a:t>
            </a:r>
            <a:endParaRPr lang="pl-PL" dirty="0"/>
          </a:p>
        </p:txBody>
      </p:sp>
    </p:spTree>
    <p:extLst>
      <p:ext uri="{BB962C8B-B14F-4D97-AF65-F5344CB8AC3E}">
        <p14:creationId xmlns:p14="http://schemas.microsoft.com/office/powerpoint/2010/main" val="18358663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9BD69C69-5E14-4892-A4F8-599F213E0BAE}"/>
              </a:ext>
            </a:extLst>
          </p:cNvPr>
          <p:cNvSpPr>
            <a:spLocks noGrp="1"/>
          </p:cNvSpPr>
          <p:nvPr>
            <p:ph type="title"/>
          </p:nvPr>
        </p:nvSpPr>
        <p:spPr/>
        <p:txBody>
          <a:bodyPr/>
          <a:lstStyle/>
          <a:p>
            <a:r>
              <a:rPr lang="pl-PL" dirty="0"/>
              <a:t>R</a:t>
            </a:r>
            <a:r>
              <a:rPr lang="en-US" dirty="0" err="1"/>
              <a:t>ules</a:t>
            </a:r>
            <a:r>
              <a:rPr lang="en-US" dirty="0"/>
              <a:t> of professional ethics</a:t>
            </a:r>
            <a:endParaRPr lang="pl-PL" dirty="0"/>
          </a:p>
        </p:txBody>
      </p:sp>
      <p:sp>
        <p:nvSpPr>
          <p:cNvPr id="3" name="Symbol zastępczy zawartości 2">
            <a:extLst>
              <a:ext uri="{FF2B5EF4-FFF2-40B4-BE49-F238E27FC236}">
                <a16:creationId xmlns:a16="http://schemas.microsoft.com/office/drawing/2014/main" xmlns="" id="{5C56EC3E-1C6E-499D-8754-00CEA4831406}"/>
              </a:ext>
            </a:extLst>
          </p:cNvPr>
          <p:cNvSpPr>
            <a:spLocks noGrp="1"/>
          </p:cNvSpPr>
          <p:nvPr>
            <p:ph idx="1"/>
          </p:nvPr>
        </p:nvSpPr>
        <p:spPr/>
        <p:txBody>
          <a:bodyPr>
            <a:normAutofit/>
          </a:bodyPr>
          <a:lstStyle/>
          <a:p>
            <a:pPr algn="just"/>
            <a:r>
              <a:rPr lang="en-US" dirty="0"/>
              <a:t>The rules of professional ethics must apply to all professionals. Breaches of professional ethics may result in the imposition of certain sanctions. Sometimes the right to exercise a profession may even be withdrawn. Ethical rules of professional ethics are intended to prevent abuse or corruption. Each person who works in a profession must determine for himself or herself whether his or her conduct can be considered unethical. In the case of, for example, laboratory tests on new drugs, one must consider whether testing drugs on living organisms (whether human or animal) is ethical. However, certain rules apply to every profession. These include honesty, integrity and professionalism.</a:t>
            </a:r>
            <a:endParaRPr lang="pl-PL" dirty="0"/>
          </a:p>
        </p:txBody>
      </p:sp>
    </p:spTree>
    <p:extLst>
      <p:ext uri="{BB962C8B-B14F-4D97-AF65-F5344CB8AC3E}">
        <p14:creationId xmlns:p14="http://schemas.microsoft.com/office/powerpoint/2010/main" val="89693747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619C2435-E23F-46D9-83CC-0C077C626C83}"/>
              </a:ext>
            </a:extLst>
          </p:cNvPr>
          <p:cNvSpPr>
            <a:spLocks noGrp="1"/>
          </p:cNvSpPr>
          <p:nvPr>
            <p:ph type="title"/>
          </p:nvPr>
        </p:nvSpPr>
        <p:spPr/>
        <p:txBody>
          <a:bodyPr/>
          <a:lstStyle/>
          <a:p>
            <a:r>
              <a:rPr lang="pl-PL" dirty="0"/>
              <a:t>The Science of </a:t>
            </a:r>
            <a:r>
              <a:rPr lang="pl-PL" dirty="0" err="1"/>
              <a:t>Ethics</a:t>
            </a:r>
            <a:endParaRPr lang="pl-PL" dirty="0"/>
          </a:p>
        </p:txBody>
      </p:sp>
      <p:sp>
        <p:nvSpPr>
          <p:cNvPr id="3" name="Symbol zastępczy zawartości 2">
            <a:extLst>
              <a:ext uri="{FF2B5EF4-FFF2-40B4-BE49-F238E27FC236}">
                <a16:creationId xmlns:a16="http://schemas.microsoft.com/office/drawing/2014/main" xmlns="" id="{39030CD6-DE97-4A17-A433-20F55A74D51C}"/>
              </a:ext>
            </a:extLst>
          </p:cNvPr>
          <p:cNvSpPr>
            <a:spLocks noGrp="1"/>
          </p:cNvSpPr>
          <p:nvPr>
            <p:ph idx="1"/>
          </p:nvPr>
        </p:nvSpPr>
        <p:spPr/>
        <p:txBody>
          <a:bodyPr>
            <a:normAutofit/>
          </a:bodyPr>
          <a:lstStyle/>
          <a:p>
            <a:r>
              <a:rPr lang="en-US" sz="2000" dirty="0"/>
              <a:t>Ethics is an integral part of science. Like science, it requires us to be consistent and empirically justified in our interpretations of the actions of scientists. </a:t>
            </a:r>
            <a:endParaRPr lang="pl-PL" sz="2000" dirty="0"/>
          </a:p>
          <a:p>
            <a:r>
              <a:rPr lang="en-US" sz="2000" dirty="0"/>
              <a:t>The ethics of science and science itself share the goal of comprehending in human terms scientists' actions in manipulating the physical world.</a:t>
            </a:r>
            <a:endParaRPr lang="pl-PL" sz="2000" dirty="0"/>
          </a:p>
        </p:txBody>
      </p:sp>
    </p:spTree>
    <p:extLst>
      <p:ext uri="{BB962C8B-B14F-4D97-AF65-F5344CB8AC3E}">
        <p14:creationId xmlns:p14="http://schemas.microsoft.com/office/powerpoint/2010/main" val="42941393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9CFECED8-1181-4501-95DA-23495E737FE8}"/>
              </a:ext>
            </a:extLst>
          </p:cNvPr>
          <p:cNvSpPr>
            <a:spLocks noGrp="1"/>
          </p:cNvSpPr>
          <p:nvPr>
            <p:ph type="title"/>
          </p:nvPr>
        </p:nvSpPr>
        <p:spPr/>
        <p:txBody>
          <a:bodyPr/>
          <a:lstStyle/>
          <a:p>
            <a:r>
              <a:rPr lang="pl-PL" dirty="0"/>
              <a:t> </a:t>
            </a:r>
            <a:r>
              <a:rPr lang="pl-PL" dirty="0" err="1"/>
              <a:t>Why</a:t>
            </a:r>
            <a:r>
              <a:rPr lang="pl-PL" dirty="0"/>
              <a:t> </a:t>
            </a:r>
            <a:r>
              <a:rPr lang="pl-PL" dirty="0" err="1"/>
              <a:t>Ethics</a:t>
            </a:r>
            <a:r>
              <a:rPr lang="pl-PL" dirty="0"/>
              <a:t> </a:t>
            </a:r>
            <a:r>
              <a:rPr lang="pl-PL" dirty="0" err="1"/>
              <a:t>Matters</a:t>
            </a:r>
            <a:endParaRPr lang="pl-PL" dirty="0"/>
          </a:p>
        </p:txBody>
      </p:sp>
      <p:sp>
        <p:nvSpPr>
          <p:cNvPr id="3" name="Symbol zastępczy zawartości 2">
            <a:extLst>
              <a:ext uri="{FF2B5EF4-FFF2-40B4-BE49-F238E27FC236}">
                <a16:creationId xmlns:a16="http://schemas.microsoft.com/office/drawing/2014/main" xmlns="" id="{365233B8-23F6-4AD9-8099-4D1A1E18AADA}"/>
              </a:ext>
            </a:extLst>
          </p:cNvPr>
          <p:cNvSpPr>
            <a:spLocks noGrp="1"/>
          </p:cNvSpPr>
          <p:nvPr>
            <p:ph idx="1"/>
          </p:nvPr>
        </p:nvSpPr>
        <p:spPr/>
        <p:txBody>
          <a:bodyPr/>
          <a:lstStyle/>
          <a:p>
            <a:r>
              <a:rPr lang="en-US" sz="2000" dirty="0"/>
              <a:t>We need to learn about good ethics because they guide our decisions, make us who we are, and determine our future. The role of ethics in our society is very important because it is the basic beliefs and standards that make everything run smoothly</a:t>
            </a:r>
            <a:r>
              <a:rPr lang="en-US" dirty="0"/>
              <a:t>.</a:t>
            </a:r>
            <a:endParaRPr lang="pl-PL" dirty="0"/>
          </a:p>
          <a:p>
            <a:endParaRPr lang="pl-PL" dirty="0"/>
          </a:p>
          <a:p>
            <a:endParaRPr lang="pl-PL" dirty="0"/>
          </a:p>
          <a:p>
            <a:endParaRPr lang="pl-PL" dirty="0"/>
          </a:p>
          <a:p>
            <a:r>
              <a:rPr lang="pl-PL" dirty="0">
                <a:hlinkClick r:id="rId2"/>
              </a:rPr>
              <a:t>https://www.youtube.com/watch?v=RGzbu9OdSUE</a:t>
            </a:r>
            <a:endParaRPr lang="pl-PL" dirty="0"/>
          </a:p>
        </p:txBody>
      </p:sp>
    </p:spTree>
    <p:extLst>
      <p:ext uri="{BB962C8B-B14F-4D97-AF65-F5344CB8AC3E}">
        <p14:creationId xmlns:p14="http://schemas.microsoft.com/office/powerpoint/2010/main" val="34877723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2000" b="-1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9209934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07BBE1C5-E175-4823-A74F-6F950B5C559C}"/>
              </a:ext>
            </a:extLst>
          </p:cNvPr>
          <p:cNvSpPr>
            <a:spLocks noGrp="1"/>
          </p:cNvSpPr>
          <p:nvPr>
            <p:ph type="title"/>
          </p:nvPr>
        </p:nvSpPr>
        <p:spPr/>
        <p:txBody>
          <a:bodyPr/>
          <a:lstStyle/>
          <a:p>
            <a:r>
              <a:rPr lang="pl-PL" dirty="0"/>
              <a:t>Basic </a:t>
            </a:r>
            <a:r>
              <a:rPr lang="pl-PL" dirty="0" err="1"/>
              <a:t>ethical</a:t>
            </a:r>
            <a:r>
              <a:rPr lang="pl-PL" dirty="0"/>
              <a:t> </a:t>
            </a:r>
            <a:r>
              <a:rPr lang="pl-PL" dirty="0" err="1"/>
              <a:t>systems</a:t>
            </a:r>
            <a:endParaRPr lang="pl-PL" dirty="0"/>
          </a:p>
        </p:txBody>
      </p:sp>
      <p:sp>
        <p:nvSpPr>
          <p:cNvPr id="3" name="Symbol zastępczy zawartości 2">
            <a:extLst>
              <a:ext uri="{FF2B5EF4-FFF2-40B4-BE49-F238E27FC236}">
                <a16:creationId xmlns:a16="http://schemas.microsoft.com/office/drawing/2014/main" xmlns="" id="{DC71E528-D093-418C-BA5F-FF70F586528B}"/>
              </a:ext>
            </a:extLst>
          </p:cNvPr>
          <p:cNvSpPr>
            <a:spLocks noGrp="1"/>
          </p:cNvSpPr>
          <p:nvPr>
            <p:ph idx="1"/>
          </p:nvPr>
        </p:nvSpPr>
        <p:spPr/>
        <p:txBody>
          <a:bodyPr/>
          <a:lstStyle/>
          <a:p>
            <a:r>
              <a:rPr lang="pl-PL" sz="2400" dirty="0" err="1"/>
              <a:t>Eudaymonism</a:t>
            </a:r>
            <a:endParaRPr lang="pl-PL" sz="2400" dirty="0"/>
          </a:p>
          <a:p>
            <a:endParaRPr lang="pl-PL" sz="2400" dirty="0"/>
          </a:p>
          <a:p>
            <a:r>
              <a:rPr lang="pl-PL" sz="2400" dirty="0" err="1"/>
              <a:t>Utylitarism</a:t>
            </a:r>
            <a:endParaRPr lang="pl-PL" sz="2400" dirty="0"/>
          </a:p>
          <a:p>
            <a:endParaRPr lang="pl-PL" sz="2400" dirty="0"/>
          </a:p>
          <a:p>
            <a:r>
              <a:rPr lang="pl-PL" sz="2400" dirty="0" err="1"/>
              <a:t>Deontonomism</a:t>
            </a:r>
            <a:endParaRPr lang="pl-PL" sz="2400" dirty="0"/>
          </a:p>
          <a:p>
            <a:endParaRPr lang="pl-PL" sz="2400" dirty="0"/>
          </a:p>
          <a:p>
            <a:r>
              <a:rPr lang="pl-PL" sz="2400" dirty="0" err="1"/>
              <a:t>Personalism</a:t>
            </a:r>
            <a:endParaRPr lang="pl-PL" sz="2400" dirty="0"/>
          </a:p>
          <a:p>
            <a:endParaRPr lang="pl-PL" dirty="0"/>
          </a:p>
          <a:p>
            <a:endParaRPr lang="pl-PL" dirty="0"/>
          </a:p>
        </p:txBody>
      </p:sp>
    </p:spTree>
    <p:extLst>
      <p:ext uri="{BB962C8B-B14F-4D97-AF65-F5344CB8AC3E}">
        <p14:creationId xmlns:p14="http://schemas.microsoft.com/office/powerpoint/2010/main" val="24320456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3ED1276E-03F3-4614-8D1B-E4EEB0A820CD}"/>
              </a:ext>
            </a:extLst>
          </p:cNvPr>
          <p:cNvSpPr>
            <a:spLocks noGrp="1"/>
          </p:cNvSpPr>
          <p:nvPr>
            <p:ph type="title"/>
          </p:nvPr>
        </p:nvSpPr>
        <p:spPr/>
        <p:txBody>
          <a:bodyPr/>
          <a:lstStyle/>
          <a:p>
            <a:r>
              <a:rPr lang="pl-PL" dirty="0" err="1"/>
              <a:t>Eudaymonism</a:t>
            </a:r>
            <a:endParaRPr lang="pl-PL" dirty="0"/>
          </a:p>
        </p:txBody>
      </p:sp>
      <p:sp>
        <p:nvSpPr>
          <p:cNvPr id="3" name="Symbol zastępczy zawartości 2">
            <a:extLst>
              <a:ext uri="{FF2B5EF4-FFF2-40B4-BE49-F238E27FC236}">
                <a16:creationId xmlns:a16="http://schemas.microsoft.com/office/drawing/2014/main" xmlns="" id="{6DE1A931-FC67-4E98-9D3A-926DD99E7868}"/>
              </a:ext>
            </a:extLst>
          </p:cNvPr>
          <p:cNvSpPr>
            <a:spLocks noGrp="1"/>
          </p:cNvSpPr>
          <p:nvPr>
            <p:ph idx="1"/>
          </p:nvPr>
        </p:nvSpPr>
        <p:spPr/>
        <p:txBody>
          <a:bodyPr/>
          <a:lstStyle/>
          <a:p>
            <a:r>
              <a:rPr lang="en-US" dirty="0"/>
              <a:t>An ethical standpoint proclaiming happiness (</a:t>
            </a:r>
            <a:r>
              <a:rPr lang="en-US" dirty="0" err="1"/>
              <a:t>eudaimony</a:t>
            </a:r>
            <a:r>
              <a:rPr lang="en-US" dirty="0"/>
              <a:t>) as the highest value and goal of human life. </a:t>
            </a:r>
            <a:r>
              <a:rPr lang="en-US" dirty="0" err="1"/>
              <a:t>Eudaymonism</a:t>
            </a:r>
            <a:r>
              <a:rPr lang="en-US" dirty="0"/>
              <a:t> occurs almost exclusively in Hellenistic ethical theories and in the Buddhist description of the motive and purpose of living beings. An </a:t>
            </a:r>
            <a:r>
              <a:rPr lang="en-US" dirty="0" err="1"/>
              <a:t>Eudaymonist</a:t>
            </a:r>
            <a:r>
              <a:rPr lang="en-US" dirty="0"/>
              <a:t> understands happiness differently than it is usually understood today: not as subjective satisfaction, but as a certain state of affairs that occurs as a result of proper conduct. </a:t>
            </a:r>
          </a:p>
          <a:p>
            <a:endParaRPr lang="en-US" dirty="0"/>
          </a:p>
          <a:p>
            <a:r>
              <a:rPr lang="en-US" dirty="0"/>
              <a:t>In the modern era, state </a:t>
            </a:r>
            <a:r>
              <a:rPr lang="en-US" dirty="0" err="1"/>
              <a:t>eudaymonism</a:t>
            </a:r>
            <a:r>
              <a:rPr lang="en-US" dirty="0"/>
              <a:t> arose, assuming that it is the duty of the state to multiply the happiness of its citizens.</a:t>
            </a:r>
            <a:endParaRPr lang="pl-PL" dirty="0"/>
          </a:p>
        </p:txBody>
      </p:sp>
    </p:spTree>
    <p:extLst>
      <p:ext uri="{BB962C8B-B14F-4D97-AF65-F5344CB8AC3E}">
        <p14:creationId xmlns:p14="http://schemas.microsoft.com/office/powerpoint/2010/main" val="32757561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xmlns="" id="{53DA9337-9973-42C2-9AD5-2C84496639D2}"/>
              </a:ext>
            </a:extLst>
          </p:cNvPr>
          <p:cNvSpPr>
            <a:spLocks noGrp="1"/>
          </p:cNvSpPr>
          <p:nvPr>
            <p:ph type="title"/>
          </p:nvPr>
        </p:nvSpPr>
        <p:spPr/>
        <p:txBody>
          <a:bodyPr/>
          <a:lstStyle/>
          <a:p>
            <a:r>
              <a:rPr lang="pl-PL" dirty="0" err="1"/>
              <a:t>Personalism</a:t>
            </a:r>
            <a:endParaRPr lang="pl-PL" dirty="0"/>
          </a:p>
        </p:txBody>
      </p:sp>
      <p:sp>
        <p:nvSpPr>
          <p:cNvPr id="3" name="Symbol zastępczy zawartości 2">
            <a:extLst>
              <a:ext uri="{FF2B5EF4-FFF2-40B4-BE49-F238E27FC236}">
                <a16:creationId xmlns:a16="http://schemas.microsoft.com/office/drawing/2014/main" xmlns="" id="{BDECEEC3-58D6-414A-8801-01279E44862F}"/>
              </a:ext>
            </a:extLst>
          </p:cNvPr>
          <p:cNvSpPr>
            <a:spLocks noGrp="1"/>
          </p:cNvSpPr>
          <p:nvPr>
            <p:ph idx="1"/>
          </p:nvPr>
        </p:nvSpPr>
        <p:spPr/>
        <p:txBody>
          <a:bodyPr/>
          <a:lstStyle/>
          <a:p>
            <a:r>
              <a:rPr lang="en-US" dirty="0"/>
              <a:t>The designation of faith in a personal God (opposition to pantheism) and by Ch. </a:t>
            </a:r>
            <a:r>
              <a:rPr lang="en-US" dirty="0" err="1"/>
              <a:t>Renouvierana</a:t>
            </a:r>
            <a:r>
              <a:rPr lang="en-US" dirty="0"/>
              <a:t> the designation of his own philosophical system. The term has taken up and expanded contemporary culture by defining the direction in which anthropological, cognitive, psychological and ethical issues are centered around the concept of the person or human personality.</a:t>
            </a:r>
            <a:endParaRPr lang="pl-PL" dirty="0"/>
          </a:p>
          <a:p>
            <a:endParaRPr lang="pl-PL" dirty="0"/>
          </a:p>
          <a:p>
            <a:r>
              <a:rPr lang="pl-PL" dirty="0">
                <a:hlinkClick r:id="rId2"/>
              </a:rPr>
              <a:t>https://www.youtube.com/watch?v=hrL47ByAkDE</a:t>
            </a:r>
            <a:endParaRPr lang="pl-PL" dirty="0"/>
          </a:p>
        </p:txBody>
      </p:sp>
    </p:spTree>
    <p:extLst>
      <p:ext uri="{BB962C8B-B14F-4D97-AF65-F5344CB8AC3E}">
        <p14:creationId xmlns:p14="http://schemas.microsoft.com/office/powerpoint/2010/main" val="267061121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2492107" y="810227"/>
            <a:ext cx="8911687" cy="1280890"/>
          </a:xfrm>
        </p:spPr>
        <p:txBody>
          <a:bodyPr/>
          <a:lstStyle/>
          <a:p>
            <a:r>
              <a:rPr lang="pl-PL" dirty="0" smtClean="0"/>
              <a:t>Which </a:t>
            </a:r>
            <a:r>
              <a:rPr lang="pl-PL" dirty="0" err="1" smtClean="0"/>
              <a:t>ethical</a:t>
            </a:r>
            <a:r>
              <a:rPr lang="pl-PL" dirty="0" smtClean="0"/>
              <a:t> </a:t>
            </a:r>
            <a:r>
              <a:rPr lang="pl-PL" dirty="0" err="1" smtClean="0"/>
              <a:t>theory</a:t>
            </a:r>
            <a:r>
              <a:rPr lang="pl-PL" dirty="0" smtClean="0"/>
              <a:t> do </a:t>
            </a:r>
            <a:r>
              <a:rPr lang="pl-PL" dirty="0" err="1" smtClean="0"/>
              <a:t>you</a:t>
            </a:r>
            <a:r>
              <a:rPr lang="pl-PL" dirty="0" smtClean="0"/>
              <a:t> </a:t>
            </a:r>
            <a:r>
              <a:rPr lang="pl-PL" dirty="0" err="1" smtClean="0"/>
              <a:t>think</a:t>
            </a:r>
            <a:r>
              <a:rPr lang="pl-PL" dirty="0" smtClean="0"/>
              <a:t> </a:t>
            </a:r>
            <a:r>
              <a:rPr lang="pl-PL" dirty="0" err="1" smtClean="0"/>
              <a:t>is</a:t>
            </a:r>
            <a:r>
              <a:rPr lang="pl-PL" dirty="0" smtClean="0"/>
              <a:t> the </a:t>
            </a:r>
            <a:r>
              <a:rPr lang="pl-PL" dirty="0" err="1" smtClean="0"/>
              <a:t>best</a:t>
            </a:r>
            <a:r>
              <a:rPr lang="pl-PL" dirty="0" smtClean="0"/>
              <a:t> and why ? </a:t>
            </a:r>
            <a:endParaRPr lang="pl-PL" dirty="0"/>
          </a:p>
        </p:txBody>
      </p:sp>
      <p:sp>
        <p:nvSpPr>
          <p:cNvPr id="3" name="Symbol zastępczy zawartości 2"/>
          <p:cNvSpPr>
            <a:spLocks noGrp="1"/>
          </p:cNvSpPr>
          <p:nvPr>
            <p:ph idx="1"/>
          </p:nvPr>
        </p:nvSpPr>
        <p:spPr>
          <a:xfrm>
            <a:off x="2492107" y="3080378"/>
            <a:ext cx="8915400" cy="3777622"/>
          </a:xfrm>
        </p:spPr>
        <p:txBody>
          <a:bodyPr>
            <a:normAutofit/>
          </a:bodyPr>
          <a:lstStyle/>
          <a:p>
            <a:r>
              <a:rPr lang="pl-PL" sz="2000" dirty="0" err="1" smtClean="0"/>
              <a:t>Self</a:t>
            </a:r>
            <a:r>
              <a:rPr lang="pl-PL" sz="2000" dirty="0" smtClean="0"/>
              <a:t> </a:t>
            </a:r>
            <a:r>
              <a:rPr lang="pl-PL" sz="2000" dirty="0" err="1" smtClean="0"/>
              <a:t>research</a:t>
            </a:r>
            <a:r>
              <a:rPr lang="pl-PL" sz="2000" dirty="0" smtClean="0"/>
              <a:t> – </a:t>
            </a:r>
            <a:r>
              <a:rPr lang="pl-PL" sz="2000" dirty="0" err="1" smtClean="0"/>
              <a:t>word</a:t>
            </a:r>
            <a:r>
              <a:rPr lang="pl-PL" sz="2000" dirty="0" smtClean="0"/>
              <a:t> </a:t>
            </a:r>
            <a:r>
              <a:rPr lang="pl-PL" sz="2000" smtClean="0"/>
              <a:t>format 2-3 </a:t>
            </a:r>
            <a:r>
              <a:rPr lang="pl-PL" sz="2000" dirty="0" err="1" smtClean="0"/>
              <a:t>pages</a:t>
            </a:r>
            <a:r>
              <a:rPr lang="pl-PL" sz="2000" dirty="0" smtClean="0"/>
              <a:t>, 12, Times New Roman</a:t>
            </a:r>
          </a:p>
          <a:p>
            <a:endParaRPr lang="pl-PL" sz="2000" dirty="0" smtClean="0"/>
          </a:p>
          <a:p>
            <a:r>
              <a:rPr lang="pl-PL" sz="2000" dirty="0" smtClean="0"/>
              <a:t>A </a:t>
            </a:r>
            <a:r>
              <a:rPr lang="pl-PL" sz="2000" dirty="0" err="1" smtClean="0"/>
              <a:t>paper</a:t>
            </a:r>
            <a:r>
              <a:rPr lang="pl-PL" sz="2000" dirty="0" smtClean="0"/>
              <a:t> </a:t>
            </a:r>
            <a:r>
              <a:rPr lang="pl-PL" sz="2000" dirty="0" err="1" smtClean="0"/>
              <a:t>due</a:t>
            </a:r>
            <a:r>
              <a:rPr lang="pl-PL" sz="2000" dirty="0" smtClean="0"/>
              <a:t> to </a:t>
            </a:r>
            <a:r>
              <a:rPr lang="pl-PL" sz="2000" dirty="0" err="1" smtClean="0"/>
              <a:t>sent</a:t>
            </a:r>
            <a:r>
              <a:rPr lang="pl-PL" sz="2000" dirty="0" smtClean="0"/>
              <a:t> </a:t>
            </a:r>
            <a:r>
              <a:rPr lang="pl-PL" sz="2000" dirty="0" err="1" smtClean="0"/>
              <a:t>before</a:t>
            </a:r>
            <a:r>
              <a:rPr lang="pl-PL" sz="2000" dirty="0" smtClean="0"/>
              <a:t> 23th of May by email : paulinaosuch1@wp.pl</a:t>
            </a:r>
            <a:endParaRPr lang="pl-PL" sz="2000" dirty="0"/>
          </a:p>
        </p:txBody>
      </p:sp>
    </p:spTree>
    <p:extLst>
      <p:ext uri="{BB962C8B-B14F-4D97-AF65-F5344CB8AC3E}">
        <p14:creationId xmlns:p14="http://schemas.microsoft.com/office/powerpoint/2010/main" val="39171426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alpha val="34000"/>
          </a:schemeClr>
        </a:solidFill>
        <a:effectLst/>
      </p:bgPr>
    </p:bg>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pPr algn="ctr"/>
            <a:r>
              <a:rPr lang="pl-PL" b="1" dirty="0" err="1"/>
              <a:t>Golden</a:t>
            </a:r>
            <a:r>
              <a:rPr lang="pl-PL" b="1" dirty="0"/>
              <a:t> </a:t>
            </a:r>
            <a:r>
              <a:rPr lang="pl-PL" b="1" dirty="0" err="1"/>
              <a:t>rule</a:t>
            </a:r>
            <a:r>
              <a:rPr lang="pl-PL" b="1" dirty="0"/>
              <a:t> – </a:t>
            </a:r>
            <a:r>
              <a:rPr lang="pl-PL" b="1" dirty="0" err="1"/>
              <a:t>ethical</a:t>
            </a:r>
            <a:r>
              <a:rPr lang="pl-PL" b="1" dirty="0"/>
              <a:t> </a:t>
            </a:r>
            <a:r>
              <a:rPr lang="pl-PL" b="1" dirty="0" err="1"/>
              <a:t>precept</a:t>
            </a:r>
            <a:r>
              <a:rPr lang="pl-PL" b="1" dirty="0"/>
              <a:t> </a:t>
            </a:r>
          </a:p>
        </p:txBody>
      </p:sp>
      <p:sp>
        <p:nvSpPr>
          <p:cNvPr id="3" name="Symbol zastępczy zawartości 2"/>
          <p:cNvSpPr>
            <a:spLocks noGrp="1"/>
          </p:cNvSpPr>
          <p:nvPr>
            <p:ph idx="1"/>
          </p:nvPr>
        </p:nvSpPr>
        <p:spPr>
          <a:xfrm>
            <a:off x="127820" y="1690689"/>
            <a:ext cx="6076335" cy="4213225"/>
          </a:xfrm>
        </p:spPr>
        <p:txBody>
          <a:bodyPr>
            <a:normAutofit lnSpcReduction="10000"/>
          </a:bodyPr>
          <a:lstStyle/>
          <a:p>
            <a:r>
              <a:rPr lang="en-US" dirty="0"/>
              <a:t>Golden Rule, precept in the Gospel of Matthew (7:12): </a:t>
            </a:r>
            <a:endParaRPr lang="pl-PL" dirty="0"/>
          </a:p>
          <a:p>
            <a:endParaRPr lang="pl-PL" dirty="0"/>
          </a:p>
          <a:p>
            <a:pPr marL="0" indent="0">
              <a:buNone/>
            </a:pPr>
            <a:r>
              <a:rPr lang="en-US" sz="3600" dirty="0"/>
              <a:t>“In everything, do to others what you would have them do to you. </a:t>
            </a:r>
            <a:endParaRPr lang="pl-PL" sz="3600" dirty="0"/>
          </a:p>
          <a:p>
            <a:pPr marL="0" indent="0">
              <a:buNone/>
            </a:pPr>
            <a:endParaRPr lang="pl-PL" sz="3600" dirty="0"/>
          </a:p>
          <a:p>
            <a:pPr marL="0" indent="0">
              <a:buNone/>
            </a:pPr>
            <a:r>
              <a:rPr lang="pl-PL" i="0" dirty="0">
                <a:solidFill>
                  <a:srgbClr val="000000"/>
                </a:solidFill>
                <a:effectLst/>
                <a:latin typeface="Montserrat"/>
              </a:rPr>
              <a:t>T</a:t>
            </a:r>
            <a:r>
              <a:rPr lang="en-US" i="0" dirty="0">
                <a:solidFill>
                  <a:srgbClr val="000000"/>
                </a:solidFill>
                <a:effectLst/>
                <a:latin typeface="Montserrat"/>
              </a:rPr>
              <a:t>his rule of conduct is a summary of the Christian’s duty to his </a:t>
            </a:r>
            <a:r>
              <a:rPr lang="en-US" i="0" dirty="0" err="1">
                <a:solidFill>
                  <a:srgbClr val="000000"/>
                </a:solidFill>
                <a:effectLst/>
                <a:latin typeface="Montserrat"/>
              </a:rPr>
              <a:t>neighbour</a:t>
            </a:r>
            <a:r>
              <a:rPr lang="en-US" i="0" dirty="0">
                <a:solidFill>
                  <a:srgbClr val="000000"/>
                </a:solidFill>
                <a:effectLst/>
                <a:latin typeface="Montserrat"/>
              </a:rPr>
              <a:t> and states a</a:t>
            </a:r>
            <a:r>
              <a:rPr lang="pl-PL" i="0" dirty="0">
                <a:solidFill>
                  <a:srgbClr val="000000"/>
                </a:solidFill>
                <a:effectLst/>
                <a:latin typeface="Montserrat"/>
              </a:rPr>
              <a:t> </a:t>
            </a:r>
            <a:r>
              <a:rPr lang="en-US" i="0" dirty="0">
                <a:solidFill>
                  <a:srgbClr val="000000"/>
                </a:solidFill>
                <a:effectLst/>
                <a:latin typeface="Montserrat"/>
              </a:rPr>
              <a:t>fundamental </a:t>
            </a:r>
            <a:r>
              <a:rPr lang="en-US" i="0" u="none" strike="noStrike" dirty="0">
                <a:solidFill>
                  <a:srgbClr val="000000"/>
                </a:solidFill>
                <a:effectLst/>
                <a:latin typeface="Montserrat"/>
              </a:rPr>
              <a:t>et</a:t>
            </a:r>
            <a:r>
              <a:rPr lang="pl-PL" i="0" u="none" strike="noStrike" dirty="0" err="1">
                <a:solidFill>
                  <a:srgbClr val="000000"/>
                </a:solidFill>
                <a:effectLst/>
                <a:latin typeface="Montserrat"/>
              </a:rPr>
              <a:t>hical</a:t>
            </a:r>
            <a:r>
              <a:rPr lang="en-US" i="0" dirty="0">
                <a:solidFill>
                  <a:srgbClr val="000000"/>
                </a:solidFill>
                <a:effectLst/>
                <a:latin typeface="Montserrat"/>
              </a:rPr>
              <a:t> principle. </a:t>
            </a:r>
            <a:endParaRPr lang="pl-PL" dirty="0"/>
          </a:p>
        </p:txBody>
      </p:sp>
      <p:pic>
        <p:nvPicPr>
          <p:cNvPr id="4" name="Obraz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05832" y="1828801"/>
            <a:ext cx="6086168" cy="5029200"/>
          </a:xfrm>
          <a:prstGeom prst="rect">
            <a:avLst/>
          </a:prstGeom>
        </p:spPr>
      </p:pic>
    </p:spTree>
    <p:extLst>
      <p:ext uri="{BB962C8B-B14F-4D97-AF65-F5344CB8AC3E}">
        <p14:creationId xmlns:p14="http://schemas.microsoft.com/office/powerpoint/2010/main" val="39662014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F00">
            <a:alpha val="43000"/>
          </a:srgbClr>
        </a:solidFill>
        <a:effectLst/>
      </p:bgPr>
    </p:bg>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pPr algn="ctr"/>
            <a:r>
              <a:rPr lang="pl-PL" b="1" dirty="0" err="1"/>
              <a:t>Golden</a:t>
            </a:r>
            <a:r>
              <a:rPr lang="pl-PL" b="1" dirty="0"/>
              <a:t> </a:t>
            </a:r>
            <a:r>
              <a:rPr lang="pl-PL" b="1" dirty="0" err="1"/>
              <a:t>rule</a:t>
            </a:r>
            <a:r>
              <a:rPr lang="pl-PL" b="1" dirty="0"/>
              <a:t> – </a:t>
            </a:r>
            <a:r>
              <a:rPr lang="pl-PL" b="1" dirty="0" err="1"/>
              <a:t>savings</a:t>
            </a:r>
            <a:r>
              <a:rPr lang="pl-PL" b="1" dirty="0"/>
              <a:t> </a:t>
            </a:r>
            <a:r>
              <a:rPr lang="pl-PL" b="1" dirty="0" err="1"/>
              <a:t>rate</a:t>
            </a:r>
            <a:r>
              <a:rPr lang="pl-PL" b="1" dirty="0"/>
              <a:t> </a:t>
            </a:r>
          </a:p>
        </p:txBody>
      </p:sp>
      <p:sp>
        <p:nvSpPr>
          <p:cNvPr id="3" name="Symbol zastępczy zawartości 2"/>
          <p:cNvSpPr>
            <a:spLocks noGrp="1"/>
          </p:cNvSpPr>
          <p:nvPr>
            <p:ph idx="1"/>
          </p:nvPr>
        </p:nvSpPr>
        <p:spPr>
          <a:xfrm>
            <a:off x="925461" y="1690688"/>
            <a:ext cx="10341077" cy="4351338"/>
          </a:xfrm>
        </p:spPr>
        <p:txBody>
          <a:bodyPr/>
          <a:lstStyle/>
          <a:p>
            <a:pPr marL="0" indent="0">
              <a:buNone/>
            </a:pPr>
            <a:r>
              <a:rPr lang="en-US" i="0" dirty="0">
                <a:solidFill>
                  <a:srgbClr val="222222"/>
                </a:solidFill>
                <a:effectLst/>
                <a:latin typeface="Arial" panose="020B0604020202020204" pitchFamily="34" charset="0"/>
              </a:rPr>
              <a:t>Golden Rule savings rate</a:t>
            </a:r>
            <a:r>
              <a:rPr lang="en-US" b="0" i="0" dirty="0">
                <a:solidFill>
                  <a:srgbClr val="222222"/>
                </a:solidFill>
                <a:effectLst/>
                <a:latin typeface="Arial" panose="020B0604020202020204" pitchFamily="34" charset="0"/>
              </a:rPr>
              <a:t> is the rate of </a:t>
            </a:r>
            <a:r>
              <a:rPr lang="pl-PL" dirty="0" err="1">
                <a:latin typeface="Arial" panose="020B0604020202020204" pitchFamily="34" charset="0"/>
              </a:rPr>
              <a:t>savings</a:t>
            </a:r>
            <a:r>
              <a:rPr lang="en-US" b="0" i="0" dirty="0">
                <a:solidFill>
                  <a:srgbClr val="222222"/>
                </a:solidFill>
                <a:effectLst/>
                <a:latin typeface="Arial" panose="020B0604020202020204" pitchFamily="34" charset="0"/>
              </a:rPr>
              <a:t> which maximizes steady state level or growth of consumption</a:t>
            </a:r>
            <a:endParaRPr lang="pl-PL" b="0" i="0" dirty="0">
              <a:solidFill>
                <a:srgbClr val="222222"/>
              </a:solidFill>
              <a:effectLst/>
              <a:latin typeface="Arial" panose="020B0604020202020204" pitchFamily="34" charset="0"/>
            </a:endParaRPr>
          </a:p>
          <a:p>
            <a:pPr marL="0" indent="0">
              <a:buNone/>
            </a:pPr>
            <a:endParaRPr lang="pl-PL" dirty="0">
              <a:solidFill>
                <a:srgbClr val="222222"/>
              </a:solidFill>
              <a:latin typeface="Arial" panose="020B0604020202020204" pitchFamily="34" charset="0"/>
            </a:endParaRPr>
          </a:p>
          <a:p>
            <a:pPr marL="0" indent="0">
              <a:buNone/>
            </a:pPr>
            <a:r>
              <a:rPr lang="pl-PL" b="0" i="0" dirty="0">
                <a:solidFill>
                  <a:srgbClr val="222222"/>
                </a:solidFill>
                <a:effectLst/>
                <a:latin typeface="Arial" panose="020B0604020202020204" pitchFamily="34" charset="0"/>
              </a:rPr>
              <a:t>T</a:t>
            </a:r>
            <a:r>
              <a:rPr lang="en-US" b="0" i="0" dirty="0">
                <a:solidFill>
                  <a:srgbClr val="222222"/>
                </a:solidFill>
                <a:effectLst/>
                <a:latin typeface="Arial" panose="020B0604020202020204" pitchFamily="34" charset="0"/>
              </a:rPr>
              <a:t>he term is generally attributed to </a:t>
            </a:r>
            <a:r>
              <a:rPr lang="en-US" b="0" i="0" u="none" strike="noStrike" dirty="0">
                <a:solidFill>
                  <a:srgbClr val="0B0080"/>
                </a:solidFill>
                <a:effectLst/>
                <a:latin typeface="Arial" panose="020B0604020202020204" pitchFamily="34" charset="0"/>
              </a:rPr>
              <a:t>Edmund </a:t>
            </a:r>
            <a:r>
              <a:rPr lang="en-US" b="0" i="0" u="none" strike="noStrike" dirty="0" err="1">
                <a:solidFill>
                  <a:srgbClr val="0B0080"/>
                </a:solidFill>
                <a:effectLst/>
                <a:latin typeface="Arial" panose="020B0604020202020204" pitchFamily="34" charset="0"/>
              </a:rPr>
              <a:t>Phelp</a:t>
            </a:r>
            <a:r>
              <a:rPr lang="pl-PL" b="0" i="0" u="none" strike="noStrike" dirty="0">
                <a:solidFill>
                  <a:srgbClr val="0B0080"/>
                </a:solidFill>
                <a:effectLst/>
                <a:latin typeface="Arial" panose="020B0604020202020204" pitchFamily="34" charset="0"/>
              </a:rPr>
              <a:t>s</a:t>
            </a:r>
            <a:r>
              <a:rPr lang="en-US" b="0" i="0" dirty="0">
                <a:solidFill>
                  <a:srgbClr val="222222"/>
                </a:solidFill>
                <a:effectLst/>
                <a:latin typeface="Arial" panose="020B0604020202020204" pitchFamily="34" charset="0"/>
              </a:rPr>
              <a:t> who wrote in 1961 that the </a:t>
            </a:r>
            <a:r>
              <a:rPr lang="en-US" b="0" i="0" u="none" strike="noStrike" dirty="0">
                <a:effectLst/>
                <a:latin typeface="Arial" panose="020B0604020202020204" pitchFamily="34" charset="0"/>
              </a:rPr>
              <a:t>golden rule</a:t>
            </a:r>
            <a:r>
              <a:rPr lang="en-US" b="0" i="0" dirty="0">
                <a:solidFill>
                  <a:srgbClr val="222222"/>
                </a:solidFill>
                <a:effectLst/>
                <a:latin typeface="Arial" panose="020B0604020202020204" pitchFamily="34" charset="0"/>
              </a:rPr>
              <a:t> "do unto others as you would have them do unto you" could be applied inter-generationally inside the model to arrive at some form of "</a:t>
            </a:r>
            <a:r>
              <a:rPr lang="en-US" b="0" i="0" u="none" strike="noStrike" dirty="0">
                <a:effectLst/>
                <a:latin typeface="Arial" panose="020B0604020202020204" pitchFamily="34" charset="0"/>
              </a:rPr>
              <a:t>optimum</a:t>
            </a:r>
            <a:r>
              <a:rPr lang="en-US" b="0" i="0" dirty="0">
                <a:solidFill>
                  <a:srgbClr val="222222"/>
                </a:solidFill>
                <a:effectLst/>
                <a:latin typeface="Arial" panose="020B0604020202020204" pitchFamily="34" charset="0"/>
              </a:rPr>
              <a:t>", or put simply "do unto future generations as we hope previous generations did unto us."</a:t>
            </a:r>
            <a:endParaRPr lang="pl-PL" dirty="0"/>
          </a:p>
        </p:txBody>
      </p:sp>
    </p:spTree>
    <p:extLst>
      <p:ext uri="{BB962C8B-B14F-4D97-AF65-F5344CB8AC3E}">
        <p14:creationId xmlns:p14="http://schemas.microsoft.com/office/powerpoint/2010/main" val="18102669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F00">
            <a:alpha val="33000"/>
          </a:srgbClr>
        </a:solidFill>
        <a:effectLst/>
      </p:bgPr>
    </p:bg>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pPr algn="ctr"/>
            <a:r>
              <a:rPr lang="en-GB" altLang="pl-PL" dirty="0">
                <a:solidFill>
                  <a:srgbClr val="000000"/>
                </a:solidFill>
                <a:latin typeface="Arial"/>
              </a:rPr>
              <a:t>Ethics,</a:t>
            </a:r>
            <a:r>
              <a:rPr lang="pl-PL" altLang="pl-PL" dirty="0">
                <a:solidFill>
                  <a:srgbClr val="000000"/>
                </a:solidFill>
                <a:latin typeface="Arial"/>
              </a:rPr>
              <a:t> </a:t>
            </a:r>
            <a:r>
              <a:rPr lang="en-GB" altLang="pl-PL" dirty="0">
                <a:solidFill>
                  <a:srgbClr val="000000"/>
                </a:solidFill>
                <a:latin typeface="Arial"/>
              </a:rPr>
              <a:t>equity and economics</a:t>
            </a:r>
            <a:endParaRPr lang="pl-PL" dirty="0"/>
          </a:p>
        </p:txBody>
      </p:sp>
      <p:sp>
        <p:nvSpPr>
          <p:cNvPr id="4" name="Rectangle 3"/>
          <p:cNvSpPr>
            <a:spLocks noGrp="1" noChangeArrowheads="1"/>
          </p:cNvSpPr>
          <p:nvPr>
            <p:ph idx="1"/>
          </p:nvPr>
        </p:nvSpPr>
        <p:spPr>
          <a:noFill/>
        </p:spPr>
        <p:txBody>
          <a:bodyPr>
            <a:normAutofit lnSpcReduction="10000"/>
          </a:bodyPr>
          <a:lstStyle/>
          <a:p>
            <a:r>
              <a:rPr lang="en-GB" altLang="pl-PL" sz="4000" dirty="0"/>
              <a:t>Ethics		- </a:t>
            </a:r>
            <a:r>
              <a:rPr lang="en-GB" altLang="pl-PL" dirty="0"/>
              <a:t>theories of “justice”</a:t>
            </a:r>
          </a:p>
          <a:p>
            <a:pPr>
              <a:buFontTx/>
              <a:buNone/>
            </a:pPr>
            <a:r>
              <a:rPr lang="en-GB" altLang="pl-PL" dirty="0"/>
              <a:t>				- medical versus economic polarisation</a:t>
            </a:r>
          </a:p>
          <a:p>
            <a:r>
              <a:rPr lang="en-GB" altLang="pl-PL" sz="4000" dirty="0"/>
              <a:t>Equity		</a:t>
            </a:r>
            <a:r>
              <a:rPr lang="en-GB" altLang="pl-PL" dirty="0"/>
              <a:t>- definitions</a:t>
            </a:r>
          </a:p>
          <a:p>
            <a:pPr lvl="4">
              <a:buFontTx/>
              <a:buNone/>
            </a:pPr>
            <a:r>
              <a:rPr lang="en-GB" altLang="pl-PL" sz="2800" dirty="0"/>
              <a:t>		- “health”, “need” and “access vs. use”</a:t>
            </a:r>
          </a:p>
          <a:p>
            <a:pPr lvl="4">
              <a:buFontTx/>
              <a:buNone/>
            </a:pPr>
            <a:r>
              <a:rPr lang="en-GB" altLang="pl-PL" sz="2800" dirty="0"/>
              <a:t>		- micro versus macro</a:t>
            </a:r>
          </a:p>
          <a:p>
            <a:r>
              <a:rPr lang="en-GB" altLang="pl-PL" sz="4000" dirty="0"/>
              <a:t>Economics	- </a:t>
            </a:r>
            <a:r>
              <a:rPr lang="en-GB" altLang="pl-PL" dirty="0"/>
              <a:t>equity and efficiency</a:t>
            </a:r>
          </a:p>
        </p:txBody>
      </p:sp>
    </p:spTree>
    <p:extLst>
      <p:ext uri="{BB962C8B-B14F-4D97-AF65-F5344CB8AC3E}">
        <p14:creationId xmlns:p14="http://schemas.microsoft.com/office/powerpoint/2010/main" val="6353875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F00">
            <a:alpha val="33000"/>
          </a:srgbClr>
        </a:solidFill>
        <a:effectLst/>
      </p:bgPr>
    </p:bg>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a:bodyPr>
          <a:lstStyle/>
          <a:p>
            <a:pPr algn="ctr"/>
            <a:r>
              <a:rPr lang="pl-PL" sz="4800" b="1" dirty="0" err="1"/>
              <a:t>Ethical</a:t>
            </a:r>
            <a:r>
              <a:rPr lang="pl-PL" sz="4800" b="1" dirty="0"/>
              <a:t> </a:t>
            </a:r>
            <a:r>
              <a:rPr lang="pl-PL" sz="4800" b="1" dirty="0" err="1"/>
              <a:t>theories</a:t>
            </a:r>
            <a:endParaRPr lang="pl-PL" sz="4800" b="1" dirty="0"/>
          </a:p>
        </p:txBody>
      </p:sp>
      <p:sp>
        <p:nvSpPr>
          <p:cNvPr id="3" name="Symbol zastępczy zawartości 2"/>
          <p:cNvSpPr>
            <a:spLocks noGrp="1"/>
          </p:cNvSpPr>
          <p:nvPr>
            <p:ph sz="half" idx="2"/>
          </p:nvPr>
        </p:nvSpPr>
        <p:spPr>
          <a:xfrm>
            <a:off x="414645" y="2229772"/>
            <a:ext cx="5682943" cy="3684588"/>
          </a:xfrm>
        </p:spPr>
        <p:txBody>
          <a:bodyPr>
            <a:normAutofit/>
          </a:bodyPr>
          <a:lstStyle/>
          <a:p>
            <a:pPr marL="342900" lvl="0" indent="-342900" eaLnBrk="0" fontAlgn="base" hangingPunct="0">
              <a:lnSpc>
                <a:spcPct val="100000"/>
              </a:lnSpc>
              <a:spcBef>
                <a:spcPct val="20000"/>
              </a:spcBef>
              <a:spcAft>
                <a:spcPct val="0"/>
              </a:spcAft>
              <a:buFontTx/>
              <a:buChar char="•"/>
            </a:pPr>
            <a:r>
              <a:rPr lang="en-GB" altLang="pl-PL" sz="4000" dirty="0">
                <a:solidFill>
                  <a:srgbClr val="000000"/>
                </a:solidFill>
                <a:latin typeface="Arial"/>
              </a:rPr>
              <a:t>Utilitarianism</a:t>
            </a:r>
          </a:p>
          <a:p>
            <a:pPr marL="342900" lvl="0" indent="-342900" eaLnBrk="0" fontAlgn="base" hangingPunct="0">
              <a:lnSpc>
                <a:spcPct val="100000"/>
              </a:lnSpc>
              <a:spcBef>
                <a:spcPct val="20000"/>
              </a:spcBef>
              <a:spcAft>
                <a:spcPct val="0"/>
              </a:spcAft>
              <a:buFontTx/>
              <a:buChar char="•"/>
            </a:pPr>
            <a:r>
              <a:rPr lang="en-GB" altLang="pl-PL" sz="4000" dirty="0">
                <a:solidFill>
                  <a:srgbClr val="000000"/>
                </a:solidFill>
                <a:latin typeface="Arial"/>
              </a:rPr>
              <a:t>Rawlsian</a:t>
            </a:r>
          </a:p>
          <a:p>
            <a:pPr marL="342900" lvl="0" indent="-342900" eaLnBrk="0" fontAlgn="base" hangingPunct="0">
              <a:lnSpc>
                <a:spcPct val="100000"/>
              </a:lnSpc>
              <a:spcBef>
                <a:spcPct val="20000"/>
              </a:spcBef>
              <a:spcAft>
                <a:spcPct val="0"/>
              </a:spcAft>
              <a:buFontTx/>
              <a:buChar char="•"/>
            </a:pPr>
            <a:r>
              <a:rPr lang="en-GB" altLang="pl-PL" sz="4000" dirty="0">
                <a:solidFill>
                  <a:srgbClr val="000000"/>
                </a:solidFill>
                <a:latin typeface="Arial"/>
              </a:rPr>
              <a:t>Entitlement/libertarian</a:t>
            </a:r>
          </a:p>
          <a:p>
            <a:endParaRPr lang="pl-PL" dirty="0"/>
          </a:p>
        </p:txBody>
      </p:sp>
      <p:sp>
        <p:nvSpPr>
          <p:cNvPr id="6" name="Symbol zastępczy zawartości 5"/>
          <p:cNvSpPr>
            <a:spLocks noGrp="1"/>
          </p:cNvSpPr>
          <p:nvPr>
            <p:ph sz="quarter" idx="4"/>
          </p:nvPr>
        </p:nvSpPr>
        <p:spPr>
          <a:xfrm>
            <a:off x="6388510" y="2229772"/>
            <a:ext cx="5183188" cy="3684588"/>
          </a:xfrm>
        </p:spPr>
        <p:txBody>
          <a:bodyPr/>
          <a:lstStyle/>
          <a:p>
            <a:pPr marL="342900" lvl="0" indent="-342900" eaLnBrk="0" fontAlgn="base" hangingPunct="0">
              <a:lnSpc>
                <a:spcPct val="100000"/>
              </a:lnSpc>
              <a:spcBef>
                <a:spcPct val="20000"/>
              </a:spcBef>
              <a:spcAft>
                <a:spcPct val="0"/>
              </a:spcAft>
              <a:buFontTx/>
              <a:buChar char="•"/>
            </a:pPr>
            <a:r>
              <a:rPr lang="en-GB" altLang="pl-PL" sz="3600" dirty="0">
                <a:solidFill>
                  <a:srgbClr val="000000"/>
                </a:solidFill>
                <a:latin typeface="Arial"/>
              </a:rPr>
              <a:t>Egalitarian</a:t>
            </a:r>
          </a:p>
          <a:p>
            <a:pPr marL="342900" lvl="0" indent="-342900" eaLnBrk="0" fontAlgn="base" hangingPunct="0">
              <a:lnSpc>
                <a:spcPct val="100000"/>
              </a:lnSpc>
              <a:spcBef>
                <a:spcPct val="20000"/>
              </a:spcBef>
              <a:spcAft>
                <a:spcPct val="0"/>
              </a:spcAft>
              <a:buFontTx/>
              <a:buChar char="•"/>
            </a:pPr>
            <a:r>
              <a:rPr lang="en-GB" altLang="pl-PL" sz="3600" dirty="0">
                <a:solidFill>
                  <a:srgbClr val="000000"/>
                </a:solidFill>
                <a:latin typeface="Arial"/>
              </a:rPr>
              <a:t>Deontological</a:t>
            </a:r>
          </a:p>
          <a:p>
            <a:pPr marL="342900" lvl="0" indent="-342900" eaLnBrk="0" fontAlgn="base" hangingPunct="0">
              <a:lnSpc>
                <a:spcPct val="100000"/>
              </a:lnSpc>
              <a:spcBef>
                <a:spcPct val="20000"/>
              </a:spcBef>
              <a:spcAft>
                <a:spcPct val="0"/>
              </a:spcAft>
              <a:buFontTx/>
              <a:buChar char="•"/>
            </a:pPr>
            <a:r>
              <a:rPr lang="en-GB" altLang="pl-PL" sz="3600" dirty="0">
                <a:solidFill>
                  <a:srgbClr val="000000"/>
                </a:solidFill>
                <a:latin typeface="Arial"/>
              </a:rPr>
              <a:t>Virtue</a:t>
            </a:r>
          </a:p>
          <a:p>
            <a:pPr marL="342900" lvl="0" indent="-342900" eaLnBrk="0" fontAlgn="base" hangingPunct="0">
              <a:lnSpc>
                <a:spcPct val="100000"/>
              </a:lnSpc>
              <a:spcBef>
                <a:spcPct val="20000"/>
              </a:spcBef>
              <a:spcAft>
                <a:spcPct val="0"/>
              </a:spcAft>
              <a:buFontTx/>
              <a:buChar char="•"/>
            </a:pPr>
            <a:r>
              <a:rPr lang="en-GB" altLang="pl-PL" sz="3600" dirty="0">
                <a:solidFill>
                  <a:srgbClr val="000000"/>
                </a:solidFill>
                <a:latin typeface="Arial"/>
              </a:rPr>
              <a:t>“Rights”</a:t>
            </a:r>
          </a:p>
          <a:p>
            <a:endParaRPr lang="pl-PL" dirty="0"/>
          </a:p>
        </p:txBody>
      </p:sp>
    </p:spTree>
    <p:extLst>
      <p:ext uri="{BB962C8B-B14F-4D97-AF65-F5344CB8AC3E}">
        <p14:creationId xmlns:p14="http://schemas.microsoft.com/office/powerpoint/2010/main" val="18143116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000" t="-6000" b="-4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996408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FF00">
            <a:alpha val="32000"/>
          </a:srgbClr>
        </a:solidFill>
        <a:effectLst/>
      </p:bgPr>
    </p:bg>
    <p:spTree>
      <p:nvGrpSpPr>
        <p:cNvPr id="1" name=""/>
        <p:cNvGrpSpPr/>
        <p:nvPr/>
      </p:nvGrpSpPr>
      <p:grpSpPr>
        <a:xfrm>
          <a:off x="0" y="0"/>
          <a:ext cx="0" cy="0"/>
          <a:chOff x="0" y="0"/>
          <a:chExt cx="0" cy="0"/>
        </a:xfrm>
      </p:grpSpPr>
      <p:sp>
        <p:nvSpPr>
          <p:cNvPr id="7" name="Tytuł 6"/>
          <p:cNvSpPr>
            <a:spLocks noGrp="1"/>
          </p:cNvSpPr>
          <p:nvPr>
            <p:ph type="title"/>
          </p:nvPr>
        </p:nvSpPr>
        <p:spPr/>
        <p:txBody>
          <a:bodyPr>
            <a:normAutofit/>
          </a:bodyPr>
          <a:lstStyle/>
          <a:p>
            <a:pPr algn="ctr"/>
            <a:r>
              <a:rPr lang="pl-PL" sz="4800" b="1" dirty="0" err="1"/>
              <a:t>Utilitarianism</a:t>
            </a:r>
            <a:endParaRPr lang="pl-PL" sz="4800" b="1" dirty="0"/>
          </a:p>
        </p:txBody>
      </p:sp>
      <p:sp>
        <p:nvSpPr>
          <p:cNvPr id="8" name="Symbol zastępczy zawartości 7"/>
          <p:cNvSpPr>
            <a:spLocks noGrp="1"/>
          </p:cNvSpPr>
          <p:nvPr>
            <p:ph idx="1"/>
          </p:nvPr>
        </p:nvSpPr>
        <p:spPr/>
        <p:txBody>
          <a:bodyPr>
            <a:normAutofit fontScale="92500"/>
          </a:bodyPr>
          <a:lstStyle/>
          <a:p>
            <a:pPr marL="342900" lvl="0" indent="-342900" eaLnBrk="0" fontAlgn="base" hangingPunct="0">
              <a:lnSpc>
                <a:spcPct val="100000"/>
              </a:lnSpc>
              <a:spcBef>
                <a:spcPct val="20000"/>
              </a:spcBef>
              <a:spcAft>
                <a:spcPct val="0"/>
              </a:spcAft>
              <a:buFontTx/>
              <a:buChar char="•"/>
            </a:pPr>
            <a:r>
              <a:rPr lang="en-GB" altLang="pl-PL" sz="3200" dirty="0">
                <a:solidFill>
                  <a:srgbClr val="000000"/>
                </a:solidFill>
                <a:latin typeface="Arial"/>
              </a:rPr>
              <a:t>Jeremy Bentham (classic) and John Stuart Mill (adapted)</a:t>
            </a:r>
          </a:p>
          <a:p>
            <a:pPr marL="342900" lvl="0" indent="-342900" eaLnBrk="0" fontAlgn="base" hangingPunct="0">
              <a:lnSpc>
                <a:spcPct val="100000"/>
              </a:lnSpc>
              <a:spcBef>
                <a:spcPct val="20000"/>
              </a:spcBef>
              <a:spcAft>
                <a:spcPct val="0"/>
              </a:spcAft>
              <a:buFontTx/>
              <a:buChar char="•"/>
            </a:pPr>
            <a:r>
              <a:rPr lang="en-GB" altLang="pl-PL" sz="3200" dirty="0">
                <a:solidFill>
                  <a:srgbClr val="000000"/>
                </a:solidFill>
                <a:latin typeface="Arial"/>
              </a:rPr>
              <a:t>‘Maximising greatest ‘utility’ for greatest number’</a:t>
            </a:r>
          </a:p>
          <a:p>
            <a:pPr marL="342900" lvl="0" indent="-342900" eaLnBrk="0" fontAlgn="base" hangingPunct="0">
              <a:lnSpc>
                <a:spcPct val="100000"/>
              </a:lnSpc>
              <a:spcBef>
                <a:spcPct val="20000"/>
              </a:spcBef>
              <a:spcAft>
                <a:spcPct val="0"/>
              </a:spcAft>
              <a:buFontTx/>
              <a:buChar char="•"/>
            </a:pPr>
            <a:r>
              <a:rPr lang="en-GB" altLang="pl-PL" sz="3200" dirty="0">
                <a:solidFill>
                  <a:srgbClr val="000000"/>
                </a:solidFill>
                <a:latin typeface="Arial"/>
              </a:rPr>
              <a:t>Underlies  ‘efficiency’</a:t>
            </a:r>
          </a:p>
          <a:p>
            <a:pPr marL="342900" lvl="0" indent="-342900" eaLnBrk="0" fontAlgn="base" hangingPunct="0">
              <a:lnSpc>
                <a:spcPct val="100000"/>
              </a:lnSpc>
              <a:spcBef>
                <a:spcPct val="20000"/>
              </a:spcBef>
              <a:spcAft>
                <a:spcPct val="0"/>
              </a:spcAft>
              <a:buFontTx/>
              <a:buChar char="•"/>
            </a:pPr>
            <a:r>
              <a:rPr lang="en-GB" altLang="pl-PL" sz="3200" dirty="0">
                <a:solidFill>
                  <a:srgbClr val="000000"/>
                </a:solidFill>
                <a:latin typeface="Arial"/>
              </a:rPr>
              <a:t>Issues - </a:t>
            </a:r>
            <a:r>
              <a:rPr lang="en-GB" altLang="pl-PL" dirty="0">
                <a:solidFill>
                  <a:srgbClr val="000000"/>
                </a:solidFill>
                <a:latin typeface="Arial"/>
              </a:rPr>
              <a:t>domain (whose utility)</a:t>
            </a:r>
          </a:p>
          <a:p>
            <a:pPr marL="342900" lvl="0" indent="-342900" eaLnBrk="0" fontAlgn="base" hangingPunct="0">
              <a:lnSpc>
                <a:spcPct val="100000"/>
              </a:lnSpc>
              <a:spcBef>
                <a:spcPct val="20000"/>
              </a:spcBef>
              <a:spcAft>
                <a:spcPct val="0"/>
              </a:spcAft>
              <a:buNone/>
            </a:pPr>
            <a:r>
              <a:rPr lang="en-GB" altLang="pl-PL" dirty="0">
                <a:solidFill>
                  <a:srgbClr val="000000"/>
                </a:solidFill>
                <a:latin typeface="Arial"/>
              </a:rPr>
              <a:t>		        - malevolence (utility from suffering)</a:t>
            </a:r>
          </a:p>
          <a:p>
            <a:pPr marL="0" indent="0">
              <a:buNone/>
            </a:pPr>
            <a:r>
              <a:rPr lang="pl-PL" dirty="0">
                <a:hlinkClick r:id="rId2"/>
              </a:rPr>
              <a:t>https://study.com/academy/lesson/what-is-utilitarianism-definition-theory-quiz.html</a:t>
            </a:r>
            <a:r>
              <a:rPr lang="pl-PL" dirty="0"/>
              <a:t> </a:t>
            </a:r>
          </a:p>
        </p:txBody>
      </p:sp>
    </p:spTree>
    <p:extLst>
      <p:ext uri="{BB962C8B-B14F-4D97-AF65-F5344CB8AC3E}">
        <p14:creationId xmlns:p14="http://schemas.microsoft.com/office/powerpoint/2010/main" val="30433210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FF00">
            <a:alpha val="33000"/>
          </a:srgbClr>
        </a:solidFill>
        <a:effectLst/>
      </p:bgPr>
    </p:bg>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pPr algn="ctr"/>
            <a:r>
              <a:rPr lang="pl-PL" b="1" dirty="0" err="1"/>
              <a:t>Veil</a:t>
            </a:r>
            <a:r>
              <a:rPr lang="pl-PL" b="1" dirty="0"/>
              <a:t> of </a:t>
            </a:r>
            <a:r>
              <a:rPr lang="pl-PL" b="1" dirty="0" err="1"/>
              <a:t>Ignorance</a:t>
            </a:r>
            <a:r>
              <a:rPr lang="pl-PL" b="1" dirty="0"/>
              <a:t> – John </a:t>
            </a:r>
            <a:r>
              <a:rPr lang="pl-PL" b="1" dirty="0" err="1"/>
              <a:t>Rawls</a:t>
            </a:r>
            <a:endParaRPr lang="pl-PL" b="1" dirty="0"/>
          </a:p>
        </p:txBody>
      </p:sp>
      <p:sp>
        <p:nvSpPr>
          <p:cNvPr id="3" name="Symbol zastępczy zawartości 2"/>
          <p:cNvSpPr>
            <a:spLocks noGrp="1"/>
          </p:cNvSpPr>
          <p:nvPr>
            <p:ph idx="1"/>
          </p:nvPr>
        </p:nvSpPr>
        <p:spPr/>
        <p:txBody>
          <a:bodyPr>
            <a:normAutofit fontScale="85000" lnSpcReduction="20000"/>
          </a:bodyPr>
          <a:lstStyle/>
          <a:p>
            <a:r>
              <a:rPr lang="en-US" sz="3200" dirty="0"/>
              <a:t>John Rawls 1971</a:t>
            </a:r>
          </a:p>
          <a:p>
            <a:r>
              <a:rPr lang="en-US" sz="3200" dirty="0"/>
              <a:t>Allocation conducted under ‘veil of ignorance’ - leads to position of less well off in society being </a:t>
            </a:r>
            <a:r>
              <a:rPr lang="en-US" sz="3200" dirty="0" err="1"/>
              <a:t>maximised</a:t>
            </a:r>
            <a:endParaRPr lang="en-US" sz="3200" dirty="0"/>
          </a:p>
          <a:p>
            <a:r>
              <a:rPr lang="en-US" sz="3200" dirty="0"/>
              <a:t>Issues - assumes total risk averseness</a:t>
            </a:r>
          </a:p>
          <a:p>
            <a:pPr marL="0" indent="0">
              <a:buNone/>
            </a:pPr>
            <a:r>
              <a:rPr lang="pl-PL" sz="3200" dirty="0"/>
              <a:t>   </a:t>
            </a:r>
            <a:r>
              <a:rPr lang="en-US" sz="3200" dirty="0"/>
              <a:t>            - ‘bottomless pit’ argument</a:t>
            </a:r>
          </a:p>
          <a:p>
            <a:pPr marL="0" indent="0">
              <a:buNone/>
            </a:pPr>
            <a:endParaRPr lang="pl-PL" sz="3200" dirty="0"/>
          </a:p>
          <a:p>
            <a:r>
              <a:rPr lang="pl-PL" sz="3200" dirty="0">
                <a:hlinkClick r:id="rId2"/>
              </a:rPr>
              <a:t>https://ethicsunwrapped.utexas.edu/glossary/veil-of-ignorance</a:t>
            </a:r>
            <a:r>
              <a:rPr lang="pl-PL" sz="3200" dirty="0"/>
              <a:t> </a:t>
            </a:r>
          </a:p>
        </p:txBody>
      </p:sp>
    </p:spTree>
    <p:extLst>
      <p:ext uri="{BB962C8B-B14F-4D97-AF65-F5344CB8AC3E}">
        <p14:creationId xmlns:p14="http://schemas.microsoft.com/office/powerpoint/2010/main" val="3471943379"/>
      </p:ext>
    </p:extLst>
  </p:cSld>
  <p:clrMapOvr>
    <a:masterClrMapping/>
  </p:clrMapOvr>
</p:sld>
</file>

<file path=ppt/theme/theme1.xml><?xml version="1.0" encoding="utf-8"?>
<a:theme xmlns:a="http://schemas.openxmlformats.org/drawingml/2006/main" name="Smuga">
  <a:themeElements>
    <a:clrScheme name="Smuga">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Smuga">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muga">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195</TotalTime>
  <Words>904</Words>
  <Application>Microsoft Office PowerPoint</Application>
  <PresentationFormat>Panoramiczny</PresentationFormat>
  <Paragraphs>115</Paragraphs>
  <Slides>23</Slides>
  <Notes>0</Notes>
  <HiddenSlides>0</HiddenSlides>
  <MMClips>0</MMClips>
  <ScaleCrop>false</ScaleCrop>
  <HeadingPairs>
    <vt:vector size="6" baseType="variant">
      <vt:variant>
        <vt:lpstr>Używane czcionki</vt:lpstr>
      </vt:variant>
      <vt:variant>
        <vt:i4>4</vt:i4>
      </vt:variant>
      <vt:variant>
        <vt:lpstr>Motyw</vt:lpstr>
      </vt:variant>
      <vt:variant>
        <vt:i4>1</vt:i4>
      </vt:variant>
      <vt:variant>
        <vt:lpstr>Tytuły slajdów</vt:lpstr>
      </vt:variant>
      <vt:variant>
        <vt:i4>23</vt:i4>
      </vt:variant>
    </vt:vector>
  </HeadingPairs>
  <TitlesOfParts>
    <vt:vector size="28" baseType="lpstr">
      <vt:lpstr>Arial</vt:lpstr>
      <vt:lpstr>Century Gothic</vt:lpstr>
      <vt:lpstr>Montserrat</vt:lpstr>
      <vt:lpstr>Wingdings 3</vt:lpstr>
      <vt:lpstr>Smuga</vt:lpstr>
      <vt:lpstr>Ethics in Economics</vt:lpstr>
      <vt:lpstr>Prezentacja programu PowerPoint</vt:lpstr>
      <vt:lpstr>Golden rule – ethical precept </vt:lpstr>
      <vt:lpstr>Golden rule – savings rate </vt:lpstr>
      <vt:lpstr>Ethics, equity and economics</vt:lpstr>
      <vt:lpstr>Ethical theories</vt:lpstr>
      <vt:lpstr>Prezentacja programu PowerPoint</vt:lpstr>
      <vt:lpstr>Utilitarianism</vt:lpstr>
      <vt:lpstr>Veil of Ignorance – John Rawls</vt:lpstr>
      <vt:lpstr>Entitlement/libertarian</vt:lpstr>
      <vt:lpstr>Egalitarian</vt:lpstr>
      <vt:lpstr>Deontological (deon (Gk) = duty)</vt:lpstr>
      <vt:lpstr>Virtue theory</vt:lpstr>
      <vt:lpstr>‘Rights’ based theories</vt:lpstr>
      <vt:lpstr>Labour and employment ethics</vt:lpstr>
      <vt:lpstr>Professional ethics functions</vt:lpstr>
      <vt:lpstr>Rules of professional ethics</vt:lpstr>
      <vt:lpstr>The Science of Ethics</vt:lpstr>
      <vt:lpstr> Why Ethics Matters</vt:lpstr>
      <vt:lpstr>Basic ethical systems</vt:lpstr>
      <vt:lpstr>Eudaymonism</vt:lpstr>
      <vt:lpstr>Personalism</vt:lpstr>
      <vt:lpstr>Which ethical theory do you think is the best and why ?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Ethics in Economics</dc:title>
  <dc:creator>Paulina</dc:creator>
  <cp:lastModifiedBy>Paulina</cp:lastModifiedBy>
  <cp:revision>20</cp:revision>
  <dcterms:created xsi:type="dcterms:W3CDTF">2020-03-12T10:50:21Z</dcterms:created>
  <dcterms:modified xsi:type="dcterms:W3CDTF">2020-03-27T11:54:32Z</dcterms:modified>
</cp:coreProperties>
</file>