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6" r:id="rId3"/>
    <p:sldId id="278" r:id="rId4"/>
    <p:sldId id="279" r:id="rId5"/>
    <p:sldId id="280" r:id="rId6"/>
    <p:sldId id="301" r:id="rId7"/>
    <p:sldId id="274" r:id="rId8"/>
    <p:sldId id="276" r:id="rId9"/>
    <p:sldId id="297" r:id="rId10"/>
    <p:sldId id="291" r:id="rId11"/>
    <p:sldId id="307" r:id="rId12"/>
    <p:sldId id="299" r:id="rId13"/>
    <p:sldId id="300" r:id="rId14"/>
    <p:sldId id="298" r:id="rId15"/>
    <p:sldId id="303" r:id="rId16"/>
    <p:sldId id="304" r:id="rId17"/>
    <p:sldId id="308" r:id="rId18"/>
    <p:sldId id="292" r:id="rId19"/>
    <p:sldId id="296" r:id="rId20"/>
    <p:sldId id="305" r:id="rId21"/>
    <p:sldId id="294" r:id="rId2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8029" autoAdjust="0"/>
  </p:normalViewPr>
  <p:slideViewPr>
    <p:cSldViewPr>
      <p:cViewPr varScale="1">
        <p:scale>
          <a:sx n="72" d="100"/>
          <a:sy n="72" d="100"/>
        </p:scale>
        <p:origin x="-6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DA0CE-DEB6-4E29-B2F5-44863A5D3F1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AF4B7-9281-44B4-AC4A-EA49AC99FA5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15027-1C64-4BC8-ABAC-CB586C1B6C9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ytuł i wyk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wykresu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l-PL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F3AC0-2E17-4DC4-9152-5C867F3FB39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27E5F-A36A-4720-B805-BCD24D34837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58A34-E62B-44E9-A920-8DAFFD468DD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8176C-D443-44D9-829C-812D4EA1AB4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C50C2-5259-42F4-8A1E-9A234C9754C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2148A-3199-4C5A-BF69-5CA301C516D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43281-AED4-4AA5-9033-E87DFA18C69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B80EC-7FA2-45B9-831E-3868D65C9D7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00480-ABDF-48E4-B544-03C9F77653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30102-2208-4644-A70B-F39401D3196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Admin\Desktop\Kwidzyn%202014-2019\multimedia%20components\1_IT_e-learning\Tool%20base_organizational%20chart_WS%207_PL.pptx" TargetMode="External"/><Relationship Id="rId2" Type="http://schemas.openxmlformats.org/officeDocument/2006/relationships/hyperlink" Target="file:///C:\Users\Admin\Desktop\Kwidzyn%202014-2019\multimedia%20components\1_IT_e-learning\Tool%20base_logo%20design%20rules.ppt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hyperlink" Target="file:///C:\Users\Admin\Desktop\Kwidzyn%202014-2019\multimedia%20components\1_IT_e-learning\example1_gantt%20chart.xlsx" TargetMode="Externa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business%20card3.JPG" TargetMode="External"/><Relationship Id="rId3" Type="http://schemas.openxmlformats.org/officeDocument/2006/relationships/hyperlink" Target="letterhead_2_przedszkole.doc" TargetMode="External"/><Relationship Id="rId7" Type="http://schemas.openxmlformats.org/officeDocument/2006/relationships/hyperlink" Target="business%20card2.JPG" TargetMode="External"/><Relationship Id="rId2" Type="http://schemas.openxmlformats.org/officeDocument/2006/relationships/hyperlink" Target="letterhead_1_mediaag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business%20card1.JPG" TargetMode="External"/><Relationship Id="rId5" Type="http://schemas.openxmlformats.org/officeDocument/2006/relationships/hyperlink" Target="letterhead_4_EURO_poziom.doc" TargetMode="External"/><Relationship Id="rId4" Type="http://schemas.openxmlformats.org/officeDocument/2006/relationships/hyperlink" Target="letterhead_3_EURO_pion.doc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nepubliczne.gov.pl/" TargetMode="External"/><Relationship Id="rId2" Type="http://schemas.openxmlformats.org/officeDocument/2006/relationships/hyperlink" Target="http://www.stat.gov.pl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Admin\Desktop\Kwidzyn%202014-2019\multimedia%20components\data%20acquisition_data%20processing_publication%20of%20results.xlsx" TargetMode="External"/><Relationship Id="rId2" Type="http://schemas.openxmlformats.org/officeDocument/2006/relationships/hyperlink" Target="file:///C:\Users\Admin\Desktop\Kwidzyn%202014-2019\multimedia%20components\concise_statistical_yearbook_of_poland_2019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918648" cy="1470025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Information Technology  (IT)</a:t>
            </a:r>
            <a:r>
              <a:rPr lang="en-GB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Information and Communication Technologies (ICT) </a:t>
            </a:r>
            <a:r>
              <a:rPr lang="pl-PL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pl-PL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8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l-PL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pl-PL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Multimedia and Office Systems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24672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l-PL" sz="2800" dirty="0" smtClean="0"/>
              <a:t>Seminar 1</a:t>
            </a:r>
          </a:p>
          <a:p>
            <a:pPr eaLnBrk="1" hangingPunct="1">
              <a:lnSpc>
                <a:spcPct val="80000"/>
              </a:lnSpc>
            </a:pPr>
            <a:endParaRPr lang="pl-PL" sz="2800" dirty="0" smtClean="0"/>
          </a:p>
          <a:p>
            <a:pPr eaLnBrk="1" hangingPunct="1">
              <a:lnSpc>
                <a:spcPct val="80000"/>
              </a:lnSpc>
            </a:pPr>
            <a:r>
              <a:rPr lang="pl-PL" sz="2800" dirty="0" smtClean="0"/>
              <a:t>dr Jolanta Sala, prof. PSW</a:t>
            </a:r>
          </a:p>
          <a:p>
            <a:pPr eaLnBrk="1" hangingPunct="1">
              <a:lnSpc>
                <a:spcPct val="80000"/>
              </a:lnSpc>
            </a:pPr>
            <a:r>
              <a:rPr lang="pl-PL" sz="2800" dirty="0" smtClean="0"/>
              <a:t>Kwidzyn 2020</a:t>
            </a:r>
          </a:p>
        </p:txBody>
      </p:sp>
      <p:pic>
        <p:nvPicPr>
          <p:cNvPr id="14339" name="Picture 4" descr="logo_PS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0750" y="549275"/>
            <a:ext cx="1995488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zaokrąglony 7"/>
          <p:cNvSpPr/>
          <p:nvPr/>
        </p:nvSpPr>
        <p:spPr>
          <a:xfrm>
            <a:off x="323528" y="2565573"/>
            <a:ext cx="8496944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88640"/>
            <a:ext cx="8229600" cy="936402"/>
          </a:xfrm>
        </p:spPr>
        <p:txBody>
          <a:bodyPr/>
          <a:lstStyle/>
          <a:p>
            <a:pPr eaLnBrk="1" hangingPunct="1">
              <a:defRPr/>
            </a:pPr>
            <a:r>
              <a:rPr lang="pl-PL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Multimedia and Office Systems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323528" y="3717701"/>
            <a:ext cx="8496944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2709589"/>
            <a:ext cx="7920880" cy="2087563"/>
          </a:xfrm>
        </p:spPr>
        <p:txBody>
          <a:bodyPr/>
          <a:lstStyle/>
          <a:p>
            <a:pPr eaLnBrk="1" hangingPunct="1"/>
            <a:r>
              <a:rPr lang="en-GB" sz="2800" dirty="0" smtClean="0"/>
              <a:t>image components</a:t>
            </a:r>
            <a:endParaRPr lang="pl-PL" sz="2800" dirty="0" smtClean="0"/>
          </a:p>
          <a:p>
            <a:pPr eaLnBrk="1" hangingPunct="1"/>
            <a:r>
              <a:rPr lang="en-GB" sz="2800" dirty="0" smtClean="0"/>
              <a:t>communication components</a:t>
            </a:r>
            <a:r>
              <a:rPr lang="pl-PL" sz="2800" dirty="0" smtClean="0"/>
              <a:t> </a:t>
            </a:r>
          </a:p>
          <a:p>
            <a:pPr eaLnBrk="1" hangingPunct="1"/>
            <a:r>
              <a:rPr lang="en-GB" sz="2800" dirty="0" smtClean="0"/>
              <a:t>data, information and knowledge components</a:t>
            </a:r>
            <a:r>
              <a:rPr lang="pl-PL" sz="2800" dirty="0" smtClean="0"/>
              <a:t> </a:t>
            </a:r>
          </a:p>
        </p:txBody>
      </p:sp>
      <p:sp>
        <p:nvSpPr>
          <p:cNvPr id="9" name="Przycisk akcji: Do przodu lub Następny 8">
            <a:hlinkClick r:id="rId2" action="ppaction://hlinksldjump" highlightClick="1"/>
          </p:cNvPr>
          <p:cNvSpPr/>
          <p:nvPr/>
        </p:nvSpPr>
        <p:spPr>
          <a:xfrm>
            <a:off x="8316416" y="2781299"/>
            <a:ext cx="432048" cy="360040"/>
          </a:xfrm>
          <a:prstGeom prst="actionButtonForwardNex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7524328" y="2123564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your choice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1" name="Przycisk akcji: Do przodu lub Następny 10">
            <a:hlinkClick r:id="rId3" action="ppaction://hlinksldjump" highlightClick="1"/>
          </p:cNvPr>
          <p:cNvSpPr/>
          <p:nvPr/>
        </p:nvSpPr>
        <p:spPr>
          <a:xfrm>
            <a:off x="8316416" y="3933427"/>
            <a:ext cx="432048" cy="360040"/>
          </a:xfrm>
          <a:prstGeom prst="actionButtonForwardNex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5831632" y="1628800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choose one of two options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13" name="Przycisk akcji: Koniec 12">
            <a:hlinkClick r:id="" action="ppaction://hlinkshowjump?jump=lastslide" highlightClick="1"/>
          </p:cNvPr>
          <p:cNvSpPr/>
          <p:nvPr/>
        </p:nvSpPr>
        <p:spPr>
          <a:xfrm>
            <a:off x="8244408" y="6309320"/>
            <a:ext cx="504056" cy="360040"/>
          </a:xfrm>
          <a:prstGeom prst="actionButtonEn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zaokrąglony 3"/>
          <p:cNvSpPr/>
          <p:nvPr/>
        </p:nvSpPr>
        <p:spPr>
          <a:xfrm>
            <a:off x="1331640" y="2348880"/>
            <a:ext cx="6408712" cy="1008112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image components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err="1" smtClean="0"/>
              <a:t>option</a:t>
            </a:r>
            <a:r>
              <a:rPr lang="pl-PL" dirty="0" smtClean="0"/>
              <a:t> 1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 of semester work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1619250" y="2133600"/>
            <a:ext cx="56165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Visual identification book</a:t>
            </a:r>
            <a:endParaRPr lang="en-GB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3924300" y="2997200"/>
            <a:ext cx="86360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1619672" y="4581128"/>
            <a:ext cx="56165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Book of corporate identity</a:t>
            </a:r>
            <a:endParaRPr lang="en-GB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79512" y="57332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for a selected (existing) or imaginary </a:t>
            </a:r>
            <a:r>
              <a:rPr lang="en-US" sz="2400" dirty="0" smtClean="0">
                <a:solidFill>
                  <a:srgbClr val="FF0000"/>
                </a:solidFill>
              </a:rPr>
              <a:t>company/project/team</a:t>
            </a:r>
            <a:endParaRPr lang="pl-PL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en-US" sz="4000" dirty="0" smtClean="0"/>
              <a:t>Scope of semester work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713663" cy="53292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Multimedia components accompanying the work of a person, team or organization (text, image, sound, film) 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A choice of several components: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dirty="0" smtClean="0"/>
              <a:t>letterhead, document form, serial correspondence,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dirty="0" smtClean="0"/>
              <a:t>logo, business card, leaflet, poster, promotional or informational clip, interactive training material,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dirty="0" smtClean="0"/>
              <a:t>invoice, Gantt chart, project of calculation and visualization of results,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dirty="0" smtClean="0"/>
              <a:t>database design, website design, implementation of the communicator, e-mail deployment project, project of computer network implementation, 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Evaluation will be judged: 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dirty="0" smtClean="0"/>
              <a:t>number of components</a:t>
            </a:r>
            <a:r>
              <a:rPr lang="pl-PL" sz="2000" dirty="0" smtClean="0"/>
              <a:t> (5-10)</a:t>
            </a:r>
            <a:r>
              <a:rPr lang="en-GB" sz="2000" dirty="0" smtClean="0"/>
              <a:t>, 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dirty="0" smtClean="0"/>
              <a:t>business correctness, 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dirty="0" smtClean="0"/>
              <a:t>the quality of the performance,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dirty="0" smtClean="0"/>
              <a:t>obligatory tool kit – text editor, graphics editor, spreadsheet editor (MSWord, Paint, PowerPoint, Excel)  </a:t>
            </a:r>
          </a:p>
          <a:p>
            <a:pPr eaLnBrk="1" hangingPunct="1">
              <a:lnSpc>
                <a:spcPct val="90000"/>
              </a:lnSpc>
            </a:pP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4425" y="1341438"/>
            <a:ext cx="6697663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280400" cy="719807"/>
          </a:xfrm>
        </p:spPr>
        <p:txBody>
          <a:bodyPr/>
          <a:lstStyle/>
          <a:p>
            <a:r>
              <a:rPr lang="en-US" sz="3600" dirty="0" smtClean="0"/>
              <a:t>Obligatory tool </a:t>
            </a:r>
            <a:r>
              <a:rPr lang="pl-PL" sz="3600" dirty="0" smtClean="0"/>
              <a:t>kit</a:t>
            </a:r>
            <a:r>
              <a:rPr lang="en-GB" sz="3600" dirty="0" smtClean="0"/>
              <a:t>: MS Windows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6299200" y="5876925"/>
            <a:ext cx="2736850" cy="360363"/>
          </a:xfrm>
          <a:prstGeom prst="leftArrow">
            <a:avLst>
              <a:gd name="adj1" fmla="val 50000"/>
              <a:gd name="adj2" fmla="val 189868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6300788" y="3068638"/>
            <a:ext cx="2736850" cy="360362"/>
          </a:xfrm>
          <a:prstGeom prst="leftArrow">
            <a:avLst>
              <a:gd name="adj1" fmla="val 50000"/>
              <a:gd name="adj2" fmla="val 189868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5580063" y="2276475"/>
            <a:ext cx="936625" cy="504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5364163" y="3068638"/>
            <a:ext cx="936625" cy="504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9" name="Prostokąt 8"/>
          <p:cNvSpPr/>
          <p:nvPr/>
        </p:nvSpPr>
        <p:spPr>
          <a:xfrm>
            <a:off x="5724525" y="3644900"/>
            <a:ext cx="935038" cy="504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6227763" y="4437063"/>
            <a:ext cx="936625" cy="504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6300788" y="4508500"/>
            <a:ext cx="2736850" cy="360363"/>
          </a:xfrm>
          <a:prstGeom prst="leftArrow">
            <a:avLst>
              <a:gd name="adj1" fmla="val 50000"/>
              <a:gd name="adj2" fmla="val 189868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5651500" y="5157788"/>
            <a:ext cx="936625" cy="503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2" name="Prostokąt 11"/>
          <p:cNvSpPr/>
          <p:nvPr/>
        </p:nvSpPr>
        <p:spPr>
          <a:xfrm>
            <a:off x="5364163" y="5732463"/>
            <a:ext cx="936625" cy="504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7524750" y="1700213"/>
            <a:ext cx="1260475" cy="288925"/>
          </a:xfrm>
          <a:prstGeom prst="leftArrow">
            <a:avLst>
              <a:gd name="adj1" fmla="val 50000"/>
              <a:gd name="adj2" fmla="val 189169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4" name="pole tekstowe 13"/>
          <p:cNvSpPr txBox="1">
            <a:spLocks noChangeArrowheads="1"/>
          </p:cNvSpPr>
          <p:nvPr/>
        </p:nvSpPr>
        <p:spPr bwMode="auto">
          <a:xfrm>
            <a:off x="6228184" y="1052513"/>
            <a:ext cx="25919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dirty="0" err="1" smtClean="0"/>
              <a:t>Accessories</a:t>
            </a:r>
            <a:r>
              <a:rPr lang="pl-PL" dirty="0" smtClean="0"/>
              <a:t>:  </a:t>
            </a:r>
            <a:r>
              <a:rPr lang="pl-PL" sz="2400" b="1" dirty="0" err="1"/>
              <a:t>Paint</a:t>
            </a:r>
            <a:endParaRPr lang="pl-PL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/>
      <p:bldP spid="18439" grpId="0" animBg="1"/>
      <p:bldP spid="13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get started?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1" y="1557338"/>
            <a:ext cx="8075240" cy="3671862"/>
          </a:xfrm>
        </p:spPr>
        <p:txBody>
          <a:bodyPr/>
          <a:lstStyle/>
          <a:p>
            <a:r>
              <a:rPr lang="en-GB" sz="2400" dirty="0" smtClean="0"/>
              <a:t>Establish a </a:t>
            </a:r>
            <a:r>
              <a:rPr lang="en-GB" sz="2400" dirty="0" smtClean="0"/>
              <a:t>company</a:t>
            </a:r>
            <a:r>
              <a:rPr lang="pl-PL" sz="2400" dirty="0" smtClean="0"/>
              <a:t>/</a:t>
            </a:r>
            <a:r>
              <a:rPr lang="pl-PL" sz="2400" dirty="0" err="1" smtClean="0"/>
              <a:t>project</a:t>
            </a:r>
            <a:r>
              <a:rPr lang="pl-PL" sz="2400" dirty="0" smtClean="0"/>
              <a:t>/team</a:t>
            </a:r>
            <a:r>
              <a:rPr lang="en-GB" sz="2400" dirty="0" smtClean="0"/>
              <a:t> </a:t>
            </a:r>
            <a:r>
              <a:rPr lang="en-GB" sz="2400" dirty="0" smtClean="0"/>
              <a:t>(name, industry, address</a:t>
            </a:r>
            <a:r>
              <a:rPr lang="en-GB" sz="2400" dirty="0" smtClean="0"/>
              <a:t>)</a:t>
            </a:r>
            <a:r>
              <a:rPr lang="pl-PL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existing </a:t>
            </a:r>
            <a:r>
              <a:rPr lang="en-US" sz="2400" dirty="0" smtClean="0">
                <a:solidFill>
                  <a:srgbClr val="FF0000"/>
                </a:solidFill>
              </a:rPr>
              <a:t>or 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pl-PL" sz="2400" dirty="0" err="1" smtClean="0">
                <a:solidFill>
                  <a:srgbClr val="FF0000"/>
                </a:solidFill>
              </a:rPr>
              <a:t>nvented</a:t>
            </a:r>
            <a:endParaRPr lang="pl-PL" sz="2400" dirty="0" smtClean="0">
              <a:solidFill>
                <a:srgbClr val="FF0000"/>
              </a:solidFill>
            </a:endParaRPr>
          </a:p>
          <a:p>
            <a:r>
              <a:rPr lang="pl-PL" sz="2400" dirty="0" smtClean="0"/>
              <a:t>Design</a:t>
            </a:r>
            <a:r>
              <a:rPr lang="pl-PL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for </a:t>
            </a:r>
            <a:r>
              <a:rPr lang="en-US" sz="2400" dirty="0" smtClean="0">
                <a:solidFill>
                  <a:srgbClr val="FF0000"/>
                </a:solidFill>
              </a:rPr>
              <a:t>this one </a:t>
            </a:r>
            <a:r>
              <a:rPr lang="en-US" sz="2400" dirty="0" smtClean="0">
                <a:solidFill>
                  <a:srgbClr val="FF0000"/>
                </a:solidFill>
              </a:rPr>
              <a:t>company/project/team</a:t>
            </a:r>
            <a:endParaRPr lang="en-GB" sz="2400" dirty="0" smtClean="0"/>
          </a:p>
          <a:p>
            <a:pPr lvl="1"/>
            <a:r>
              <a:rPr lang="en-GB" sz="2400" dirty="0" smtClean="0"/>
              <a:t>Logo</a:t>
            </a:r>
            <a:r>
              <a:rPr lang="pl-PL" sz="2400" dirty="0" smtClean="0"/>
              <a:t> (</a:t>
            </a:r>
            <a:r>
              <a:rPr lang="pl-PL" sz="1800" dirty="0" err="1" smtClean="0">
                <a:solidFill>
                  <a:srgbClr val="FF0000"/>
                </a:solidFill>
              </a:rPr>
              <a:t>Paint</a:t>
            </a:r>
            <a:r>
              <a:rPr lang="pl-PL" sz="2400" dirty="0" smtClean="0"/>
              <a:t>)</a:t>
            </a:r>
            <a:endParaRPr lang="en-GB" sz="2400" dirty="0" smtClean="0"/>
          </a:p>
          <a:p>
            <a:pPr lvl="1"/>
            <a:r>
              <a:rPr lang="en-US" sz="2400" dirty="0" smtClean="0"/>
              <a:t>letterhead </a:t>
            </a:r>
            <a:r>
              <a:rPr lang="pl-PL" sz="2400" dirty="0" smtClean="0"/>
              <a:t>(</a:t>
            </a:r>
            <a:r>
              <a:rPr lang="en-GB" sz="1800" dirty="0" smtClean="0">
                <a:solidFill>
                  <a:srgbClr val="FF0000"/>
                </a:solidFill>
              </a:rPr>
              <a:t>MSWord</a:t>
            </a:r>
            <a:r>
              <a:rPr lang="pl-PL" sz="2400" dirty="0" smtClean="0"/>
              <a:t>) </a:t>
            </a:r>
            <a:r>
              <a:rPr lang="en-US" sz="2400" dirty="0" smtClean="0"/>
              <a:t>and </a:t>
            </a:r>
            <a:r>
              <a:rPr lang="en-US" sz="2400" dirty="0" smtClean="0"/>
              <a:t>business </a:t>
            </a:r>
            <a:r>
              <a:rPr lang="en-US" sz="2400" dirty="0" smtClean="0"/>
              <a:t>card</a:t>
            </a:r>
            <a:r>
              <a:rPr lang="pl-PL" sz="2400" dirty="0" smtClean="0"/>
              <a:t> (</a:t>
            </a:r>
            <a:r>
              <a:rPr lang="en-GB" sz="1800" dirty="0" err="1" smtClean="0">
                <a:solidFill>
                  <a:srgbClr val="FF0000"/>
                </a:solidFill>
              </a:rPr>
              <a:t>MSPowerPoint</a:t>
            </a:r>
            <a:r>
              <a:rPr lang="pl-PL" sz="2400" dirty="0" smtClean="0"/>
              <a:t>)</a:t>
            </a:r>
            <a:endParaRPr lang="en-US" sz="2400" dirty="0" smtClean="0"/>
          </a:p>
          <a:p>
            <a:pPr lvl="1"/>
            <a:r>
              <a:rPr lang="en-US" sz="2400" dirty="0" smtClean="0"/>
              <a:t>organizational </a:t>
            </a:r>
            <a:r>
              <a:rPr lang="en-US" sz="2400" dirty="0" smtClean="0"/>
              <a:t>chart</a:t>
            </a:r>
            <a:r>
              <a:rPr lang="pl-PL" sz="2400" dirty="0" smtClean="0"/>
              <a:t> (</a:t>
            </a:r>
            <a:r>
              <a:rPr lang="en-GB" sz="1800" dirty="0" err="1" smtClean="0">
                <a:solidFill>
                  <a:srgbClr val="FF0000"/>
                </a:solidFill>
                <a:ea typeface="+mn-ea"/>
                <a:cs typeface="+mn-cs"/>
              </a:rPr>
              <a:t>MSPowerPoint</a:t>
            </a:r>
            <a:r>
              <a:rPr lang="pl-PL" sz="1800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  <a:r>
              <a:rPr lang="pl-PL" sz="1800" dirty="0" err="1" smtClean="0">
                <a:solidFill>
                  <a:srgbClr val="FF0000"/>
                </a:solidFill>
                <a:ea typeface="+mn-ea"/>
                <a:cs typeface="+mn-cs"/>
              </a:rPr>
              <a:t>or</a:t>
            </a:r>
            <a:r>
              <a:rPr lang="pl-PL" sz="1800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  <a:r>
              <a:rPr lang="pl-PL" sz="1800" dirty="0" err="1" smtClean="0">
                <a:solidFill>
                  <a:srgbClr val="FF0000"/>
                </a:solidFill>
                <a:ea typeface="+mn-ea"/>
                <a:cs typeface="+mn-cs"/>
              </a:rPr>
              <a:t>other</a:t>
            </a:r>
            <a:r>
              <a:rPr lang="pl-PL" sz="2400" dirty="0" smtClean="0"/>
              <a:t>)</a:t>
            </a:r>
            <a:endParaRPr lang="en-US" sz="2400" dirty="0" smtClean="0"/>
          </a:p>
          <a:p>
            <a:pPr lvl="1"/>
            <a:r>
              <a:rPr lang="en-US" sz="2400" dirty="0" smtClean="0"/>
              <a:t>Gantt chart (</a:t>
            </a:r>
            <a:r>
              <a:rPr lang="en-US" sz="1800" dirty="0" smtClean="0">
                <a:solidFill>
                  <a:srgbClr val="FF0000"/>
                </a:solidFill>
              </a:rPr>
              <a:t>MSExcel or MSProject</a:t>
            </a:r>
            <a:r>
              <a:rPr lang="en-US" sz="2400" dirty="0" smtClean="0"/>
              <a:t>)</a:t>
            </a:r>
          </a:p>
          <a:p>
            <a:r>
              <a:rPr lang="en-GB" sz="2400" dirty="0" smtClean="0"/>
              <a:t>Develop a cover page and content index (components)</a:t>
            </a:r>
          </a:p>
        </p:txBody>
      </p:sp>
      <p:sp>
        <p:nvSpPr>
          <p:cNvPr id="4" name="Przycisk akcji: Do przodu lub Następny 3">
            <a:hlinkClick r:id="rId2" action="ppaction://hlinkpres?slideindex=1&amp;slidetitle=Tool base logo design rules" highlightClick="1"/>
          </p:cNvPr>
          <p:cNvSpPr/>
          <p:nvPr/>
        </p:nvSpPr>
        <p:spPr>
          <a:xfrm>
            <a:off x="8532440" y="2852936"/>
            <a:ext cx="288032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rzycisk akcji: Do przodu lub Następny 4">
            <a:hlinkClick r:id="rId3" action="ppaction://hlinkpres?slideindex=1&amp;slidetitle=Tool base" highlightClick="1"/>
          </p:cNvPr>
          <p:cNvSpPr/>
          <p:nvPr/>
        </p:nvSpPr>
        <p:spPr>
          <a:xfrm>
            <a:off x="8532440" y="3789040"/>
            <a:ext cx="288032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zycisk akcji: Do przodu lub Następny 5">
            <a:hlinkClick r:id="rId4" action="ppaction://hlinksldjump" highlightClick="1"/>
          </p:cNvPr>
          <p:cNvSpPr/>
          <p:nvPr/>
        </p:nvSpPr>
        <p:spPr>
          <a:xfrm>
            <a:off x="8532440" y="3284984"/>
            <a:ext cx="288032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rzycisk akcji: Do przodu lub Następny 6">
            <a:hlinkClick r:id="rId5" action="ppaction://hlinkfile" highlightClick="1"/>
          </p:cNvPr>
          <p:cNvSpPr/>
          <p:nvPr/>
        </p:nvSpPr>
        <p:spPr>
          <a:xfrm>
            <a:off x="8532440" y="4221088"/>
            <a:ext cx="288032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zycisk akcji: Strona główna 8">
            <a:hlinkClick r:id="rId6" action="ppaction://hlinksldjump" highlightClick="1"/>
          </p:cNvPr>
          <p:cNvSpPr/>
          <p:nvPr/>
        </p:nvSpPr>
        <p:spPr>
          <a:xfrm>
            <a:off x="8172400" y="6165304"/>
            <a:ext cx="360040" cy="360040"/>
          </a:xfrm>
          <a:prstGeom prst="actionButtonHo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bldLvl="2"/>
      <p:bldP spid="4" grpId="0" animBg="1"/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dirty="0" smtClean="0"/>
              <a:t>L</a:t>
            </a:r>
            <a:r>
              <a:rPr lang="en-US" sz="3600" dirty="0" err="1" smtClean="0"/>
              <a:t>etterhead</a:t>
            </a:r>
            <a:r>
              <a:rPr lang="en-US" sz="3600" dirty="0" smtClean="0"/>
              <a:t> and business card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638" y="1600200"/>
            <a:ext cx="8291512" cy="4708525"/>
          </a:xfrm>
        </p:spPr>
        <p:txBody>
          <a:bodyPr/>
          <a:lstStyle/>
          <a:p>
            <a:r>
              <a:rPr lang="pl-PL" dirty="0" err="1" smtClean="0"/>
              <a:t>Text</a:t>
            </a:r>
            <a:r>
              <a:rPr lang="pl-PL" dirty="0" smtClean="0"/>
              <a:t> </a:t>
            </a:r>
            <a:r>
              <a:rPr lang="pl-PL" dirty="0" err="1" smtClean="0"/>
              <a:t>editor</a:t>
            </a:r>
            <a:r>
              <a:rPr lang="pl-PL" dirty="0" smtClean="0"/>
              <a:t> (DOC)</a:t>
            </a:r>
          </a:p>
          <a:p>
            <a:pPr lvl="1"/>
            <a:r>
              <a:rPr lang="en-GB" dirty="0" smtClean="0"/>
              <a:t>Letterhead</a:t>
            </a:r>
            <a:r>
              <a:rPr lang="pl-PL" dirty="0" smtClean="0"/>
              <a:t> </a:t>
            </a:r>
            <a:r>
              <a:rPr lang="pl-PL" dirty="0" smtClean="0"/>
              <a:t>(</a:t>
            </a:r>
            <a:r>
              <a:rPr lang="pl-PL" sz="1800" dirty="0" smtClean="0">
                <a:solidFill>
                  <a:srgbClr val="FF0000"/>
                </a:solidFill>
              </a:rPr>
              <a:t>PL: Wstawianie</a:t>
            </a:r>
            <a:r>
              <a:rPr lang="pl-PL" sz="1800" dirty="0" smtClean="0">
                <a:solidFill>
                  <a:srgbClr val="FF0000"/>
                </a:solidFill>
              </a:rPr>
              <a:t>/ Nagłówek/ Stopka</a:t>
            </a:r>
            <a:r>
              <a:rPr lang="pl-PL" dirty="0" smtClean="0"/>
              <a:t>)</a:t>
            </a:r>
          </a:p>
          <a:p>
            <a:pPr lvl="1"/>
            <a:r>
              <a:rPr lang="pl-PL" dirty="0" smtClean="0">
                <a:hlinkClick r:id="rId2" action="ppaction://hlinkfile"/>
              </a:rPr>
              <a:t>example</a:t>
            </a:r>
            <a:r>
              <a:rPr lang="pl-PL" dirty="0" smtClean="0">
                <a:hlinkClick r:id="rId2" action="ppaction://hlinkfile"/>
              </a:rPr>
              <a:t>1</a:t>
            </a:r>
            <a:r>
              <a:rPr lang="pl-PL" dirty="0" smtClean="0"/>
              <a:t>, </a:t>
            </a:r>
            <a:r>
              <a:rPr lang="pl-PL" dirty="0" smtClean="0">
                <a:hlinkClick r:id="rId3" action="ppaction://hlinkfile"/>
              </a:rPr>
              <a:t>example2</a:t>
            </a:r>
            <a:r>
              <a:rPr lang="pl-PL" dirty="0" smtClean="0"/>
              <a:t>,</a:t>
            </a:r>
            <a:r>
              <a:rPr lang="pl-PL" dirty="0" smtClean="0"/>
              <a:t> </a:t>
            </a:r>
            <a:r>
              <a:rPr lang="pl-PL" dirty="0" smtClean="0">
                <a:hlinkClick r:id="rId4" action="ppaction://hlinkfile"/>
              </a:rPr>
              <a:t>example3</a:t>
            </a:r>
            <a:r>
              <a:rPr lang="pl-PL" dirty="0" smtClean="0"/>
              <a:t>, </a:t>
            </a:r>
            <a:r>
              <a:rPr lang="pl-PL" dirty="0" smtClean="0">
                <a:hlinkClick r:id="rId5" action="ppaction://hlinkfile"/>
              </a:rPr>
              <a:t>example4</a:t>
            </a:r>
            <a:endParaRPr lang="pl-PL" dirty="0" smtClean="0"/>
          </a:p>
          <a:p>
            <a:r>
              <a:rPr lang="pl-PL" dirty="0" err="1" smtClean="0"/>
              <a:t>Graphic</a:t>
            </a:r>
            <a:r>
              <a:rPr lang="pl-PL" dirty="0" smtClean="0"/>
              <a:t> </a:t>
            </a:r>
            <a:r>
              <a:rPr lang="pl-PL" dirty="0" err="1" smtClean="0"/>
              <a:t>editor</a:t>
            </a:r>
            <a:r>
              <a:rPr lang="pl-PL" dirty="0" smtClean="0"/>
              <a:t> (PPT)</a:t>
            </a:r>
          </a:p>
          <a:p>
            <a:pPr lvl="1"/>
            <a:r>
              <a:rPr lang="pl-PL" dirty="0" smtClean="0"/>
              <a:t>B</a:t>
            </a:r>
            <a:r>
              <a:rPr lang="en-GB" dirty="0" err="1" smtClean="0"/>
              <a:t>usiness</a:t>
            </a:r>
            <a:r>
              <a:rPr lang="en-GB" dirty="0" smtClean="0"/>
              <a:t> card</a:t>
            </a:r>
            <a:r>
              <a:rPr lang="pl-PL" dirty="0" smtClean="0"/>
              <a:t> (logo)</a:t>
            </a:r>
          </a:p>
          <a:p>
            <a:pPr lvl="1"/>
            <a:r>
              <a:rPr lang="pl-PL" dirty="0" smtClean="0">
                <a:hlinkClick r:id="rId6" action="ppaction://hlinkfile"/>
              </a:rPr>
              <a:t>example1</a:t>
            </a:r>
            <a:r>
              <a:rPr lang="pl-PL" dirty="0" smtClean="0"/>
              <a:t>, </a:t>
            </a:r>
            <a:r>
              <a:rPr lang="pl-PL" dirty="0" smtClean="0">
                <a:hlinkClick r:id="rId7" action="ppaction://hlinkfile"/>
              </a:rPr>
              <a:t>example2</a:t>
            </a:r>
            <a:r>
              <a:rPr lang="pl-PL" dirty="0" smtClean="0"/>
              <a:t>, </a:t>
            </a:r>
            <a:r>
              <a:rPr lang="pl-PL" dirty="0" smtClean="0">
                <a:hlinkClick r:id="rId8" action="ppaction://hlinkfile"/>
              </a:rPr>
              <a:t>example3</a:t>
            </a:r>
            <a:endParaRPr lang="pl-PL" dirty="0" smtClean="0"/>
          </a:p>
          <a:p>
            <a:endParaRPr lang="pl-PL" dirty="0" smtClean="0"/>
          </a:p>
        </p:txBody>
      </p:sp>
      <p:sp>
        <p:nvSpPr>
          <p:cNvPr id="5" name="Strzałka w górę 4"/>
          <p:cNvSpPr/>
          <p:nvPr/>
        </p:nvSpPr>
        <p:spPr>
          <a:xfrm>
            <a:off x="8460432" y="6381328"/>
            <a:ext cx="288032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ole tekstowe 5"/>
          <p:cNvSpPr txBox="1"/>
          <p:nvPr/>
        </p:nvSpPr>
        <p:spPr>
          <a:xfrm>
            <a:off x="1331640" y="5445224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smtClean="0">
                <a:solidFill>
                  <a:srgbClr val="FF0000"/>
                </a:solidFill>
              </a:rPr>
              <a:t>attention</a:t>
            </a:r>
            <a:r>
              <a:rPr lang="en-GB" sz="2000" i="1" smtClean="0">
                <a:solidFill>
                  <a:srgbClr val="FF0000"/>
                </a:solidFill>
              </a:rPr>
              <a:t> to editing </a:t>
            </a:r>
            <a:r>
              <a:rPr lang="en-GB" sz="2000" i="1" smtClean="0">
                <a:solidFill>
                  <a:srgbClr val="FF0000"/>
                </a:solidFill>
              </a:rPr>
              <a:t>errors</a:t>
            </a:r>
            <a:endParaRPr lang="en-GB" sz="2000" i="1">
              <a:solidFill>
                <a:srgbClr val="FF0000"/>
              </a:solidFill>
            </a:endParaRPr>
          </a:p>
        </p:txBody>
      </p:sp>
      <p:cxnSp>
        <p:nvCxnSpPr>
          <p:cNvPr id="8" name="Łącznik prosty ze strzałką 7"/>
          <p:cNvCxnSpPr/>
          <p:nvPr/>
        </p:nvCxnSpPr>
        <p:spPr>
          <a:xfrm flipV="1">
            <a:off x="1979712" y="4869160"/>
            <a:ext cx="360040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ze strzałką 8"/>
          <p:cNvCxnSpPr/>
          <p:nvPr/>
        </p:nvCxnSpPr>
        <p:spPr>
          <a:xfrm flipV="1">
            <a:off x="2771800" y="4797152"/>
            <a:ext cx="720080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/>
          <p:cNvCxnSpPr/>
          <p:nvPr/>
        </p:nvCxnSpPr>
        <p:spPr>
          <a:xfrm flipV="1">
            <a:off x="3707904" y="4869160"/>
            <a:ext cx="1512168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zaokrąglony 3"/>
          <p:cNvSpPr/>
          <p:nvPr/>
        </p:nvSpPr>
        <p:spPr>
          <a:xfrm>
            <a:off x="827584" y="1916832"/>
            <a:ext cx="7560840" cy="2016224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/>
          <a:lstStyle/>
          <a:p>
            <a:pPr eaLnBrk="1" hangingPunct="1"/>
            <a:r>
              <a:rPr lang="en-GB" dirty="0" smtClean="0"/>
              <a:t>data, information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GB" dirty="0" smtClean="0"/>
              <a:t>and knowledge components</a:t>
            </a:r>
            <a:r>
              <a:rPr lang="pl-PL" dirty="0" smtClean="0"/>
              <a:t> 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124672"/>
            <a:ext cx="6400800" cy="1752600"/>
          </a:xfrm>
        </p:spPr>
        <p:txBody>
          <a:bodyPr/>
          <a:lstStyle/>
          <a:p>
            <a:r>
              <a:rPr lang="en-GB" smtClean="0"/>
              <a:t>option 2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 Warehouses and Knowledge </a:t>
            </a:r>
            <a:endParaRPr lang="en-GB" sz="36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988840"/>
            <a:ext cx="8435280" cy="3124944"/>
          </a:xfrm>
        </p:spPr>
        <p:txBody>
          <a:bodyPr/>
          <a:lstStyle/>
          <a:p>
            <a:r>
              <a:rPr lang="pl-PL" dirty="0" smtClean="0"/>
              <a:t>C</a:t>
            </a:r>
            <a:r>
              <a:rPr lang="en-GB" dirty="0" err="1" smtClean="0"/>
              <a:t>entral</a:t>
            </a:r>
            <a:r>
              <a:rPr lang="en-GB" dirty="0" smtClean="0"/>
              <a:t> Statistical Office of Poland - </a:t>
            </a:r>
            <a:r>
              <a:rPr lang="en-GB" dirty="0" smtClean="0">
                <a:hlinkClick r:id="rId2"/>
              </a:rPr>
              <a:t>www.stat.gov.pl</a:t>
            </a:r>
            <a:endParaRPr lang="en-GB" dirty="0" smtClean="0"/>
          </a:p>
          <a:p>
            <a:r>
              <a:rPr lang="en-GB" dirty="0" smtClean="0"/>
              <a:t>Public data – </a:t>
            </a:r>
            <a:r>
              <a:rPr lang="en-GB" dirty="0" smtClean="0">
                <a:hlinkClick r:id="rId3"/>
              </a:rPr>
              <a:t>www.danepubliczne.gov.pl</a:t>
            </a:r>
            <a:r>
              <a:rPr lang="en-GB" dirty="0" smtClean="0"/>
              <a:t> </a:t>
            </a:r>
          </a:p>
          <a:p>
            <a:r>
              <a:rPr lang="en-GB" dirty="0" smtClean="0"/>
              <a:t>…</a:t>
            </a:r>
          </a:p>
          <a:p>
            <a:r>
              <a:rPr lang="en-GB" dirty="0" smtClean="0"/>
              <a:t>…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0106"/>
          </a:xfrm>
        </p:spPr>
        <p:txBody>
          <a:bodyPr/>
          <a:lstStyle/>
          <a:p>
            <a:r>
              <a:rPr lang="en-GB" sz="28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Final work – data acquisition, data processing and publication of results</a:t>
            </a:r>
            <a:endParaRPr lang="en-GB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3568" y="1124744"/>
            <a:ext cx="8136904" cy="547260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Visualization of research results / analysis</a:t>
            </a:r>
          </a:p>
          <a:p>
            <a:r>
              <a:rPr lang="en-GB" dirty="0" smtClean="0"/>
              <a:t>Forms of expression: </a:t>
            </a:r>
          </a:p>
          <a:p>
            <a:pPr lvl="1"/>
            <a:r>
              <a:rPr lang="en-GB" dirty="0" smtClean="0"/>
              <a:t>text (introductory comment), </a:t>
            </a:r>
          </a:p>
          <a:p>
            <a:pPr lvl="1"/>
            <a:r>
              <a:rPr lang="en-GB" dirty="0" smtClean="0"/>
              <a:t>table (data + calculation), </a:t>
            </a:r>
          </a:p>
          <a:p>
            <a:pPr lvl="1"/>
            <a:r>
              <a:rPr lang="en-GB" dirty="0" smtClean="0"/>
              <a:t>picture (graph), </a:t>
            </a:r>
          </a:p>
          <a:p>
            <a:pPr lvl="1"/>
            <a:r>
              <a:rPr lang="en-GB" dirty="0" smtClean="0"/>
              <a:t>text (</a:t>
            </a:r>
            <a:r>
              <a:rPr lang="pl-PL" dirty="0" err="1" smtClean="0"/>
              <a:t>short</a:t>
            </a:r>
            <a:r>
              <a:rPr lang="pl-PL" dirty="0" smtClean="0"/>
              <a:t> </a:t>
            </a:r>
            <a:r>
              <a:rPr lang="en-GB" dirty="0" smtClean="0"/>
              <a:t>interpretation of results),</a:t>
            </a:r>
          </a:p>
          <a:p>
            <a:pPr lvl="1"/>
            <a:r>
              <a:rPr lang="en-US" dirty="0" smtClean="0"/>
              <a:t>sound (</a:t>
            </a:r>
            <a:r>
              <a:rPr lang="en-US" sz="1900" dirty="0" smtClean="0">
                <a:solidFill>
                  <a:srgbClr val="FF0000"/>
                </a:solidFill>
              </a:rPr>
              <a:t>not obligatory, optionally</a:t>
            </a:r>
            <a:r>
              <a:rPr lang="en-US" dirty="0" smtClean="0"/>
              <a:t>)</a:t>
            </a:r>
            <a:r>
              <a:rPr lang="en-GB" dirty="0" smtClean="0"/>
              <a:t>, </a:t>
            </a:r>
          </a:p>
          <a:p>
            <a:pPr lvl="1"/>
            <a:r>
              <a:rPr lang="en-US" dirty="0" smtClean="0"/>
              <a:t>motion-movie (</a:t>
            </a:r>
            <a:r>
              <a:rPr lang="en-US" sz="1900" dirty="0" smtClean="0">
                <a:solidFill>
                  <a:srgbClr val="FF0000"/>
                </a:solidFill>
              </a:rPr>
              <a:t>not obligatory, optionally</a:t>
            </a:r>
            <a:r>
              <a:rPr lang="pl-PL" dirty="0" smtClean="0"/>
              <a:t>)</a:t>
            </a:r>
            <a:endParaRPr lang="en-GB" dirty="0" smtClean="0"/>
          </a:p>
          <a:p>
            <a:r>
              <a:rPr lang="en-GB" dirty="0" smtClean="0"/>
              <a:t>Main tools:</a:t>
            </a:r>
          </a:p>
          <a:p>
            <a:pPr lvl="1"/>
            <a:r>
              <a:rPr lang="en-GB" dirty="0" smtClean="0"/>
              <a:t>spreadsheet with Graph Wizard (</a:t>
            </a:r>
            <a:r>
              <a:rPr lang="en-GB" dirty="0" err="1" smtClean="0"/>
              <a:t>MSExcel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text editor combining text + table + image</a:t>
            </a:r>
          </a:p>
          <a:p>
            <a:pPr lvl="1"/>
            <a:r>
              <a:rPr lang="en-GB" dirty="0" smtClean="0"/>
              <a:t>graphic editor (</a:t>
            </a:r>
            <a:r>
              <a:rPr lang="en-GB" dirty="0" err="1" smtClean="0"/>
              <a:t>MSPowerpoint</a:t>
            </a:r>
            <a:r>
              <a:rPr lang="en-GB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Aim of the course</a:t>
            </a:r>
            <a:endParaRPr lang="pl-P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483568" y="2348880"/>
            <a:ext cx="6400800" cy="936104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develop skills learned from previous educational stages</a:t>
            </a:r>
            <a:endParaRPr kumimoji="0" lang="pl-PL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475656" y="3861048"/>
            <a:ext cx="6400800" cy="936104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/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800" b="1" kern="0" dirty="0" smtClean="0">
                <a:latin typeface="+mn-lt"/>
              </a:rPr>
              <a:t>in the context of ICT applications in </a:t>
            </a:r>
            <a:r>
              <a:rPr lang="pl-PL" sz="2800" b="1" kern="0" dirty="0" smtClean="0">
                <a:latin typeface="+mn-lt"/>
              </a:rPr>
              <a:t>business nad </a:t>
            </a:r>
            <a:r>
              <a:rPr lang="en-US" sz="2800" b="1" kern="0" dirty="0" smtClean="0">
                <a:latin typeface="+mn-lt"/>
              </a:rPr>
              <a:t>e-business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6" grpId="0" uiExpand="1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pl-PL" sz="36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Example</a:t>
            </a:r>
            <a:endParaRPr lang="pl-PL" sz="3600" b="1" dirty="0" smtClean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3568" y="1124744"/>
            <a:ext cx="7941568" cy="5256584"/>
          </a:xfrm>
        </p:spPr>
        <p:txBody>
          <a:bodyPr/>
          <a:lstStyle/>
          <a:p>
            <a:r>
              <a:rPr lang="pl-PL" sz="2800" dirty="0" smtClean="0"/>
              <a:t>data </a:t>
            </a:r>
            <a:r>
              <a:rPr lang="pl-PL" sz="2800" dirty="0" err="1" smtClean="0"/>
              <a:t>acquisition</a:t>
            </a:r>
            <a:endParaRPr lang="pl-PL" sz="2800" dirty="0" smtClean="0"/>
          </a:p>
          <a:p>
            <a:pPr lvl="1"/>
            <a:r>
              <a:rPr lang="pl-PL" sz="2400" dirty="0" err="1" smtClean="0"/>
              <a:t>Source</a:t>
            </a:r>
            <a:r>
              <a:rPr lang="pl-PL" sz="2400" dirty="0" smtClean="0"/>
              <a:t>: </a:t>
            </a:r>
            <a:r>
              <a:rPr lang="en-US" sz="2400" dirty="0" smtClean="0"/>
              <a:t>Concise Statistical Yearbook of Poland, Statistics Poland, Warsaw 2019</a:t>
            </a:r>
            <a:endParaRPr lang="pl-PL" sz="2400" dirty="0" smtClean="0"/>
          </a:p>
          <a:p>
            <a:r>
              <a:rPr lang="pl-PL" sz="2800" dirty="0" smtClean="0"/>
              <a:t>s</a:t>
            </a:r>
            <a:r>
              <a:rPr lang="en-GB" sz="2800" dirty="0" err="1" smtClean="0"/>
              <a:t>preadsheet</a:t>
            </a:r>
            <a:endParaRPr lang="pl-PL" sz="2800" dirty="0" smtClean="0"/>
          </a:p>
          <a:p>
            <a:pPr lvl="1"/>
            <a:r>
              <a:rPr lang="pl-PL" sz="2400" dirty="0" smtClean="0"/>
              <a:t>data </a:t>
            </a:r>
            <a:r>
              <a:rPr lang="pl-PL" sz="2400" dirty="0" err="1" smtClean="0"/>
              <a:t>processing</a:t>
            </a:r>
            <a:endParaRPr lang="pl-PL" sz="2400" dirty="0" smtClean="0"/>
          </a:p>
          <a:p>
            <a:pPr lvl="2"/>
            <a:r>
              <a:rPr lang="pl-PL" sz="2000" dirty="0" err="1" smtClean="0"/>
              <a:t>source</a:t>
            </a:r>
            <a:endParaRPr lang="pl-PL" sz="2000" dirty="0" smtClean="0"/>
          </a:p>
          <a:p>
            <a:pPr lvl="2"/>
            <a:r>
              <a:rPr lang="pl-PL" sz="2000" dirty="0" smtClean="0"/>
              <a:t>data</a:t>
            </a:r>
          </a:p>
          <a:p>
            <a:pPr lvl="2"/>
            <a:r>
              <a:rPr lang="pl-PL" sz="2000" dirty="0" err="1" smtClean="0"/>
              <a:t>visualisation</a:t>
            </a:r>
            <a:endParaRPr lang="pl-PL" sz="2000" dirty="0" smtClean="0"/>
          </a:p>
          <a:p>
            <a:r>
              <a:rPr lang="en-GB" sz="2800" dirty="0" smtClean="0"/>
              <a:t>text editor</a:t>
            </a:r>
            <a:r>
              <a:rPr lang="pl-PL" sz="2800" dirty="0" smtClean="0"/>
              <a:t> </a:t>
            </a:r>
          </a:p>
          <a:p>
            <a:pPr lvl="1"/>
            <a:r>
              <a:rPr lang="pl-PL" sz="2400" dirty="0" err="1" smtClean="0"/>
              <a:t>publication</a:t>
            </a:r>
            <a:r>
              <a:rPr lang="pl-PL" sz="2400" dirty="0" smtClean="0"/>
              <a:t> of </a:t>
            </a:r>
            <a:r>
              <a:rPr lang="pl-PL" sz="2400" dirty="0" err="1" smtClean="0"/>
              <a:t>results</a:t>
            </a:r>
            <a:endParaRPr lang="pl-PL" sz="2400" dirty="0" smtClean="0"/>
          </a:p>
          <a:p>
            <a:r>
              <a:rPr lang="en-GB" sz="2800" dirty="0" smtClean="0"/>
              <a:t>graphic editor</a:t>
            </a:r>
            <a:endParaRPr lang="pl-PL" sz="2800" dirty="0" smtClean="0"/>
          </a:p>
          <a:p>
            <a:pPr lvl="1"/>
            <a:r>
              <a:rPr lang="pl-PL" sz="2400" dirty="0" err="1" smtClean="0"/>
              <a:t>publication</a:t>
            </a:r>
            <a:r>
              <a:rPr lang="pl-PL" sz="2400" dirty="0" smtClean="0"/>
              <a:t> of </a:t>
            </a:r>
            <a:r>
              <a:rPr lang="pl-PL" sz="2400" dirty="0" err="1" smtClean="0"/>
              <a:t>results</a:t>
            </a:r>
            <a:endParaRPr lang="pl-PL" sz="2400" dirty="0" smtClean="0"/>
          </a:p>
        </p:txBody>
      </p:sp>
      <p:sp>
        <p:nvSpPr>
          <p:cNvPr id="4" name="Przycisk akcji: Do przodu lub Następny 3">
            <a:hlinkClick r:id="rId2" action="ppaction://hlinkfile" highlightClick="1"/>
          </p:cNvPr>
          <p:cNvSpPr/>
          <p:nvPr/>
        </p:nvSpPr>
        <p:spPr>
          <a:xfrm>
            <a:off x="7956376" y="2132856"/>
            <a:ext cx="360040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rzycisk akcji: Do przodu lub Następny 4">
            <a:hlinkClick r:id="rId3" action="ppaction://hlinkfile" highlightClick="1"/>
          </p:cNvPr>
          <p:cNvSpPr/>
          <p:nvPr/>
        </p:nvSpPr>
        <p:spPr>
          <a:xfrm>
            <a:off x="7956376" y="3645024"/>
            <a:ext cx="360040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zycisk akcji: Strona główna 5">
            <a:hlinkClick r:id="rId4" action="ppaction://hlinksldjump" highlightClick="1"/>
          </p:cNvPr>
          <p:cNvSpPr/>
          <p:nvPr/>
        </p:nvSpPr>
        <p:spPr>
          <a:xfrm>
            <a:off x="8460432" y="6309320"/>
            <a:ext cx="360040" cy="360040"/>
          </a:xfrm>
          <a:prstGeom prst="actionButtonHo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9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 wish you attractive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US" dirty="0" smtClean="0"/>
              <a:t>economic interpretations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and</a:t>
            </a:r>
          </a:p>
          <a:p>
            <a:r>
              <a:rPr lang="en-US" dirty="0" smtClean="0"/>
              <a:t>imagination and diligence</a:t>
            </a:r>
          </a:p>
          <a:p>
            <a:r>
              <a:rPr lang="en-US" dirty="0" smtClean="0"/>
              <a:t>during justification</a:t>
            </a:r>
          </a:p>
          <a:p>
            <a:r>
              <a:rPr lang="pl-PL" dirty="0" err="1" smtClean="0"/>
              <a:t>you</a:t>
            </a:r>
            <a:r>
              <a:rPr lang="en-US" dirty="0" smtClean="0"/>
              <a:t>r knowledge and professional views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l-PL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Multimedia and Office Systems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561" y="2060575"/>
            <a:ext cx="8280920" cy="2087563"/>
          </a:xfrm>
        </p:spPr>
        <p:txBody>
          <a:bodyPr/>
          <a:lstStyle/>
          <a:p>
            <a:pPr eaLnBrk="1" hangingPunct="1"/>
            <a:r>
              <a:rPr lang="en-GB" sz="2800" dirty="0" smtClean="0"/>
              <a:t>image components </a:t>
            </a:r>
          </a:p>
          <a:p>
            <a:pPr eaLnBrk="1" hangingPunct="1"/>
            <a:r>
              <a:rPr lang="en-GB" sz="2800" dirty="0" smtClean="0"/>
              <a:t>communication components </a:t>
            </a:r>
          </a:p>
          <a:p>
            <a:pPr eaLnBrk="1" hangingPunct="1"/>
            <a:r>
              <a:rPr lang="en-GB" sz="2800" dirty="0" smtClean="0"/>
              <a:t>data, information and knowledge components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Multimedia and Office Systems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927225"/>
            <a:ext cx="4038600" cy="4525963"/>
          </a:xfrm>
        </p:spPr>
        <p:txBody>
          <a:bodyPr/>
          <a:lstStyle/>
          <a:p>
            <a:pPr eaLnBrk="1" hangingPunct="1"/>
            <a:r>
              <a:rPr lang="en-GB" sz="2800" dirty="0" smtClean="0"/>
              <a:t>logo </a:t>
            </a:r>
          </a:p>
          <a:p>
            <a:pPr eaLnBrk="1" hangingPunct="1"/>
            <a:r>
              <a:rPr lang="en-GB" sz="2800" dirty="0" smtClean="0"/>
              <a:t>business card </a:t>
            </a:r>
          </a:p>
          <a:p>
            <a:pPr eaLnBrk="1" hangingPunct="1"/>
            <a:r>
              <a:rPr lang="en-GB" sz="2800" dirty="0" smtClean="0"/>
              <a:t>letterhead</a:t>
            </a:r>
          </a:p>
          <a:p>
            <a:pPr eaLnBrk="1" hangingPunct="1"/>
            <a:r>
              <a:rPr lang="en-GB" sz="2800" dirty="0" smtClean="0"/>
              <a:t>leaflets </a:t>
            </a:r>
          </a:p>
          <a:p>
            <a:pPr eaLnBrk="1" hangingPunct="1"/>
            <a:r>
              <a:rPr lang="en-GB" sz="2800" dirty="0" smtClean="0"/>
              <a:t>posters </a:t>
            </a:r>
          </a:p>
          <a:p>
            <a:pPr eaLnBrk="1" hangingPunct="1"/>
            <a:r>
              <a:rPr lang="en-GB" sz="2800" dirty="0" smtClean="0"/>
              <a:t>banners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927225"/>
            <a:ext cx="4038600" cy="4525963"/>
          </a:xfrm>
        </p:spPr>
        <p:txBody>
          <a:bodyPr/>
          <a:lstStyle/>
          <a:p>
            <a:pPr eaLnBrk="1" hangingPunct="1"/>
            <a:r>
              <a:rPr lang="en-GB" sz="2800" dirty="0" smtClean="0"/>
              <a:t>messengers </a:t>
            </a:r>
          </a:p>
          <a:p>
            <a:pPr eaLnBrk="1" hangingPunct="1"/>
            <a:r>
              <a:rPr lang="pl-PL" sz="2800" dirty="0" smtClean="0"/>
              <a:t>e-mail</a:t>
            </a:r>
            <a:endParaRPr lang="en-GB" sz="2800" dirty="0" smtClean="0"/>
          </a:p>
          <a:p>
            <a:pPr eaLnBrk="1" hangingPunct="1"/>
            <a:r>
              <a:rPr lang="en-GB" sz="2800" dirty="0" smtClean="0"/>
              <a:t>VoiP </a:t>
            </a:r>
          </a:p>
          <a:p>
            <a:pPr eaLnBrk="1" hangingPunct="1"/>
            <a:r>
              <a:rPr lang="en-GB" sz="2800" dirty="0" smtClean="0"/>
              <a:t>teleconferences</a:t>
            </a:r>
          </a:p>
          <a:p>
            <a:pPr eaLnBrk="1" hangingPunct="1"/>
            <a:r>
              <a:rPr lang="en-GB" sz="2800" dirty="0" smtClean="0"/>
              <a:t>discussion forum</a:t>
            </a:r>
          </a:p>
          <a:p>
            <a:pPr eaLnBrk="1" hangingPunct="1"/>
            <a:r>
              <a:rPr lang="en-GB" sz="2800" dirty="0" smtClean="0"/>
              <a:t>blog </a:t>
            </a:r>
          </a:p>
          <a:p>
            <a:pPr eaLnBrk="1" hangingPunct="1"/>
            <a:r>
              <a:rPr lang="en-GB" sz="2800" dirty="0" smtClean="0"/>
              <a:t>Internet service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50825" y="1196975"/>
            <a:ext cx="3028393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/>
                <a:cs typeface="Times New Roman" pitchFamily="18" charset="0"/>
              </a:rPr>
              <a:t>image components</a:t>
            </a:r>
            <a:endParaRPr lang="en-GB" sz="2800" b="1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"/>
              <a:cs typeface="Times New Roman" pitchFamily="18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572000" y="1196975"/>
            <a:ext cx="4457700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/>
                <a:cs typeface="Times New Roman" pitchFamily="18" charset="0"/>
              </a:rPr>
              <a:t>communication components</a:t>
            </a:r>
            <a:endParaRPr lang="en-GB" sz="2800" b="1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uiExpand="1" build="p"/>
      <p:bldP spid="819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44624"/>
            <a:ext cx="8784976" cy="1143000"/>
          </a:xfrm>
        </p:spPr>
        <p:txBody>
          <a:bodyPr/>
          <a:lstStyle/>
          <a:p>
            <a:pPr eaLnBrk="1" hangingPunct="1">
              <a:defRPr/>
            </a:pPr>
            <a:r>
              <a:rPr lang="pl-PL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Multimedia and Office Systems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691754" y="2391693"/>
            <a:ext cx="6409258" cy="3557587"/>
          </a:xfrm>
        </p:spPr>
        <p:txBody>
          <a:bodyPr/>
          <a:lstStyle/>
          <a:p>
            <a:pPr eaLnBrk="1" hangingPunct="1"/>
            <a:r>
              <a:rPr lang="en-GB" dirty="0" smtClean="0"/>
              <a:t>serial correspondence</a:t>
            </a:r>
          </a:p>
          <a:p>
            <a:pPr eaLnBrk="1" hangingPunct="1"/>
            <a:r>
              <a:rPr lang="en-GB" dirty="0" smtClean="0"/>
              <a:t>spreadsheet </a:t>
            </a:r>
          </a:p>
          <a:p>
            <a:pPr eaLnBrk="1" hangingPunct="1"/>
            <a:r>
              <a:rPr lang="en-GB" dirty="0" smtClean="0"/>
              <a:t>database</a:t>
            </a:r>
          </a:p>
          <a:p>
            <a:pPr eaLnBrk="1" hangingPunct="1"/>
            <a:r>
              <a:rPr lang="en-GB" dirty="0" smtClean="0"/>
              <a:t>data warehouse and knowledge</a:t>
            </a:r>
            <a:endParaRPr lang="pl-PL" dirty="0" smtClean="0"/>
          </a:p>
          <a:p>
            <a:pPr eaLnBrk="1" hangingPunct="1"/>
            <a:r>
              <a:rPr lang="en-GB" dirty="0" smtClean="0"/>
              <a:t>domain applications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899592" y="1541587"/>
            <a:ext cx="8034572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Times New Roman" pitchFamily="18" charset="0"/>
              </a:rPr>
              <a:t>data, information and knowledge components</a:t>
            </a:r>
            <a:endParaRPr lang="pl-PL" sz="2800" b="1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80400" cy="1268413"/>
          </a:xfrm>
        </p:spPr>
        <p:txBody>
          <a:bodyPr/>
          <a:lstStyle/>
          <a:p>
            <a:pPr eaLnBrk="1" hangingPunct="1"/>
            <a:r>
              <a:rPr lang="en-GB" sz="3200" dirty="0" smtClean="0">
                <a:solidFill>
                  <a:schemeClr val="tx1"/>
                </a:solidFill>
              </a:rPr>
              <a:t>Information society (ITS)</a:t>
            </a:r>
            <a:br>
              <a:rPr lang="en-GB" sz="3200" dirty="0" smtClean="0">
                <a:solidFill>
                  <a:schemeClr val="tx1"/>
                </a:solidFill>
              </a:rPr>
            </a:br>
            <a:r>
              <a:rPr lang="en-GB" sz="2400" dirty="0" smtClean="0">
                <a:solidFill>
                  <a:schemeClr val="tx1"/>
                </a:solidFill>
              </a:rPr>
              <a:t> space of civilization - culture </a:t>
            </a:r>
            <a:br>
              <a:rPr lang="en-GB" sz="2400" dirty="0" smtClean="0">
                <a:solidFill>
                  <a:schemeClr val="tx1"/>
                </a:solidFill>
              </a:rPr>
            </a:br>
            <a:r>
              <a:rPr lang="en-GB" sz="2400" dirty="0" smtClean="0">
                <a:solidFill>
                  <a:schemeClr val="tx1"/>
                </a:solidFill>
              </a:rPr>
              <a:t>(science, morality, art and religion)</a:t>
            </a:r>
          </a:p>
        </p:txBody>
      </p:sp>
      <p:sp>
        <p:nvSpPr>
          <p:cNvPr id="10245" name="Text Box 18"/>
          <p:cNvSpPr txBox="1">
            <a:spLocks noChangeArrowheads="1"/>
          </p:cNvSpPr>
          <p:nvPr/>
        </p:nvSpPr>
        <p:spPr bwMode="auto">
          <a:xfrm>
            <a:off x="6840538" y="5084763"/>
            <a:ext cx="21955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/>
              <a:t>Multifaceted development of information society</a:t>
            </a:r>
            <a:endParaRPr lang="pl-PL" dirty="0"/>
          </a:p>
        </p:txBody>
      </p:sp>
      <p:grpSp>
        <p:nvGrpSpPr>
          <p:cNvPr id="31" name="Grupa 30"/>
          <p:cNvGrpSpPr/>
          <p:nvPr/>
        </p:nvGrpSpPr>
        <p:grpSpPr>
          <a:xfrm>
            <a:off x="-36512" y="1268760"/>
            <a:ext cx="6840760" cy="5522912"/>
            <a:chOff x="-36512" y="1268760"/>
            <a:chExt cx="6840760" cy="5522912"/>
          </a:xfrm>
        </p:grpSpPr>
        <p:grpSp>
          <p:nvGrpSpPr>
            <p:cNvPr id="30" name="Grupa 29"/>
            <p:cNvGrpSpPr/>
            <p:nvPr/>
          </p:nvGrpSpPr>
          <p:grpSpPr>
            <a:xfrm>
              <a:off x="-36512" y="1268760"/>
              <a:ext cx="6840538" cy="5522912"/>
              <a:chOff x="-36513" y="1335088"/>
              <a:chExt cx="6840538" cy="5522912"/>
            </a:xfrm>
          </p:grpSpPr>
          <p:pic>
            <p:nvPicPr>
              <p:cNvPr id="11267" name="Picture 3" descr="EB-dane1"/>
              <p:cNvPicPr>
                <a:picLocks noGrp="1" noChangeAspect="1" noChangeArrowheads="1"/>
              </p:cNvPicPr>
              <p:nvPr>
                <p:ph type="chart" idx="1"/>
              </p:nvPr>
            </p:nvPicPr>
            <p:blipFill>
              <a:blip r:embed="rId2" cstate="print"/>
              <a:srcRect/>
              <a:stretch>
                <a:fillRect/>
              </a:stretch>
            </p:blipFill>
            <p:spPr>
              <a:xfrm>
                <a:off x="-36513" y="1335088"/>
                <a:ext cx="6840538" cy="5478462"/>
              </a:xfrm>
              <a:noFill/>
            </p:spPr>
          </p:pic>
          <p:grpSp>
            <p:nvGrpSpPr>
              <p:cNvPr id="29" name="Grupa 28"/>
              <p:cNvGrpSpPr/>
              <p:nvPr/>
            </p:nvGrpSpPr>
            <p:grpSpPr>
              <a:xfrm>
                <a:off x="0" y="2420889"/>
                <a:ext cx="6588224" cy="4437111"/>
                <a:chOff x="0" y="2420889"/>
                <a:chExt cx="6588224" cy="4437111"/>
              </a:xfrm>
            </p:grpSpPr>
            <p:sp>
              <p:nvSpPr>
                <p:cNvPr id="19" name="Prostokąt 18"/>
                <p:cNvSpPr/>
                <p:nvPr/>
              </p:nvSpPr>
              <p:spPr>
                <a:xfrm>
                  <a:off x="3923928" y="3573016"/>
                  <a:ext cx="1512168" cy="5040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 dirty="0"/>
                </a:p>
              </p:txBody>
            </p:sp>
            <p:sp>
              <p:nvSpPr>
                <p:cNvPr id="20" name="pole tekstowe 19"/>
                <p:cNvSpPr txBox="1"/>
                <p:nvPr/>
              </p:nvSpPr>
              <p:spPr>
                <a:xfrm>
                  <a:off x="2195736" y="2420889"/>
                  <a:ext cx="1152128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b="1" dirty="0" smtClean="0"/>
                    <a:t>Employees</a:t>
                  </a:r>
                </a:p>
              </p:txBody>
            </p:sp>
            <p:sp>
              <p:nvSpPr>
                <p:cNvPr id="21" name="pole tekstowe 20"/>
                <p:cNvSpPr txBox="1"/>
                <p:nvPr/>
              </p:nvSpPr>
              <p:spPr>
                <a:xfrm>
                  <a:off x="4860032" y="2905199"/>
                  <a:ext cx="1296144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b="1" dirty="0" smtClean="0"/>
                    <a:t>Consumers</a:t>
                  </a:r>
                </a:p>
              </p:txBody>
            </p:sp>
            <p:sp>
              <p:nvSpPr>
                <p:cNvPr id="23" name="pole tekstowe 22"/>
                <p:cNvSpPr txBox="1"/>
                <p:nvPr/>
              </p:nvSpPr>
              <p:spPr>
                <a:xfrm>
                  <a:off x="4211960" y="5517232"/>
                  <a:ext cx="1152128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pl-PL" sz="1400" b="1" dirty="0" smtClean="0"/>
                    <a:t>Partner</a:t>
                  </a:r>
                  <a:r>
                    <a:rPr lang="en-GB" sz="1400" b="1" dirty="0" smtClean="0"/>
                    <a:t>s</a:t>
                  </a:r>
                </a:p>
              </p:txBody>
            </p:sp>
            <p:sp>
              <p:nvSpPr>
                <p:cNvPr id="25" name="pole tekstowe 24"/>
                <p:cNvSpPr txBox="1"/>
                <p:nvPr/>
              </p:nvSpPr>
              <p:spPr>
                <a:xfrm>
                  <a:off x="1547664" y="5713511"/>
                  <a:ext cx="1008112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b="1" dirty="0" smtClean="0"/>
                    <a:t>Suppliers</a:t>
                  </a:r>
                </a:p>
              </p:txBody>
            </p:sp>
            <p:sp>
              <p:nvSpPr>
                <p:cNvPr id="26" name="pole tekstowe 25"/>
                <p:cNvSpPr txBox="1"/>
                <p:nvPr/>
              </p:nvSpPr>
              <p:spPr>
                <a:xfrm>
                  <a:off x="395536" y="4221088"/>
                  <a:ext cx="1152128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pl-PL" sz="1400" b="1" dirty="0" smtClean="0"/>
                    <a:t>P</a:t>
                  </a:r>
                  <a:r>
                    <a:rPr lang="en-GB" sz="1400" b="1" dirty="0" smtClean="0"/>
                    <a:t>lanners</a:t>
                  </a:r>
                </a:p>
              </p:txBody>
            </p:sp>
            <p:sp>
              <p:nvSpPr>
                <p:cNvPr id="27" name="pole tekstowe 26"/>
                <p:cNvSpPr txBox="1"/>
                <p:nvPr/>
              </p:nvSpPr>
              <p:spPr>
                <a:xfrm>
                  <a:off x="0" y="2708920"/>
                  <a:ext cx="1403648" cy="5232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Applications</a:t>
                  </a:r>
                  <a:endParaRPr lang="pl-PL" sz="1400" b="1" dirty="0" smtClean="0"/>
                </a:p>
                <a:p>
                  <a:endParaRPr lang="en-US" sz="1400" b="1" dirty="0" smtClean="0"/>
                </a:p>
              </p:txBody>
            </p:sp>
            <p:sp>
              <p:nvSpPr>
                <p:cNvPr id="28" name="Prostokąt 27"/>
                <p:cNvSpPr/>
                <p:nvPr/>
              </p:nvSpPr>
              <p:spPr>
                <a:xfrm>
                  <a:off x="3707904" y="6453336"/>
                  <a:ext cx="2880320" cy="4046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 dirty="0"/>
                </a:p>
              </p:txBody>
            </p:sp>
          </p:grpSp>
        </p:grpSp>
        <p:sp>
          <p:nvSpPr>
            <p:cNvPr id="22" name="pole tekstowe 21"/>
            <p:cNvSpPr txBox="1"/>
            <p:nvPr/>
          </p:nvSpPr>
          <p:spPr>
            <a:xfrm>
              <a:off x="5364088" y="4869160"/>
              <a:ext cx="144016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Financial services</a:t>
              </a:r>
            </a:p>
          </p:txBody>
        </p:sp>
      </p:grp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480175" y="2565400"/>
            <a:ext cx="2663825" cy="2374900"/>
            <a:chOff x="4082" y="1616"/>
            <a:chExt cx="1678" cy="1496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4082" y="1616"/>
              <a:ext cx="1678" cy="1496"/>
              <a:chOff x="975" y="67"/>
              <a:chExt cx="3266" cy="2865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 rot="1803040">
                <a:off x="1258" y="67"/>
                <a:ext cx="2620" cy="2677"/>
                <a:chOff x="1700" y="981"/>
                <a:chExt cx="2405" cy="2177"/>
              </a:xfrm>
            </p:grpSpPr>
            <p:sp>
              <p:nvSpPr>
                <p:cNvPr id="10252" name="AutoShape 7"/>
                <p:cNvSpPr>
                  <a:spLocks noChangeArrowheads="1"/>
                </p:cNvSpPr>
                <p:nvPr/>
              </p:nvSpPr>
              <p:spPr bwMode="auto">
                <a:xfrm>
                  <a:off x="2426" y="1706"/>
                  <a:ext cx="953" cy="726"/>
                </a:xfrm>
                <a:prstGeom prst="hexagon">
                  <a:avLst>
                    <a:gd name="adj" fmla="val 32817"/>
                    <a:gd name="vf" fmla="val 11547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 dirty="0"/>
                </a:p>
              </p:txBody>
            </p:sp>
            <p:sp>
              <p:nvSpPr>
                <p:cNvPr id="10253" name="AutoShape 8"/>
                <p:cNvSpPr>
                  <a:spLocks noChangeArrowheads="1"/>
                </p:cNvSpPr>
                <p:nvPr/>
              </p:nvSpPr>
              <p:spPr bwMode="auto">
                <a:xfrm>
                  <a:off x="3152" y="2069"/>
                  <a:ext cx="953" cy="726"/>
                </a:xfrm>
                <a:prstGeom prst="hexagon">
                  <a:avLst>
                    <a:gd name="adj" fmla="val 32817"/>
                    <a:gd name="vf" fmla="val 11547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 dirty="0"/>
                </a:p>
              </p:txBody>
            </p:sp>
            <p:sp>
              <p:nvSpPr>
                <p:cNvPr id="10254" name="AutoShape 9"/>
                <p:cNvSpPr>
                  <a:spLocks noChangeArrowheads="1"/>
                </p:cNvSpPr>
                <p:nvPr/>
              </p:nvSpPr>
              <p:spPr bwMode="auto">
                <a:xfrm>
                  <a:off x="3152" y="1344"/>
                  <a:ext cx="953" cy="726"/>
                </a:xfrm>
                <a:prstGeom prst="hexagon">
                  <a:avLst>
                    <a:gd name="adj" fmla="val 32817"/>
                    <a:gd name="vf" fmla="val 11547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 dirty="0"/>
                </a:p>
              </p:txBody>
            </p:sp>
            <p:sp>
              <p:nvSpPr>
                <p:cNvPr id="10255" name="AutoShape 10"/>
                <p:cNvSpPr>
                  <a:spLocks noChangeArrowheads="1"/>
                </p:cNvSpPr>
                <p:nvPr/>
              </p:nvSpPr>
              <p:spPr bwMode="auto">
                <a:xfrm>
                  <a:off x="2426" y="981"/>
                  <a:ext cx="953" cy="726"/>
                </a:xfrm>
                <a:prstGeom prst="hexagon">
                  <a:avLst>
                    <a:gd name="adj" fmla="val 32817"/>
                    <a:gd name="vf" fmla="val 11547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 dirty="0"/>
                </a:p>
              </p:txBody>
            </p:sp>
            <p:sp>
              <p:nvSpPr>
                <p:cNvPr id="10256" name="AutoShape 11"/>
                <p:cNvSpPr>
                  <a:spLocks noChangeArrowheads="1"/>
                </p:cNvSpPr>
                <p:nvPr/>
              </p:nvSpPr>
              <p:spPr bwMode="auto">
                <a:xfrm>
                  <a:off x="1700" y="1344"/>
                  <a:ext cx="953" cy="726"/>
                </a:xfrm>
                <a:prstGeom prst="hexagon">
                  <a:avLst>
                    <a:gd name="adj" fmla="val 32817"/>
                    <a:gd name="vf" fmla="val 11547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 dirty="0"/>
                </a:p>
              </p:txBody>
            </p:sp>
            <p:sp>
              <p:nvSpPr>
                <p:cNvPr id="10257" name="AutoShape 12"/>
                <p:cNvSpPr>
                  <a:spLocks noChangeArrowheads="1"/>
                </p:cNvSpPr>
                <p:nvPr/>
              </p:nvSpPr>
              <p:spPr bwMode="auto">
                <a:xfrm>
                  <a:off x="1701" y="2069"/>
                  <a:ext cx="953" cy="726"/>
                </a:xfrm>
                <a:prstGeom prst="hexagon">
                  <a:avLst>
                    <a:gd name="adj" fmla="val 32817"/>
                    <a:gd name="vf" fmla="val 11547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 dirty="0"/>
                </a:p>
              </p:txBody>
            </p:sp>
            <p:sp>
              <p:nvSpPr>
                <p:cNvPr id="10258" name="AutoShape 13"/>
                <p:cNvSpPr>
                  <a:spLocks noChangeArrowheads="1"/>
                </p:cNvSpPr>
                <p:nvPr/>
              </p:nvSpPr>
              <p:spPr bwMode="auto">
                <a:xfrm>
                  <a:off x="2426" y="2432"/>
                  <a:ext cx="953" cy="726"/>
                </a:xfrm>
                <a:prstGeom prst="hexagon">
                  <a:avLst>
                    <a:gd name="adj" fmla="val 32817"/>
                    <a:gd name="vf" fmla="val 11547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 dirty="0"/>
                </a:p>
              </p:txBody>
            </p:sp>
          </p:grpSp>
          <p:sp>
            <p:nvSpPr>
              <p:cNvPr id="10249" name="Line 14"/>
              <p:cNvSpPr>
                <a:spLocks noChangeShapeType="1"/>
              </p:cNvSpPr>
              <p:nvPr/>
            </p:nvSpPr>
            <p:spPr bwMode="auto">
              <a:xfrm flipH="1" flipV="1">
                <a:off x="2562" y="1888"/>
                <a:ext cx="0" cy="104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0250" name="Line 15"/>
              <p:cNvSpPr>
                <a:spLocks noChangeShapeType="1"/>
              </p:cNvSpPr>
              <p:nvPr/>
            </p:nvSpPr>
            <p:spPr bwMode="auto">
              <a:xfrm flipV="1">
                <a:off x="3017" y="482"/>
                <a:ext cx="1224" cy="68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0251" name="Line 16"/>
              <p:cNvSpPr>
                <a:spLocks noChangeShapeType="1"/>
              </p:cNvSpPr>
              <p:nvPr/>
            </p:nvSpPr>
            <p:spPr bwMode="auto">
              <a:xfrm flipH="1" flipV="1">
                <a:off x="975" y="482"/>
                <a:ext cx="1134" cy="635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 dirty="0"/>
              </a:p>
            </p:txBody>
          </p:sp>
        </p:grpSp>
        <p:sp>
          <p:nvSpPr>
            <p:cNvPr id="10247" name="Text Box 17"/>
            <p:cNvSpPr txBox="1">
              <a:spLocks noChangeArrowheads="1"/>
            </p:cNvSpPr>
            <p:nvPr/>
          </p:nvSpPr>
          <p:spPr bwMode="auto">
            <a:xfrm>
              <a:off x="4613" y="2205"/>
              <a:ext cx="626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400" b="1" dirty="0" smtClean="0"/>
                <a:t>ITS</a:t>
              </a:r>
              <a:endParaRPr lang="pl-PL" sz="1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 idx="4294967295"/>
          </p:nvPr>
        </p:nvSpPr>
        <p:spPr>
          <a:xfrm>
            <a:off x="0" y="18864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Sectors and models of electronic business</a:t>
            </a:r>
          </a:p>
        </p:txBody>
      </p:sp>
      <p:pic>
        <p:nvPicPr>
          <p:cNvPr id="5" name="Obraz 4" descr="b1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2300" y="2852738"/>
            <a:ext cx="277812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ole tekstowe 5"/>
          <p:cNvSpPr txBox="1"/>
          <p:nvPr/>
        </p:nvSpPr>
        <p:spPr>
          <a:xfrm>
            <a:off x="2411761" y="1700212"/>
            <a:ext cx="43924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Who will you be?</a:t>
            </a:r>
            <a:endParaRPr lang="en-GB" sz="3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79388" y="3213100"/>
            <a:ext cx="273685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GB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after graduation</a:t>
            </a:r>
            <a:endParaRPr lang="en-GB" sz="36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6012161" y="3059113"/>
            <a:ext cx="2736304" cy="40005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consumer?</a:t>
            </a:r>
            <a:endParaRPr lang="en-GB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6012160" y="3873103"/>
            <a:ext cx="2736725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manufactuer or service provider?</a:t>
            </a:r>
            <a:endParaRPr lang="en-GB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6012160" y="5045075"/>
            <a:ext cx="2736726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company employee?</a:t>
            </a:r>
            <a:endParaRPr lang="en-GB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6012161" y="5876925"/>
            <a:ext cx="2808312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employee of a state office</a:t>
            </a:r>
            <a:r>
              <a:rPr lang="pl-PL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(clerk)</a:t>
            </a: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?</a:t>
            </a:r>
            <a:endParaRPr lang="en-GB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 idx="4294967295"/>
          </p:nvPr>
        </p:nvSpPr>
        <p:spPr>
          <a:xfrm>
            <a:off x="385192" y="116632"/>
            <a:ext cx="8435280" cy="720080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Sectors and models of electronic business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4499992" y="3028950"/>
            <a:ext cx="1296144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business</a:t>
            </a:r>
            <a:endParaRPr lang="en-GB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907704" y="3028950"/>
            <a:ext cx="1296144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business</a:t>
            </a:r>
            <a:endParaRPr lang="en-GB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5867400" y="6022975"/>
            <a:ext cx="433388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A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867400" y="5526088"/>
            <a:ext cx="433388" cy="579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5867400" y="4878388"/>
            <a:ext cx="433388" cy="579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B</a:t>
            </a:r>
          </a:p>
        </p:txBody>
      </p:sp>
      <p:sp>
        <p:nvSpPr>
          <p:cNvPr id="22" name="pole tekstowe 21"/>
          <p:cNvSpPr txBox="1"/>
          <p:nvPr/>
        </p:nvSpPr>
        <p:spPr>
          <a:xfrm>
            <a:off x="5867400" y="4149725"/>
            <a:ext cx="433388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C</a:t>
            </a:r>
          </a:p>
        </p:txBody>
      </p:sp>
      <p:sp>
        <p:nvSpPr>
          <p:cNvPr id="23" name="Strzałka w lewo i prawo 22"/>
          <p:cNvSpPr/>
          <p:nvPr/>
        </p:nvSpPr>
        <p:spPr>
          <a:xfrm>
            <a:off x="3276600" y="3141663"/>
            <a:ext cx="1008063" cy="21590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24" name="pole tekstowe 23"/>
          <p:cNvSpPr txBox="1"/>
          <p:nvPr/>
        </p:nvSpPr>
        <p:spPr>
          <a:xfrm>
            <a:off x="3276600" y="2555875"/>
            <a:ext cx="1079500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B2B</a:t>
            </a:r>
          </a:p>
        </p:txBody>
      </p:sp>
      <p:sp>
        <p:nvSpPr>
          <p:cNvPr id="25" name="pole tekstowe 24"/>
          <p:cNvSpPr txBox="1"/>
          <p:nvPr/>
        </p:nvSpPr>
        <p:spPr>
          <a:xfrm>
            <a:off x="4427984" y="4324350"/>
            <a:ext cx="144016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consumer</a:t>
            </a:r>
            <a:endParaRPr lang="pl-PL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Strzałka w dół 25"/>
          <p:cNvSpPr/>
          <p:nvPr/>
        </p:nvSpPr>
        <p:spPr>
          <a:xfrm>
            <a:off x="5003800" y="3429000"/>
            <a:ext cx="215900" cy="9366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27" name="pole tekstowe 26"/>
          <p:cNvSpPr txBox="1"/>
          <p:nvPr/>
        </p:nvSpPr>
        <p:spPr>
          <a:xfrm>
            <a:off x="5148263" y="3492500"/>
            <a:ext cx="10795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B2C</a:t>
            </a:r>
          </a:p>
        </p:txBody>
      </p:sp>
      <p:sp>
        <p:nvSpPr>
          <p:cNvPr id="28" name="pole tekstowe 27"/>
          <p:cNvSpPr txBox="1"/>
          <p:nvPr/>
        </p:nvSpPr>
        <p:spPr>
          <a:xfrm>
            <a:off x="1691679" y="4292600"/>
            <a:ext cx="1512169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consumer</a:t>
            </a:r>
            <a:endParaRPr lang="pl-PL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9" name="Strzałka w lewo i prawo 28"/>
          <p:cNvSpPr/>
          <p:nvPr/>
        </p:nvSpPr>
        <p:spPr>
          <a:xfrm>
            <a:off x="3276600" y="4365625"/>
            <a:ext cx="1008063" cy="21590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3276600" y="3789363"/>
            <a:ext cx="10795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C2C</a:t>
            </a:r>
          </a:p>
        </p:txBody>
      </p:sp>
      <p:sp>
        <p:nvSpPr>
          <p:cNvPr id="31" name="Strzałka w górę 30"/>
          <p:cNvSpPr/>
          <p:nvPr/>
        </p:nvSpPr>
        <p:spPr>
          <a:xfrm>
            <a:off x="2411413" y="3429000"/>
            <a:ext cx="215900" cy="863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32" name="pole tekstowe 31"/>
          <p:cNvSpPr txBox="1"/>
          <p:nvPr/>
        </p:nvSpPr>
        <p:spPr>
          <a:xfrm>
            <a:off x="1476375" y="3500438"/>
            <a:ext cx="10795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C2B</a:t>
            </a:r>
            <a:endParaRPr lang="pl-PL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33" name="pole tekstowe 32"/>
          <p:cNvSpPr txBox="1"/>
          <p:nvPr/>
        </p:nvSpPr>
        <p:spPr>
          <a:xfrm>
            <a:off x="1692274" y="1628774"/>
            <a:ext cx="1511573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employee</a:t>
            </a:r>
            <a:endParaRPr lang="pl-PL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4" name="pole tekstowe 33"/>
          <p:cNvSpPr txBox="1"/>
          <p:nvPr/>
        </p:nvSpPr>
        <p:spPr>
          <a:xfrm>
            <a:off x="4427984" y="1628775"/>
            <a:ext cx="1512738" cy="40005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employee</a:t>
            </a:r>
            <a:endParaRPr lang="pl-PL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5" name="Strzałka w lewo i prawo 34"/>
          <p:cNvSpPr/>
          <p:nvPr/>
        </p:nvSpPr>
        <p:spPr>
          <a:xfrm>
            <a:off x="3276600" y="1773238"/>
            <a:ext cx="1008063" cy="2159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36" name="pole tekstowe 35"/>
          <p:cNvSpPr txBox="1"/>
          <p:nvPr/>
        </p:nvSpPr>
        <p:spPr>
          <a:xfrm>
            <a:off x="3276600" y="1196975"/>
            <a:ext cx="10795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E2E</a:t>
            </a:r>
          </a:p>
        </p:txBody>
      </p:sp>
      <p:sp>
        <p:nvSpPr>
          <p:cNvPr id="37" name="Strzałka w dół 36"/>
          <p:cNvSpPr/>
          <p:nvPr/>
        </p:nvSpPr>
        <p:spPr>
          <a:xfrm>
            <a:off x="5003800" y="2060575"/>
            <a:ext cx="215900" cy="936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38" name="Strzałka w górę 37"/>
          <p:cNvSpPr/>
          <p:nvPr/>
        </p:nvSpPr>
        <p:spPr>
          <a:xfrm>
            <a:off x="2411413" y="2060575"/>
            <a:ext cx="215900" cy="863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39" name="pole tekstowe 38"/>
          <p:cNvSpPr txBox="1"/>
          <p:nvPr/>
        </p:nvSpPr>
        <p:spPr>
          <a:xfrm>
            <a:off x="1476375" y="2205038"/>
            <a:ext cx="10795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B2E</a:t>
            </a:r>
          </a:p>
        </p:txBody>
      </p:sp>
      <p:sp>
        <p:nvSpPr>
          <p:cNvPr id="40" name="pole tekstowe 39"/>
          <p:cNvSpPr txBox="1"/>
          <p:nvPr/>
        </p:nvSpPr>
        <p:spPr>
          <a:xfrm>
            <a:off x="5148263" y="2195513"/>
            <a:ext cx="1079500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E2B</a:t>
            </a:r>
          </a:p>
        </p:txBody>
      </p:sp>
      <p:sp>
        <p:nvSpPr>
          <p:cNvPr id="41" name="pole tekstowe 40"/>
          <p:cNvSpPr txBox="1"/>
          <p:nvPr/>
        </p:nvSpPr>
        <p:spPr>
          <a:xfrm>
            <a:off x="7019925" y="2565400"/>
            <a:ext cx="1223963" cy="1568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9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2" name="pole tekstowe 41"/>
          <p:cNvSpPr txBox="1"/>
          <p:nvPr/>
        </p:nvSpPr>
        <p:spPr>
          <a:xfrm>
            <a:off x="4860032" y="764704"/>
            <a:ext cx="40324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se</a:t>
            </a:r>
            <a:r>
              <a:rPr lang="pl-PL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c</a:t>
            </a:r>
            <a:r>
              <a:rPr lang="en-GB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tors are relationships</a:t>
            </a:r>
            <a:endParaRPr lang="en-GB" sz="2400" dirty="0">
              <a:cs typeface="Arial" charset="0"/>
            </a:endParaRPr>
          </a:p>
        </p:txBody>
      </p:sp>
      <p:sp>
        <p:nvSpPr>
          <p:cNvPr id="43" name="pole tekstowe 42"/>
          <p:cNvSpPr txBox="1"/>
          <p:nvPr/>
        </p:nvSpPr>
        <p:spPr>
          <a:xfrm>
            <a:off x="6300192" y="4283804"/>
            <a:ext cx="2736304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consumer?</a:t>
            </a:r>
            <a:endParaRPr lang="en-GB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4" name="pole tekstowe 43"/>
          <p:cNvSpPr txBox="1"/>
          <p:nvPr/>
        </p:nvSpPr>
        <p:spPr>
          <a:xfrm>
            <a:off x="6300191" y="4869160"/>
            <a:ext cx="2736725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manufactuer or service provider?</a:t>
            </a:r>
            <a:endParaRPr lang="en-GB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5" name="pole tekstowe 44"/>
          <p:cNvSpPr txBox="1"/>
          <p:nvPr/>
        </p:nvSpPr>
        <p:spPr>
          <a:xfrm>
            <a:off x="6300191" y="5651956"/>
            <a:ext cx="2736726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company employee?</a:t>
            </a:r>
            <a:endParaRPr lang="en-GB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6" name="pole tekstowe 45"/>
          <p:cNvSpPr txBox="1"/>
          <p:nvPr/>
        </p:nvSpPr>
        <p:spPr>
          <a:xfrm>
            <a:off x="6300192" y="6167045"/>
            <a:ext cx="2808312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employee of a state office</a:t>
            </a:r>
            <a:r>
              <a:rPr lang="pl-PL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(clerk)</a:t>
            </a:r>
            <a:r>
              <a:rPr lang="en-GB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?</a:t>
            </a:r>
            <a:endParaRPr lang="en-GB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770" decel="100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770" decel="100000"/>
                                        <p:tgtEl>
                                          <p:spTgt spid="4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4" dur="77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6" dur="77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 animBg="1"/>
      <p:bldP spid="23" grpId="0" animBg="1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 animBg="1"/>
      <p:bldP spid="32" grpId="0"/>
      <p:bldP spid="33" grpId="0" animBg="1"/>
      <p:bldP spid="34" grpId="0" animBg="1"/>
      <p:bldP spid="35" grpId="0" animBg="1"/>
      <p:bldP spid="36" grpId="0"/>
      <p:bldP spid="37" grpId="0" animBg="1"/>
      <p:bldP spid="38" grpId="0" animBg="1"/>
      <p:bldP spid="39" grpId="0"/>
      <p:bldP spid="40" grpId="0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 idx="4294967295"/>
          </p:nvPr>
        </p:nvSpPr>
        <p:spPr>
          <a:xfrm>
            <a:off x="385192" y="116632"/>
            <a:ext cx="8435280" cy="720080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Sectors and models of electronic business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5363369" y="3533690"/>
            <a:ext cx="1296144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business</a:t>
            </a:r>
            <a:endParaRPr lang="en-GB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2771081" y="3533690"/>
            <a:ext cx="1296144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business</a:t>
            </a:r>
            <a:endParaRPr lang="en-GB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5867400" y="6022975"/>
            <a:ext cx="433388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A</a:t>
            </a:r>
          </a:p>
        </p:txBody>
      </p:sp>
      <p:sp>
        <p:nvSpPr>
          <p:cNvPr id="23" name="Strzałka w lewo i prawo 22"/>
          <p:cNvSpPr/>
          <p:nvPr/>
        </p:nvSpPr>
        <p:spPr>
          <a:xfrm>
            <a:off x="4139977" y="3646403"/>
            <a:ext cx="1008063" cy="21590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24" name="pole tekstowe 23"/>
          <p:cNvSpPr txBox="1"/>
          <p:nvPr/>
        </p:nvSpPr>
        <p:spPr>
          <a:xfrm>
            <a:off x="4139977" y="3060615"/>
            <a:ext cx="1079500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B2B</a:t>
            </a:r>
          </a:p>
        </p:txBody>
      </p:sp>
      <p:sp>
        <p:nvSpPr>
          <p:cNvPr id="25" name="pole tekstowe 24"/>
          <p:cNvSpPr txBox="1"/>
          <p:nvPr/>
        </p:nvSpPr>
        <p:spPr>
          <a:xfrm>
            <a:off x="5291361" y="4829090"/>
            <a:ext cx="144016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consumer</a:t>
            </a:r>
            <a:endParaRPr lang="pl-PL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Strzałka w dół 25"/>
          <p:cNvSpPr/>
          <p:nvPr/>
        </p:nvSpPr>
        <p:spPr>
          <a:xfrm>
            <a:off x="5867177" y="3933740"/>
            <a:ext cx="215900" cy="9366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27" name="pole tekstowe 26"/>
          <p:cNvSpPr txBox="1"/>
          <p:nvPr/>
        </p:nvSpPr>
        <p:spPr>
          <a:xfrm>
            <a:off x="6011640" y="3997240"/>
            <a:ext cx="10795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B2C</a:t>
            </a:r>
          </a:p>
        </p:txBody>
      </p:sp>
      <p:sp>
        <p:nvSpPr>
          <p:cNvPr id="28" name="pole tekstowe 27"/>
          <p:cNvSpPr txBox="1"/>
          <p:nvPr/>
        </p:nvSpPr>
        <p:spPr>
          <a:xfrm>
            <a:off x="2555056" y="4797340"/>
            <a:ext cx="1512169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consumer</a:t>
            </a:r>
            <a:endParaRPr lang="pl-PL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9" name="Strzałka w lewo i prawo 28"/>
          <p:cNvSpPr/>
          <p:nvPr/>
        </p:nvSpPr>
        <p:spPr>
          <a:xfrm>
            <a:off x="4139977" y="4870365"/>
            <a:ext cx="1008063" cy="21590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4139977" y="4294103"/>
            <a:ext cx="10795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C2C</a:t>
            </a:r>
          </a:p>
        </p:txBody>
      </p:sp>
      <p:sp>
        <p:nvSpPr>
          <p:cNvPr id="31" name="Strzałka w górę 30"/>
          <p:cNvSpPr/>
          <p:nvPr/>
        </p:nvSpPr>
        <p:spPr>
          <a:xfrm>
            <a:off x="3274790" y="3933740"/>
            <a:ext cx="215900" cy="863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32" name="pole tekstowe 31"/>
          <p:cNvSpPr txBox="1"/>
          <p:nvPr/>
        </p:nvSpPr>
        <p:spPr>
          <a:xfrm>
            <a:off x="2339752" y="4005178"/>
            <a:ext cx="10795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C2B</a:t>
            </a:r>
            <a:endParaRPr lang="pl-PL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33" name="pole tekstowe 32"/>
          <p:cNvSpPr txBox="1"/>
          <p:nvPr/>
        </p:nvSpPr>
        <p:spPr>
          <a:xfrm>
            <a:off x="2555651" y="2133514"/>
            <a:ext cx="1511573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employee</a:t>
            </a:r>
            <a:endParaRPr lang="pl-PL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4" name="pole tekstowe 33"/>
          <p:cNvSpPr txBox="1"/>
          <p:nvPr/>
        </p:nvSpPr>
        <p:spPr>
          <a:xfrm>
            <a:off x="5291361" y="2133515"/>
            <a:ext cx="1512738" cy="40005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employee</a:t>
            </a:r>
            <a:endParaRPr lang="pl-PL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5" name="Strzałka w lewo i prawo 34"/>
          <p:cNvSpPr/>
          <p:nvPr/>
        </p:nvSpPr>
        <p:spPr>
          <a:xfrm>
            <a:off x="4139977" y="2277978"/>
            <a:ext cx="1008063" cy="2159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36" name="pole tekstowe 35"/>
          <p:cNvSpPr txBox="1"/>
          <p:nvPr/>
        </p:nvSpPr>
        <p:spPr>
          <a:xfrm>
            <a:off x="4139977" y="1701715"/>
            <a:ext cx="10795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E2E</a:t>
            </a:r>
          </a:p>
        </p:txBody>
      </p:sp>
      <p:sp>
        <p:nvSpPr>
          <p:cNvPr id="37" name="Strzałka w dół 36"/>
          <p:cNvSpPr/>
          <p:nvPr/>
        </p:nvSpPr>
        <p:spPr>
          <a:xfrm>
            <a:off x="5867177" y="2565315"/>
            <a:ext cx="215900" cy="936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38" name="Strzałka w górę 37"/>
          <p:cNvSpPr/>
          <p:nvPr/>
        </p:nvSpPr>
        <p:spPr>
          <a:xfrm>
            <a:off x="3274790" y="2565315"/>
            <a:ext cx="215900" cy="863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39" name="pole tekstowe 38"/>
          <p:cNvSpPr txBox="1"/>
          <p:nvPr/>
        </p:nvSpPr>
        <p:spPr>
          <a:xfrm>
            <a:off x="2339752" y="2709778"/>
            <a:ext cx="10795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B2E</a:t>
            </a:r>
          </a:p>
        </p:txBody>
      </p:sp>
      <p:sp>
        <p:nvSpPr>
          <p:cNvPr id="40" name="pole tekstowe 39"/>
          <p:cNvSpPr txBox="1"/>
          <p:nvPr/>
        </p:nvSpPr>
        <p:spPr>
          <a:xfrm>
            <a:off x="6011640" y="2700253"/>
            <a:ext cx="1079500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E2B</a:t>
            </a:r>
          </a:p>
        </p:txBody>
      </p:sp>
      <p:sp>
        <p:nvSpPr>
          <p:cNvPr id="42" name="pole tekstowe 41"/>
          <p:cNvSpPr txBox="1"/>
          <p:nvPr/>
        </p:nvSpPr>
        <p:spPr>
          <a:xfrm>
            <a:off x="4860032" y="764704"/>
            <a:ext cx="40324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se</a:t>
            </a:r>
            <a:r>
              <a:rPr lang="pl-PL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c</a:t>
            </a:r>
            <a:r>
              <a:rPr lang="en-GB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tors are relationships</a:t>
            </a:r>
            <a:endParaRPr lang="en-GB" sz="2400" dirty="0">
              <a:cs typeface="Arial" charset="0"/>
            </a:endParaRPr>
          </a:p>
        </p:txBody>
      </p:sp>
      <p:sp>
        <p:nvSpPr>
          <p:cNvPr id="46" name="pole tekstowe 45"/>
          <p:cNvSpPr txBox="1"/>
          <p:nvPr/>
        </p:nvSpPr>
        <p:spPr>
          <a:xfrm>
            <a:off x="6300192" y="6167045"/>
            <a:ext cx="2808312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employee of a state office</a:t>
            </a:r>
            <a:r>
              <a:rPr lang="pl-PL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(clerk)</a:t>
            </a:r>
            <a:r>
              <a:rPr lang="en-GB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?</a:t>
            </a:r>
            <a:endParaRPr lang="en-GB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2" name="pole tekstowe 51"/>
          <p:cNvSpPr txBox="1"/>
          <p:nvPr/>
        </p:nvSpPr>
        <p:spPr>
          <a:xfrm>
            <a:off x="179388" y="4181475"/>
            <a:ext cx="1944687" cy="39687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administration</a:t>
            </a:r>
            <a:endParaRPr lang="en-GB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cxnSp>
        <p:nvCxnSpPr>
          <p:cNvPr id="53" name="Łącznik prosty ze strzałką 52"/>
          <p:cNvCxnSpPr/>
          <p:nvPr/>
        </p:nvCxnSpPr>
        <p:spPr>
          <a:xfrm flipV="1">
            <a:off x="1258888" y="3716338"/>
            <a:ext cx="1368425" cy="433387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Łącznik prosty ze strzałką 53"/>
          <p:cNvCxnSpPr/>
          <p:nvPr/>
        </p:nvCxnSpPr>
        <p:spPr>
          <a:xfrm>
            <a:off x="1258888" y="4652963"/>
            <a:ext cx="1441450" cy="360362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pole tekstowe 54"/>
          <p:cNvSpPr txBox="1"/>
          <p:nvPr/>
        </p:nvSpPr>
        <p:spPr>
          <a:xfrm>
            <a:off x="1187450" y="3348038"/>
            <a:ext cx="1081088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A2B</a:t>
            </a:r>
          </a:p>
        </p:txBody>
      </p:sp>
      <p:sp>
        <p:nvSpPr>
          <p:cNvPr id="56" name="pole tekstowe 55"/>
          <p:cNvSpPr txBox="1"/>
          <p:nvPr/>
        </p:nvSpPr>
        <p:spPr>
          <a:xfrm>
            <a:off x="1116013" y="4716463"/>
            <a:ext cx="10795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A2C</a:t>
            </a:r>
          </a:p>
        </p:txBody>
      </p:sp>
      <p:sp>
        <p:nvSpPr>
          <p:cNvPr id="57" name="pole tekstowe 56"/>
          <p:cNvSpPr txBox="1"/>
          <p:nvPr/>
        </p:nvSpPr>
        <p:spPr>
          <a:xfrm>
            <a:off x="6948264" y="4076700"/>
            <a:ext cx="1944911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administration</a:t>
            </a:r>
            <a:endParaRPr lang="en-GB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cxnSp>
        <p:nvCxnSpPr>
          <p:cNvPr id="58" name="Łącznik prosty ze strzałką 57"/>
          <p:cNvCxnSpPr/>
          <p:nvPr/>
        </p:nvCxnSpPr>
        <p:spPr>
          <a:xfrm flipH="1" flipV="1">
            <a:off x="6516688" y="3644900"/>
            <a:ext cx="1368425" cy="288925"/>
          </a:xfrm>
          <a:prstGeom prst="straightConnector1">
            <a:avLst/>
          </a:prstGeom>
          <a:ln w="50800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Łącznik prosty ze strzałką 58"/>
          <p:cNvCxnSpPr/>
          <p:nvPr/>
        </p:nvCxnSpPr>
        <p:spPr>
          <a:xfrm flipH="1">
            <a:off x="6588125" y="4581525"/>
            <a:ext cx="1296988" cy="287338"/>
          </a:xfrm>
          <a:prstGeom prst="straightConnector1">
            <a:avLst/>
          </a:prstGeom>
          <a:ln w="50800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ole tekstowe 59"/>
          <p:cNvSpPr txBox="1"/>
          <p:nvPr/>
        </p:nvSpPr>
        <p:spPr>
          <a:xfrm>
            <a:off x="7164388" y="3284538"/>
            <a:ext cx="1079500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B2A</a:t>
            </a:r>
            <a:endParaRPr lang="pl-PL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61" name="pole tekstowe 60"/>
          <p:cNvSpPr txBox="1"/>
          <p:nvPr/>
        </p:nvSpPr>
        <p:spPr>
          <a:xfrm>
            <a:off x="7164388" y="4645025"/>
            <a:ext cx="10795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C2A</a:t>
            </a:r>
            <a:endParaRPr lang="pl-PL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grpSp>
        <p:nvGrpSpPr>
          <p:cNvPr id="62" name="Grupa 96"/>
          <p:cNvGrpSpPr>
            <a:grpSpLocks/>
          </p:cNvGrpSpPr>
          <p:nvPr/>
        </p:nvGrpSpPr>
        <p:grpSpPr bwMode="auto">
          <a:xfrm>
            <a:off x="1042988" y="4581525"/>
            <a:ext cx="7129462" cy="863600"/>
            <a:chOff x="1043608" y="4581128"/>
            <a:chExt cx="7128792" cy="864096"/>
          </a:xfrm>
        </p:grpSpPr>
        <p:cxnSp>
          <p:nvCxnSpPr>
            <p:cNvPr id="63" name="Łącznik prosty ze strzałką 62"/>
            <p:cNvCxnSpPr/>
            <p:nvPr/>
          </p:nvCxnSpPr>
          <p:spPr>
            <a:xfrm flipV="1">
              <a:off x="8172400" y="4581128"/>
              <a:ext cx="0" cy="792618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Łącznik prosty ze strzałką 63"/>
            <p:cNvCxnSpPr/>
            <p:nvPr/>
          </p:nvCxnSpPr>
          <p:spPr>
            <a:xfrm flipV="1">
              <a:off x="1043608" y="4652607"/>
              <a:ext cx="0" cy="792617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Łącznik prosty 64"/>
            <p:cNvCxnSpPr/>
            <p:nvPr/>
          </p:nvCxnSpPr>
          <p:spPr>
            <a:xfrm flipV="1">
              <a:off x="1043608" y="5373746"/>
              <a:ext cx="7128792" cy="71478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pole tekstowe 65"/>
          <p:cNvSpPr txBox="1"/>
          <p:nvPr/>
        </p:nvSpPr>
        <p:spPr>
          <a:xfrm>
            <a:off x="4067175" y="5364163"/>
            <a:ext cx="1081088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A2A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52" grpId="0" animBg="1"/>
      <p:bldP spid="55" grpId="0"/>
      <p:bldP spid="56" grpId="0"/>
      <p:bldP spid="57" grpId="0" animBg="1"/>
      <p:bldP spid="60" grpId="0"/>
      <p:bldP spid="61" grpId="0"/>
      <p:bldP spid="66" grpId="0"/>
    </p:bld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6639</TotalTime>
  <Words>689</Words>
  <Application>Microsoft Office PowerPoint</Application>
  <PresentationFormat>Pokaz na ekranie (4:3)</PresentationFormat>
  <Paragraphs>180</Paragraphs>
  <Slides>21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2" baseType="lpstr">
      <vt:lpstr>Projekt domyślny</vt:lpstr>
      <vt:lpstr>Information Technology  (IT)  Information and Communication Technologies (ICT)    Multimedia and Office Systems</vt:lpstr>
      <vt:lpstr>Aim of the course</vt:lpstr>
      <vt:lpstr>Multimedia and Office Systems</vt:lpstr>
      <vt:lpstr>Multimedia and Office Systems</vt:lpstr>
      <vt:lpstr>Multimedia and Office Systems</vt:lpstr>
      <vt:lpstr>Information society (ITS)  space of civilization - culture  (science, morality, art and religion)</vt:lpstr>
      <vt:lpstr>Sectors and models of electronic business</vt:lpstr>
      <vt:lpstr>Sectors and models of electronic business</vt:lpstr>
      <vt:lpstr>Sectors and models of electronic business</vt:lpstr>
      <vt:lpstr>Multimedia and Office Systems</vt:lpstr>
      <vt:lpstr>image components</vt:lpstr>
      <vt:lpstr>Topic of semester work</vt:lpstr>
      <vt:lpstr>Scope of semester work</vt:lpstr>
      <vt:lpstr>Obligatory tool kit: MS Windows</vt:lpstr>
      <vt:lpstr>How to get started?</vt:lpstr>
      <vt:lpstr>Letterhead and business card</vt:lpstr>
      <vt:lpstr>data, information  and knowledge components </vt:lpstr>
      <vt:lpstr>Data Warehouses and Knowledge </vt:lpstr>
      <vt:lpstr>Final work – data acquisition, data processing and publication of results</vt:lpstr>
      <vt:lpstr>Example</vt:lpstr>
      <vt:lpstr>I wish you attractive  economic interpretations</vt:lpstr>
    </vt:vector>
  </TitlesOfParts>
  <Company>AI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Technologia informacyjna</dc:title>
  <dc:creator>Jolanta Sala</dc:creator>
  <cp:lastModifiedBy>Admin</cp:lastModifiedBy>
  <cp:revision>96</cp:revision>
  <dcterms:created xsi:type="dcterms:W3CDTF">2010-10-02T14:28:57Z</dcterms:created>
  <dcterms:modified xsi:type="dcterms:W3CDTF">2020-03-26T09:08:00Z</dcterms:modified>
</cp:coreProperties>
</file>