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 tytułowy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Treść - poziom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Janek Jabłonka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Janek Jabłonka</a:t>
            </a:r>
          </a:p>
        </p:txBody>
      </p:sp>
      <p:sp>
        <p:nvSpPr>
          <p:cNvPr id="94" name="„Wpisz tu cytat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razek"/>
          <p:cNvSpPr/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razek"/>
          <p:cNvSpPr/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kst tytułowy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Treść - poziom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ytuł — na środ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 tytułowy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razek"/>
          <p:cNvSpPr/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kst tytułowy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Treść - poziom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Treść - poziom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razek"/>
          <p:cNvSpPr/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Treść - poziom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Numer slajdu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reść - poziom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razek"/>
          <p:cNvSpPr/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Obrazek"/>
          <p:cNvSpPr/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Obrazek"/>
          <p:cNvSpPr/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 tytułowy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Treść - poziom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Numer slajdu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hyperlink" Target="https://breakingnewsenglish.com/1804/180424-harley-davidson-a.html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://www.synonymy.com" TargetMode="External"/><Relationship Id="rId6" Type="http://schemas.openxmlformats.org/officeDocument/2006/relationships/hyperlink" Target="http://www.freecollocation.com" TargetMode="External"/><Relationship Id="rId7" Type="http://schemas.openxmlformats.org/officeDocument/2006/relationships/hyperlink" Target="https://www.merriam-webster.com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free-clipart-job-search-employment-job-vacancies-employment-search-job-free-clipart-.png" descr="free-clipart-job-search-employment-job-vacancies-employment-search-job-free-clipart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753" y="16842"/>
            <a:ext cx="10082622" cy="89483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Harley_Davidson-Internships .pdf" descr="Harley_Davidson-Internships 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5833" y="-200285"/>
            <a:ext cx="9334935" cy="13202170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Part 1. Internships- wprowadzenie"/>
          <p:cNvSpPr txBox="1"/>
          <p:nvPr/>
        </p:nvSpPr>
        <p:spPr>
          <a:xfrm>
            <a:off x="165100" y="127000"/>
            <a:ext cx="38407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b="0" sz="2000"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Part 1. Internships- wprowadzenie </a:t>
            </a:r>
          </a:p>
        </p:txBody>
      </p:sp>
      <p:pic>
        <p:nvPicPr>
          <p:cNvPr id="123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100" y="6679599"/>
            <a:ext cx="6959308" cy="255801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https://breakingnewsenglish.com/1804/180424-harley-davidson-a.html"/>
          <p:cNvSpPr txBox="1"/>
          <p:nvPr/>
        </p:nvSpPr>
        <p:spPr>
          <a:xfrm>
            <a:off x="6648449" y="9158477"/>
            <a:ext cx="6642064" cy="402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1000" u="sng"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https://breakingnewsenglish.com/1804/180424-harley-davidson-a.html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1. WORD SEARCH: Look in your dictionary / computer to find collocates and synonyms for the words"/>
          <p:cNvSpPr txBox="1"/>
          <p:nvPr>
            <p:ph type="title"/>
          </p:nvPr>
        </p:nvSpPr>
        <p:spPr>
          <a:xfrm>
            <a:off x="964257" y="-38100"/>
            <a:ext cx="9564043" cy="2849166"/>
          </a:xfrm>
          <a:prstGeom prst="rect">
            <a:avLst/>
          </a:prstGeom>
        </p:spPr>
        <p:txBody>
          <a:bodyPr/>
          <a:lstStyle/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1. WORD SEARCH:</a:t>
            </a:r>
            <a:r>
              <a:t> Look in your dictionary / computer to find collocates and synonyms for the words</a:t>
            </a: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aphicFrame>
        <p:nvGraphicFramePr>
          <p:cNvPr id="127" name="Tabela"/>
          <p:cNvGraphicFramePr/>
          <p:nvPr/>
        </p:nvGraphicFramePr>
        <p:xfrm>
          <a:off x="508000" y="1016000"/>
          <a:ext cx="12001500" cy="73237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2717786"/>
                <a:gridCol w="4346284"/>
                <a:gridCol w="4924729"/>
              </a:tblGrid>
              <a:tr h="182775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WORD SEARCH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T w="12700">
                      <a:solidFill>
                        <a:srgbClr val="606060"/>
                      </a:solidFill>
                      <a:miter lim="400000"/>
                    </a:lnT>
                    <a:blipFill rotWithShape="1">
                      <a:blip r:embed="rId2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SYNONYMS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solidFill>
                        <a:srgbClr val="606060"/>
                      </a:solidFill>
                      <a:miter lim="400000"/>
                    </a:lnT>
                    <a:blipFill rotWithShape="1">
                      <a:blip r:embed="rId3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COLLOCATIONS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blipFill rotWithShape="1">
                      <a:blip r:embed="rId4"/>
                      <a:srcRect l="0" t="0" r="0" b="0"/>
                      <a:tile tx="0" ty="0" sx="100000" sy="100000" flip="none" algn="tl"/>
                    </a:blipFill>
                  </a:tcPr>
                </a:tc>
              </a:tr>
              <a:tr h="182775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JOBS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182775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INTERNSHIPS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182775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SUMMER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8" name="Tekst"/>
          <p:cNvSpPr txBox="1"/>
          <p:nvPr/>
        </p:nvSpPr>
        <p:spPr>
          <a:xfrm>
            <a:off x="140411" y="9700870"/>
            <a:ext cx="887578" cy="46106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29" name="http://www.synonymy.com"/>
          <p:cNvSpPr txBox="1"/>
          <p:nvPr/>
        </p:nvSpPr>
        <p:spPr>
          <a:xfrm>
            <a:off x="551052" y="8447710"/>
            <a:ext cx="2047495" cy="478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u="sng">
                <a:hlinkClick r:id="rId5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5" invalidUrl="" action="" tgtFrame="" tooltip="" history="1" highlightClick="0" endSnd="0"/>
              </a:rPr>
              <a:t>http://www.synonymy.com</a:t>
            </a:r>
          </a:p>
        </p:txBody>
      </p:sp>
      <p:sp>
        <p:nvSpPr>
          <p:cNvPr id="130" name="http://www.freecollocation.com"/>
          <p:cNvSpPr txBox="1"/>
          <p:nvPr/>
        </p:nvSpPr>
        <p:spPr>
          <a:xfrm>
            <a:off x="3066135" y="8435194"/>
            <a:ext cx="2605330" cy="503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 u="sng"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http://www.freecollocation.com</a:t>
            </a:r>
          </a:p>
        </p:txBody>
      </p:sp>
      <p:sp>
        <p:nvSpPr>
          <p:cNvPr id="131" name="https://www.merriam-webster.com"/>
          <p:cNvSpPr txBox="1"/>
          <p:nvPr/>
        </p:nvSpPr>
        <p:spPr>
          <a:xfrm>
            <a:off x="6483781" y="8447710"/>
            <a:ext cx="2653438" cy="478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u="sng">
                <a:hlinkClick r:id="rId7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7" invalidUrl="" action="" tgtFrame="" tooltip="" history="1" highlightClick="0" endSnd="0"/>
              </a:rPr>
              <a:t>https://www.merriam-webster.com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2. VOCABULARY: Circle any words you do not understand. Use dictionaries to find their meanings."/>
          <p:cNvSpPr txBox="1"/>
          <p:nvPr>
            <p:ph type="title"/>
          </p:nvPr>
        </p:nvSpPr>
        <p:spPr>
          <a:xfrm>
            <a:off x="508000" y="317500"/>
            <a:ext cx="10464800" cy="3302000"/>
          </a:xfrm>
          <a:prstGeom prst="rect">
            <a:avLst/>
          </a:prstGeom>
        </p:spPr>
        <p:txBody>
          <a:bodyPr anchor="t"/>
          <a:lstStyle/>
          <a:p>
            <a:pPr algn="l" defTabSz="457200">
              <a:defRPr sz="15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2. VOCABULARY: </a:t>
            </a:r>
            <a:r>
              <a:t>Circle any words you do not understand. Use dictionaries to find their meanings.</a:t>
            </a:r>
          </a:p>
        </p:txBody>
      </p:sp>
      <p:graphicFrame>
        <p:nvGraphicFramePr>
          <p:cNvPr id="134" name="Tabela"/>
          <p:cNvGraphicFramePr/>
          <p:nvPr/>
        </p:nvGraphicFramePr>
        <p:xfrm>
          <a:off x="952500" y="1270000"/>
          <a:ext cx="11099800" cy="72136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3372048"/>
                <a:gridCol w="7715051"/>
              </a:tblGrid>
              <a:tr h="72009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WORD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T w="12700">
                      <a:solidFill>
                        <a:srgbClr val="60606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MEANING ( znaczenie)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72009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Tabela"/>
          <p:cNvGraphicFramePr/>
          <p:nvPr/>
        </p:nvGraphicFramePr>
        <p:xfrm>
          <a:off x="609651" y="1609724"/>
          <a:ext cx="11922868" cy="678110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051515"/>
                <a:gridCol w="4569313"/>
                <a:gridCol w="5289339"/>
              </a:tblGrid>
              <a:tr h="966915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Where could you go?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What could you do?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motorbike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computer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backpack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skateboard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drone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  <a:tr h="96691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camera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808080"/>
                      </a:solidFill>
                      <a:miter lim="400000"/>
                    </a:lnL>
                    <a:lnR w="12700">
                      <a:solidFill>
                        <a:srgbClr val="808080"/>
                      </a:solidFill>
                      <a:miter lim="400000"/>
                    </a:lnR>
                    <a:lnT w="12700">
                      <a:solidFill>
                        <a:srgbClr val="808080"/>
                      </a:solidFill>
                      <a:miter lim="400000"/>
                    </a:lnT>
                    <a:lnB w="12700">
                      <a:solidFill>
                        <a:srgbClr val="80808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37" name="3.ADVENTURE: What adventures could you have with these things? Complete this table."/>
          <p:cNvSpPr txBox="1"/>
          <p:nvPr/>
        </p:nvSpPr>
        <p:spPr>
          <a:xfrm>
            <a:off x="469951" y="549274"/>
            <a:ext cx="7059920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3.ADVENTURE: </a:t>
            </a:r>
            <a:r>
              <a:t>What adventures could you have with these things? Complete this table.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4.JOBS: Rank these jobs. Put the best places to work for at the top.…"/>
          <p:cNvSpPr txBox="1"/>
          <p:nvPr/>
        </p:nvSpPr>
        <p:spPr>
          <a:xfrm>
            <a:off x="418685" y="38100"/>
            <a:ext cx="5384595" cy="256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4.JOBS: </a:t>
            </a:r>
            <a:r>
              <a:t>Rank these jobs. Put the best places to work for at the top.</a:t>
            </a:r>
          </a:p>
          <a:p>
            <a:pPr algn="l" defTabSz="457200">
              <a:defRPr b="0"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Apple Computer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your local city hall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Corporation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NASA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Harley-Davidson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oil industry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film industry</a:t>
            </a:r>
          </a:p>
          <a:p>
            <a:pPr marL="457200" indent="-317500" algn="l" defTabSz="457200">
              <a:buClr>
                <a:srgbClr val="222222"/>
              </a:buClr>
              <a:buSzPct val="145000"/>
              <a:buFont typeface="Helvetica"/>
              <a:buChar char="•"/>
              <a:defRPr b="0" sz="1679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pharmaceutical industry</a:t>
            </a:r>
          </a:p>
        </p:txBody>
      </p:sp>
      <p:graphicFrame>
        <p:nvGraphicFramePr>
          <p:cNvPr id="140" name="Tabela"/>
          <p:cNvGraphicFramePr/>
          <p:nvPr/>
        </p:nvGraphicFramePr>
        <p:xfrm>
          <a:off x="829301" y="3276600"/>
          <a:ext cx="11502946" cy="590093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{C7B018BB-80A7-4F77-B60F-C8B233D01FF8}</a:tableStyleId>
              </a:tblPr>
              <a:tblGrid>
                <a:gridCol w="3497159"/>
                <a:gridCol w="4094457"/>
                <a:gridCol w="3898627"/>
              </a:tblGrid>
              <a:tr h="98137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JOBS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T w="12700">
                      <a:solidFill>
                        <a:srgbClr val="606060"/>
                      </a:solidFill>
                      <a:miter lim="400000"/>
                    </a:lnT>
                    <a:solidFill>
                      <a:schemeClr val="accent2">
                        <a:hueOff val="-85259"/>
                        <a:satOff val="14347"/>
                        <a:lumOff val="2237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Benefits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solidFill>
                        <a:srgbClr val="606060"/>
                      </a:solidFill>
                      <a:miter lim="400000"/>
                    </a:lnT>
                    <a:solidFill>
                      <a:schemeClr val="accent2">
                        <a:hueOff val="-85259"/>
                        <a:satOff val="14347"/>
                        <a:lumOff val="2237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sym typeface="Helvetica Neue"/>
                        </a:rPr>
                        <a:t>Drawbacks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solidFill>
                      <a:schemeClr val="accent2">
                        <a:hueOff val="-85259"/>
                        <a:satOff val="14347"/>
                        <a:lumOff val="22373"/>
                      </a:schemeClr>
                    </a:solidFill>
                  </a:tcPr>
                </a:tc>
              </a:tr>
              <a:tr h="98137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ym typeface="Helvetica Neue"/>
                        </a:rPr>
                        <a:t>Apple Computer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98137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ym typeface="Helvetica Neue"/>
                        </a:rPr>
                        <a:t>your local City Hall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98137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ym typeface="Helvetica Neue"/>
                        </a:rPr>
                        <a:t>Corporation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98137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ym typeface="Helvetica Neue"/>
                        </a:rPr>
                        <a:t>Oil Industry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981372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  Pharmaceutical industry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1" name="Give brief reasons why would you like to work there"/>
          <p:cNvSpPr txBox="1"/>
          <p:nvPr/>
        </p:nvSpPr>
        <p:spPr>
          <a:xfrm>
            <a:off x="4175698" y="2768600"/>
            <a:ext cx="443846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i="1"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Give brief reasons why would you like to work there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Tabela"/>
          <p:cNvGraphicFramePr/>
          <p:nvPr/>
        </p:nvGraphicFramePr>
        <p:xfrm>
          <a:off x="353059" y="1946402"/>
          <a:ext cx="6350001" cy="304445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19125"/>
                <a:gridCol w="3593465"/>
                <a:gridCol w="619125"/>
                <a:gridCol w="7187565"/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opening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The position of a student or trainee who works in a company, sometimes without pay, for work experience.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internship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Presenting something to someone to see if they want it or not.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legendary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person who applies for a job or is in an election.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offering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d.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Great enough to be very famous; very well known.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celebrate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The date on which an important or sad event took place some time in the past.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6.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anniversary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An available job or position.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candidates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Do something enjoyable for an important or happy day or event, usually, with other people.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aphicFrame>
        <p:nvGraphicFramePr>
          <p:cNvPr id="144" name="Tabela"/>
          <p:cNvGraphicFramePr/>
          <p:nvPr/>
        </p:nvGraphicFramePr>
        <p:xfrm>
          <a:off x="353059" y="6048374"/>
          <a:ext cx="6350001" cy="304445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42950"/>
                <a:gridCol w="3469640"/>
                <a:gridCol w="619125"/>
                <a:gridCol w="7187565"/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8.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continuously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Join in with and do something.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9.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engage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person who is very, very, very interested in a particular activity or subject.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enthusiasts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j.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Tell what someone or something is like (in many details).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11.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immerse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 long part of your working life doing the same or similar jobs.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12.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career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Get very, very, very interested in an activity or interest and spend a lot of time and energy on it.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13.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journeys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Non-stop.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14.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describe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80">
                          <a:solidFill>
                            <a:srgbClr val="222222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The act of travelling from one place to another.</a:t>
                      </a:r>
                    </a:p>
                  </a:txBody>
                  <a:tcPr marL="0" marR="0" marT="0" marB="0" anchor="t" anchorCtr="0" horzOverflow="overflow">
                    <a:lnL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L>
                    <a:lnR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R>
                    <a:lnT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T>
                    <a:lnB w="12700">
                      <a:solidFill>
                        <a:schemeClr val="accent1">
                          <a:hueOff val="114395"/>
                          <a:lumOff val="-24975"/>
                        </a:schemeClr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5" name="Paragraph 2"/>
          <p:cNvSpPr txBox="1"/>
          <p:nvPr/>
        </p:nvSpPr>
        <p:spPr>
          <a:xfrm>
            <a:off x="227938" y="5195766"/>
            <a:ext cx="1322124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b="0"/>
          </a:p>
          <a:p>
            <a:pPr algn="l" defTabSz="457200">
              <a:defRPr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    Paragraph 2</a:t>
            </a:r>
            <a:endParaRPr b="0"/>
          </a:p>
        </p:txBody>
      </p:sp>
      <p:sp>
        <p:nvSpPr>
          <p:cNvPr id="146" name="Paragraph 1."/>
          <p:cNvSpPr txBox="1"/>
          <p:nvPr/>
        </p:nvSpPr>
        <p:spPr>
          <a:xfrm>
            <a:off x="328790" y="1263746"/>
            <a:ext cx="1120420" cy="300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/>
            <a:r>
              <a:t>Paragraph 1.</a:t>
            </a:r>
          </a:p>
        </p:txBody>
      </p:sp>
      <p:sp>
        <p:nvSpPr>
          <p:cNvPr id="147" name="6. Vocabulary. Match definitions"/>
          <p:cNvSpPr txBox="1"/>
          <p:nvPr/>
        </p:nvSpPr>
        <p:spPr>
          <a:xfrm>
            <a:off x="422033" y="319894"/>
            <a:ext cx="2661134" cy="300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/>
            <a:r>
              <a:t>6. Vocabulary. Match definitions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7. Synonym match. Match the following synonyms form the article."/>
          <p:cNvSpPr txBox="1"/>
          <p:nvPr/>
        </p:nvSpPr>
        <p:spPr>
          <a:xfrm>
            <a:off x="162020" y="269462"/>
            <a:ext cx="6152960" cy="324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7. Synonym match. Match the following synonyms form the article.</a:t>
            </a:r>
          </a:p>
        </p:txBody>
      </p:sp>
      <p:sp>
        <p:nvSpPr>
          <p:cNvPr id="150" name="constantly; applicants; selection; opportunity; getting; famous; demonstrate; commemoration; described; setting up"/>
          <p:cNvSpPr txBox="1"/>
          <p:nvPr/>
        </p:nvSpPr>
        <p:spPr>
          <a:xfrm>
            <a:off x="635435" y="980414"/>
            <a:ext cx="10607231" cy="667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900"/>
              </a:spcBef>
              <a:defRPr sz="15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</a:p>
          <a:p>
            <a:pPr algn="l">
              <a:spcBef>
                <a:spcPts val="900"/>
              </a:spcBef>
              <a:defRPr sz="15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constantly; applicants; selection; opportunity;</a:t>
            </a:r>
            <a:r>
              <a:t> </a:t>
            </a:r>
            <a:r>
              <a:t>getting;</a:t>
            </a:r>
            <a:r>
              <a:t> </a:t>
            </a:r>
            <a:r>
              <a:t>famous; demonstrate; commemoration; described; setting up</a:t>
            </a:r>
          </a:p>
        </p:txBody>
      </p:sp>
      <p:graphicFrame>
        <p:nvGraphicFramePr>
          <p:cNvPr id="151" name="Tabela"/>
          <p:cNvGraphicFramePr/>
          <p:nvPr/>
        </p:nvGraphicFramePr>
        <p:xfrm>
          <a:off x="2184400" y="2413000"/>
          <a:ext cx="9398794" cy="379705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2493516"/>
                <a:gridCol w="3880395"/>
              </a:tblGrid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opening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T w="12700">
                      <a:solidFill>
                        <a:srgbClr val="60606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legendary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founding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candidates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celebration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explained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continuously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gaining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show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noFill/>
                  </a:tcPr>
                </a:tc>
              </a:tr>
              <a:tr h="37843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>
                          <a:sym typeface="Helvetica Neue"/>
                        </a:rPr>
                        <a:t>portfolio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Discussion questions"/>
          <p:cNvSpPr txBox="1"/>
          <p:nvPr>
            <p:ph type="title"/>
          </p:nvPr>
        </p:nvSpPr>
        <p:spPr>
          <a:xfrm>
            <a:off x="1384300" y="-279400"/>
            <a:ext cx="10236200" cy="1177876"/>
          </a:xfrm>
          <a:prstGeom prst="rect">
            <a:avLst/>
          </a:prstGeom>
        </p:spPr>
        <p:txBody>
          <a:bodyPr/>
          <a:lstStyle>
            <a:lvl1pPr>
              <a:defRPr sz="3700">
                <a:solidFill>
                  <a:schemeClr val="accent6">
                    <a:satOff val="-15808"/>
                    <a:lumOff val="-17557"/>
                  </a:schemeClr>
                </a:solidFill>
              </a:defRPr>
            </a:lvl1pPr>
          </a:lstStyle>
          <a:p>
            <a:pPr/>
            <a:r>
              <a:t>Discussion questions </a:t>
            </a:r>
          </a:p>
        </p:txBody>
      </p:sp>
      <p:sp>
        <p:nvSpPr>
          <p:cNvPr id="154" name="What did you think when you read the headline?…"/>
          <p:cNvSpPr txBox="1"/>
          <p:nvPr/>
        </p:nvSpPr>
        <p:spPr>
          <a:xfrm>
            <a:off x="1899898" y="676909"/>
            <a:ext cx="8909027" cy="951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ct val="140000"/>
              </a:lnSpc>
              <a:defRPr sz="138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b="0"/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did you think when you read the headline?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images are in your mind when you hear the word 'motorbike'?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do you know about Harley-Davidson?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Why does Harley-Davidson have a cool image?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Do you enjoy feeling the wind in your hair?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Would you like to apply for this internship?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do you think of internships?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Why is Harley-Davidson doing this?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Where would you go if you won this internship?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Are motorcycles the best form of transport?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Did you like reading this article? Why/not?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do you think of when you hear the word 'job'?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do you think about what you read?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do you think about motorbikes?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How much would you enjoy riding a motorcycle around the USA?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is "motorcycle culture"?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career skills might the interns learn?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How good a storyteller are you?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How would you describe the word "freedom"?</a:t>
            </a:r>
          </a:p>
          <a:p>
            <a:pPr marL="457200" indent="-317500" algn="l" defTabSz="457200">
              <a:lnSpc>
                <a:spcPct val="140000"/>
              </a:lnSpc>
              <a:buClr>
                <a:srgbClr val="222222"/>
              </a:buClr>
              <a:buSzPct val="100000"/>
              <a:buFont typeface="Helvetica"/>
              <a:buAutoNum type="arabicPeriod" startAt="1"/>
              <a:defRPr b="0" sz="22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questions would you like to ask the Harley-Davidson boss?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