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2" r:id="rId7"/>
    <p:sldId id="273" r:id="rId8"/>
    <p:sldId id="263" r:id="rId9"/>
    <p:sldId id="271" r:id="rId10"/>
    <p:sldId id="264" r:id="rId11"/>
    <p:sldId id="274" r:id="rId12"/>
    <p:sldId id="265" r:id="rId13"/>
    <p:sldId id="277" r:id="rId14"/>
    <p:sldId id="267" r:id="rId15"/>
    <p:sldId id="275" r:id="rId16"/>
    <p:sldId id="276" r:id="rId17"/>
    <p:sldId id="268" r:id="rId18"/>
    <p:sldId id="269" r:id="rId19"/>
    <p:sldId id="270" r:id="rId20"/>
    <p:sldId id="278" r:id="rId2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snapToGrid="0">
      <p:cViewPr varScale="1">
        <p:scale>
          <a:sx n="68" d="100"/>
          <a:sy n="68" d="100"/>
        </p:scale>
        <p:origin x="7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8FCC201-C862-4486-9C4C-671E04159E20}" type="datetimeFigureOut">
              <a:rPr lang="pl-PL" smtClean="0"/>
              <a:t>26.10.2018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299560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8FCC201-C862-4486-9C4C-671E04159E20}" type="datetimeFigureOut">
              <a:rPr lang="pl-PL" smtClean="0"/>
              <a:t>26.10.2018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430275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8FCC201-C862-4486-9C4C-671E04159E20}" type="datetimeFigureOut">
              <a:rPr lang="pl-PL" smtClean="0"/>
              <a:t>26.10.2018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209049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8FCC201-C862-4486-9C4C-671E04159E20}" type="datetimeFigureOut">
              <a:rPr lang="pl-PL" smtClean="0"/>
              <a:t>26.10.2018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8696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8FCC201-C862-4486-9C4C-671E04159E20}" type="datetimeFigureOut">
              <a:rPr lang="pl-PL" smtClean="0"/>
              <a:t>26.10.2018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187570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8FCC201-C862-4486-9C4C-671E04159E20}" type="datetimeFigureOut">
              <a:rPr lang="pl-PL" smtClean="0"/>
              <a:t>26.10.2018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1643474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8FCC201-C862-4486-9C4C-671E04159E20}" type="datetimeFigureOut">
              <a:rPr lang="pl-PL" smtClean="0"/>
              <a:t>26.10.2018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175317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8FCC201-C862-4486-9C4C-671E04159E20}" type="datetimeFigureOut">
              <a:rPr lang="pl-PL" smtClean="0"/>
              <a:t>26.10.2018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152237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8FCC201-C862-4486-9C4C-671E04159E20}" type="datetimeFigureOut">
              <a:rPr lang="pl-PL" smtClean="0"/>
              <a:t>26.10.2018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4075753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8FCC201-C862-4486-9C4C-671E04159E20}" type="datetimeFigureOut">
              <a:rPr lang="pl-PL" smtClean="0"/>
              <a:t>26.10.2018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4001359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8FCC201-C862-4486-9C4C-671E04159E20}" type="datetimeFigureOut">
              <a:rPr lang="pl-PL" smtClean="0"/>
              <a:t>26.10.2018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30BB43-7F01-4FD9-BA4D-6EDCED0B4DFA}" type="slidenum">
              <a:rPr lang="pl-PL" smtClean="0"/>
              <a:t>‹#›</a:t>
            </a:fld>
            <a:endParaRPr lang="pl-PL"/>
          </a:p>
        </p:txBody>
      </p:sp>
    </p:spTree>
    <p:extLst>
      <p:ext uri="{BB962C8B-B14F-4D97-AF65-F5344CB8AC3E}">
        <p14:creationId xmlns:p14="http://schemas.microsoft.com/office/powerpoint/2010/main" val="2559749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CC201-C862-4486-9C4C-671E04159E20}" type="datetimeFigureOut">
              <a:rPr lang="pl-PL" smtClean="0"/>
              <a:t>26.10.2018</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30BB43-7F01-4FD9-BA4D-6EDCED0B4DFA}" type="slidenum">
              <a:rPr lang="pl-PL" smtClean="0"/>
              <a:t>‹#›</a:t>
            </a:fld>
            <a:endParaRPr lang="pl-PL"/>
          </a:p>
        </p:txBody>
      </p:sp>
    </p:spTree>
    <p:extLst>
      <p:ext uri="{BB962C8B-B14F-4D97-AF65-F5344CB8AC3E}">
        <p14:creationId xmlns:p14="http://schemas.microsoft.com/office/powerpoint/2010/main" val="242265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0" y="5080715"/>
            <a:ext cx="12192000" cy="17772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b="1" dirty="0"/>
              <a:t>8D METHODOLOGY</a:t>
            </a:r>
            <a:endParaRPr lang="en-US" sz="3600" b="1" dirty="0"/>
          </a:p>
          <a:p>
            <a:pPr algn="ctr"/>
            <a:r>
              <a:rPr lang="pl-PL" sz="3600" b="1" dirty="0"/>
              <a:t>ROZWIĄZYWANIE PROBLEMÓW METODOLOGIĄ 8D</a:t>
            </a:r>
          </a:p>
          <a:p>
            <a:pPr algn="ctr"/>
            <a:endParaRPr lang="pl-PL" sz="3600" b="1"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7188" y="280196"/>
            <a:ext cx="6396507" cy="4797380"/>
          </a:xfrm>
          <a:prstGeom prst="rect">
            <a:avLst/>
          </a:prstGeom>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4498" y="1085988"/>
            <a:ext cx="1102346" cy="1102346"/>
          </a:xfrm>
          <a:prstGeom prst="rect">
            <a:avLst/>
          </a:prstGeom>
        </p:spPr>
      </p:pic>
    </p:spTree>
    <p:extLst>
      <p:ext uri="{BB962C8B-B14F-4D97-AF65-F5344CB8AC3E}">
        <p14:creationId xmlns:p14="http://schemas.microsoft.com/office/powerpoint/2010/main" val="1627907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3D SECURIZATION</a:t>
            </a:r>
            <a:r>
              <a:rPr lang="en-US" sz="2800" b="1" dirty="0"/>
              <a:t> - </a:t>
            </a:r>
            <a:r>
              <a:rPr lang="pl-PL" sz="2800" b="1" dirty="0"/>
              <a:t>ZABEZPIECZENIE</a:t>
            </a:r>
          </a:p>
        </p:txBody>
      </p:sp>
      <p:sp>
        <p:nvSpPr>
          <p:cNvPr id="3" name="pole tekstowe 2"/>
          <p:cNvSpPr txBox="1"/>
          <p:nvPr/>
        </p:nvSpPr>
        <p:spPr>
          <a:xfrm>
            <a:off x="186620" y="1669299"/>
            <a:ext cx="11178862" cy="3139321"/>
          </a:xfrm>
          <a:prstGeom prst="rect">
            <a:avLst/>
          </a:prstGeom>
          <a:noFill/>
        </p:spPr>
        <p:txBody>
          <a:bodyPr wrap="square" rtlCol="0">
            <a:spAutoFit/>
          </a:bodyPr>
          <a:lstStyle/>
          <a:p>
            <a:r>
              <a:rPr lang="pl-PL" b="1" dirty="0" err="1"/>
              <a:t>Securization</a:t>
            </a:r>
            <a:r>
              <a:rPr lang="pl-PL" dirty="0"/>
              <a:t> </a:t>
            </a:r>
            <a:r>
              <a:rPr lang="en-US" dirty="0"/>
              <a:t>means a “band-aid”</a:t>
            </a:r>
            <a:r>
              <a:rPr lang="pl-PL" dirty="0"/>
              <a:t>, </a:t>
            </a:r>
            <a:r>
              <a:rPr lang="en-US" dirty="0"/>
              <a:t>prevent the effect of the problem or to prevent the full effect from impacting</a:t>
            </a:r>
            <a:r>
              <a:rPr lang="pl-PL" dirty="0"/>
              <a:t> </a:t>
            </a:r>
            <a:r>
              <a:rPr lang="en-US" dirty="0"/>
              <a:t>customers and/or employees while a permanent solution is being developed and implemented. </a:t>
            </a:r>
            <a:endParaRPr lang="pl-PL" dirty="0"/>
          </a:p>
          <a:p>
            <a:r>
              <a:rPr lang="pl-PL" dirty="0"/>
              <a:t>3D step</a:t>
            </a:r>
            <a:r>
              <a:rPr lang="en-US" dirty="0"/>
              <a:t> may include: quality alerts, sorting bad parts from good ones, adding short term operations, reviewing current procedures, using additional labor on the process, additional inspection and tests, etc...</a:t>
            </a:r>
          </a:p>
          <a:p>
            <a:endParaRPr lang="en-US" dirty="0"/>
          </a:p>
          <a:p>
            <a:endParaRPr lang="en-US" dirty="0"/>
          </a:p>
          <a:p>
            <a:r>
              <a:rPr lang="pl-PL" b="1" dirty="0"/>
              <a:t>Zabezpieczenie</a:t>
            </a:r>
            <a:r>
              <a:rPr lang="pl-PL" dirty="0"/>
              <a:t> oznacza "pomoc zespołową", zapobieganie skutkom problemu lub uniemożliwianie pełnego wpływu klientom i / lub pracownikom podczas opracowywania i wdrażania stałego rozwiązania.</a:t>
            </a:r>
          </a:p>
          <a:p>
            <a:r>
              <a:rPr lang="pl-PL" dirty="0"/>
              <a:t>Etap 3D może obejmować: alerty jakości, sortowanie złych części od dobrych, dodawanie operacji krótkoterminowych, przegląd bieżących procedur, użycie dodatkowej pracy w procesie, dodatkowe inspekcje i testy, itp ...</a:t>
            </a:r>
          </a:p>
          <a:p>
            <a:endParaRPr lang="pl-PL" dirty="0"/>
          </a:p>
        </p:txBody>
      </p:sp>
    </p:spTree>
    <p:extLst>
      <p:ext uri="{BB962C8B-B14F-4D97-AF65-F5344CB8AC3E}">
        <p14:creationId xmlns:p14="http://schemas.microsoft.com/office/powerpoint/2010/main" val="4292034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3D SECURIZATION</a:t>
            </a:r>
            <a:r>
              <a:rPr lang="en-US" sz="2800" b="1" dirty="0"/>
              <a:t> - </a:t>
            </a:r>
            <a:r>
              <a:rPr lang="pl-PL" sz="2800" b="1" dirty="0"/>
              <a:t>ZABEZPIECZENIE</a:t>
            </a:r>
          </a:p>
        </p:txBody>
      </p:sp>
      <p:sp>
        <p:nvSpPr>
          <p:cNvPr id="3" name="pole tekstowe 2"/>
          <p:cNvSpPr txBox="1"/>
          <p:nvPr/>
        </p:nvSpPr>
        <p:spPr>
          <a:xfrm>
            <a:off x="186620" y="1669299"/>
            <a:ext cx="11178862" cy="4247317"/>
          </a:xfrm>
          <a:prstGeom prst="rect">
            <a:avLst/>
          </a:prstGeom>
          <a:noFill/>
        </p:spPr>
        <p:txBody>
          <a:bodyPr wrap="square" rtlCol="0">
            <a:spAutoFit/>
          </a:bodyPr>
          <a:lstStyle/>
          <a:p>
            <a:r>
              <a:rPr lang="en-US" dirty="0">
                <a:solidFill>
                  <a:srgbClr val="0070C0"/>
                </a:solidFill>
              </a:rPr>
              <a:t>Why is </a:t>
            </a:r>
            <a:r>
              <a:rPr lang="pl-PL" dirty="0" err="1">
                <a:solidFill>
                  <a:srgbClr val="0070C0"/>
                </a:solidFill>
              </a:rPr>
              <a:t>securization</a:t>
            </a:r>
            <a:r>
              <a:rPr lang="en-US" dirty="0">
                <a:solidFill>
                  <a:srgbClr val="0070C0"/>
                </a:solidFill>
              </a:rPr>
              <a:t> necessary? </a:t>
            </a:r>
          </a:p>
          <a:p>
            <a:pPr marL="285750" indent="-285750">
              <a:buFont typeface="Arial" panose="020B0604020202020204" pitchFamily="34" charset="0"/>
              <a:buChar char="•"/>
            </a:pPr>
            <a:r>
              <a:rPr lang="en-US" dirty="0"/>
              <a:t>While the problem solving team is trying to find the root cause of the problem and implement corrective actions,</a:t>
            </a:r>
            <a:r>
              <a:rPr lang="pl-PL" dirty="0"/>
              <a:t> </a:t>
            </a:r>
            <a:r>
              <a:rPr lang="en-US" dirty="0"/>
              <a:t>there will be some defective products produced by manufacturing. </a:t>
            </a:r>
            <a:endParaRPr lang="pl-PL" dirty="0"/>
          </a:p>
          <a:p>
            <a:pPr marL="285750" indent="-285750">
              <a:buFont typeface="Arial" panose="020B0604020202020204" pitchFamily="34" charset="0"/>
              <a:buChar char="•"/>
            </a:pPr>
            <a:r>
              <a:rPr lang="en-US" dirty="0"/>
              <a:t>It is important to prevent these defective parts from reaching the customer. </a:t>
            </a:r>
            <a:r>
              <a:rPr lang="pl-PL" dirty="0"/>
              <a:t>3D </a:t>
            </a:r>
            <a:r>
              <a:rPr lang="en-US" dirty="0"/>
              <a:t>guarantees that the defects are contained in the facility till the problem is completely solved. </a:t>
            </a:r>
            <a:endParaRPr lang="pl-PL" dirty="0"/>
          </a:p>
          <a:p>
            <a:pPr marL="285750" indent="-285750">
              <a:buFont typeface="Arial" panose="020B0604020202020204" pitchFamily="34" charset="0"/>
              <a:buChar char="•"/>
            </a:pPr>
            <a:r>
              <a:rPr lang="en-US" dirty="0"/>
              <a:t>If defective parts make it to the customer, it may result in field failures, warranty claims and customer complaints.</a:t>
            </a:r>
          </a:p>
          <a:p>
            <a:pPr marL="285750" indent="-285750">
              <a:buFont typeface="Arial" panose="020B0604020202020204" pitchFamily="34" charset="0"/>
              <a:buChar char="•"/>
            </a:pPr>
            <a:endParaRPr lang="en-US" dirty="0"/>
          </a:p>
          <a:p>
            <a:endParaRPr lang="en-US" dirty="0"/>
          </a:p>
          <a:p>
            <a:r>
              <a:rPr lang="pl-PL" dirty="0">
                <a:solidFill>
                  <a:srgbClr val="00B0F0"/>
                </a:solidFill>
              </a:rPr>
              <a:t>Dlaczego konieczne jest zabezpieczenie?</a:t>
            </a:r>
          </a:p>
          <a:p>
            <a:pPr marL="285750" indent="-285750">
              <a:buFont typeface="Arial" panose="020B0604020202020204" pitchFamily="34" charset="0"/>
              <a:buChar char="•"/>
            </a:pPr>
            <a:r>
              <a:rPr lang="pl-PL" dirty="0"/>
              <a:t>Podczas gdy zespół zajmujący się rozwiązywaniem problemów próbuje znaleźć przyczynę problemu i wdrożyć działania naprawcze, pojawi się kilka wadliwych produktów wytworzonych w procesie produkcji.</a:t>
            </a:r>
          </a:p>
          <a:p>
            <a:pPr marL="285750" indent="-285750">
              <a:buFont typeface="Arial" panose="020B0604020202020204" pitchFamily="34" charset="0"/>
              <a:buChar char="•"/>
            </a:pPr>
            <a:r>
              <a:rPr lang="pl-PL" dirty="0"/>
              <a:t>Ważne jest, aby te wadliwe części nie dotarły do klienta. 3D gwarantuje, że defekty są zawarte w obiekcie, dopóki problem nie zostanie całkowicie rozwiązany.</a:t>
            </a:r>
          </a:p>
          <a:p>
            <a:pPr marL="285750" indent="-285750">
              <a:buFont typeface="Arial" panose="020B0604020202020204" pitchFamily="34" charset="0"/>
              <a:buChar char="•"/>
            </a:pPr>
            <a:r>
              <a:rPr lang="pl-PL" dirty="0"/>
              <a:t>Jeżeli uszkodzone części trafią do klienta, może to spowodować awarie w terenie, roszczenia gwarancyjne i reklamacje klientów.</a:t>
            </a:r>
            <a:endParaRPr lang="en-US" dirty="0"/>
          </a:p>
        </p:txBody>
      </p:sp>
    </p:spTree>
    <p:extLst>
      <p:ext uri="{BB962C8B-B14F-4D97-AF65-F5344CB8AC3E}">
        <p14:creationId xmlns:p14="http://schemas.microsoft.com/office/powerpoint/2010/main" val="426100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4D ROOT CAUSE</a:t>
            </a:r>
            <a:r>
              <a:rPr lang="en-US" sz="2800" b="1" dirty="0"/>
              <a:t> - </a:t>
            </a:r>
            <a:r>
              <a:rPr lang="pl-PL" sz="2800" b="1" dirty="0"/>
              <a:t>PRZYCZYNA ŹRÓDŁOWA</a:t>
            </a:r>
          </a:p>
        </p:txBody>
      </p:sp>
      <p:sp>
        <p:nvSpPr>
          <p:cNvPr id="3" name="pole tekstowe 2"/>
          <p:cNvSpPr txBox="1"/>
          <p:nvPr/>
        </p:nvSpPr>
        <p:spPr>
          <a:xfrm>
            <a:off x="122307" y="1763788"/>
            <a:ext cx="11578107" cy="4801314"/>
          </a:xfrm>
          <a:prstGeom prst="rect">
            <a:avLst/>
          </a:prstGeom>
          <a:noFill/>
        </p:spPr>
        <p:txBody>
          <a:bodyPr wrap="square" rtlCol="0">
            <a:spAutoFit/>
          </a:bodyPr>
          <a:lstStyle/>
          <a:p>
            <a:r>
              <a:rPr lang="en-US" b="1" dirty="0"/>
              <a:t>Defining the root causes of a problem is the core of the 8D problem-solving process. </a:t>
            </a:r>
            <a:endParaRPr lang="pl-PL" b="1" dirty="0"/>
          </a:p>
          <a:p>
            <a:endParaRPr lang="pl-PL" b="1" dirty="0"/>
          </a:p>
          <a:p>
            <a:r>
              <a:rPr lang="en-US" dirty="0"/>
              <a:t>This is normally the toughest aspect of the problem-solving process; if the root causes of the problem were obvious, then the problem would have been solved already. </a:t>
            </a:r>
            <a:endParaRPr lang="pl-PL" dirty="0"/>
          </a:p>
          <a:p>
            <a:endParaRPr lang="pl-PL" dirty="0"/>
          </a:p>
          <a:p>
            <a:r>
              <a:rPr lang="en-US" dirty="0"/>
              <a:t>The root cause must be identified to take permanent action to eliminate it. The root cause definition requires that it can be turned on or off, at will. </a:t>
            </a:r>
          </a:p>
          <a:p>
            <a:endParaRPr lang="en-US" dirty="0"/>
          </a:p>
          <a:p>
            <a:endParaRPr lang="en-US" dirty="0"/>
          </a:p>
          <a:p>
            <a:r>
              <a:rPr lang="pl-PL" b="1" dirty="0"/>
              <a:t>Określenie podstawowych przyczyn problemu stanowi rdzeń procesu rozwiązywania problemów 8D.</a:t>
            </a:r>
          </a:p>
          <a:p>
            <a:endParaRPr lang="pl-PL" dirty="0"/>
          </a:p>
          <a:p>
            <a:r>
              <a:rPr lang="pl-PL" dirty="0"/>
              <a:t>Jest to zwykle najtrudniejszy aspekt procesu rozwiązywania problemów; gdyby główne przyczyny problemu były oczywiste, problem zostałby rozwiązany.</a:t>
            </a:r>
          </a:p>
          <a:p>
            <a:endParaRPr lang="pl-PL" dirty="0"/>
          </a:p>
          <a:p>
            <a:r>
              <a:rPr lang="pl-PL" dirty="0"/>
              <a:t>Zasadnicza przyczyna musi zostać zidentyfikowana, aby podjąć trwałe działanie w celu jej wyeliminowania. Definicja głównej przyczyny wymaga, aby można ją było włączyć lub wyłączyć.</a:t>
            </a:r>
          </a:p>
          <a:p>
            <a:endParaRPr lang="pl-PL" dirty="0"/>
          </a:p>
        </p:txBody>
      </p:sp>
    </p:spTree>
    <p:extLst>
      <p:ext uri="{BB962C8B-B14F-4D97-AF65-F5344CB8AC3E}">
        <p14:creationId xmlns:p14="http://schemas.microsoft.com/office/powerpoint/2010/main" val="496411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4D ROOT CAUSE</a:t>
            </a:r>
            <a:r>
              <a:rPr lang="en-US" sz="2800" b="1" dirty="0"/>
              <a:t> - </a:t>
            </a:r>
            <a:r>
              <a:rPr lang="pl-PL" sz="2800" b="1" dirty="0"/>
              <a:t>PRZYCZYNA ŹRÓDŁOWA</a:t>
            </a:r>
          </a:p>
        </p:txBody>
      </p:sp>
      <p:sp>
        <p:nvSpPr>
          <p:cNvPr id="3" name="pole tekstowe 2"/>
          <p:cNvSpPr txBox="1"/>
          <p:nvPr/>
        </p:nvSpPr>
        <p:spPr>
          <a:xfrm>
            <a:off x="94026" y="1519706"/>
            <a:ext cx="11821454" cy="4939814"/>
          </a:xfrm>
          <a:prstGeom prst="rect">
            <a:avLst/>
          </a:prstGeom>
          <a:noFill/>
        </p:spPr>
        <p:txBody>
          <a:bodyPr wrap="square" rtlCol="0">
            <a:spAutoFit/>
          </a:bodyPr>
          <a:lstStyle/>
          <a:p>
            <a:r>
              <a:rPr lang="en-US" sz="1500" dirty="0"/>
              <a:t>The reasons for terminating the pregnancy methodology </a:t>
            </a:r>
            <a:r>
              <a:rPr lang="en-US" sz="1500" b="1" dirty="0"/>
              <a:t>5-WHY (5 times WHY)</a:t>
            </a:r>
          </a:p>
          <a:p>
            <a:r>
              <a:rPr lang="pl-PL" sz="1500" dirty="0"/>
              <a:t>Przyczynę problemu określamy stosując metodologię </a:t>
            </a:r>
            <a:r>
              <a:rPr lang="pl-PL" sz="1500" b="1" dirty="0"/>
              <a:t>5-WHY (5 razy DLACZEGO)</a:t>
            </a:r>
            <a:endParaRPr lang="en-US" sz="1500" b="1" dirty="0"/>
          </a:p>
          <a:p>
            <a:endParaRPr lang="pl-PL" sz="1500" b="1" dirty="0"/>
          </a:p>
          <a:p>
            <a:r>
              <a:rPr lang="en-US" sz="1500" dirty="0">
                <a:solidFill>
                  <a:srgbClr val="00B0F0"/>
                </a:solidFill>
              </a:rPr>
              <a:t>Problem: Numerous SHAKES on legs connected on PCB (after soldering on the table)</a:t>
            </a:r>
          </a:p>
          <a:p>
            <a:r>
              <a:rPr lang="pl-PL" sz="1500" b="1" dirty="0">
                <a:solidFill>
                  <a:srgbClr val="0070C0"/>
                </a:solidFill>
              </a:rPr>
              <a:t>Problem: Liczne ZWARCIA na nóżkach złącz na PCB (po lutowaniu na fali)</a:t>
            </a:r>
          </a:p>
          <a:p>
            <a:endParaRPr lang="pl-PL" sz="1500" b="1" dirty="0"/>
          </a:p>
          <a:p>
            <a:r>
              <a:rPr lang="pl-PL" sz="1500" b="1" dirty="0"/>
              <a:t>1-WHY: </a:t>
            </a:r>
            <a:r>
              <a:rPr lang="en-US" sz="1500" dirty="0"/>
              <a:t>Why did the problem occur? </a:t>
            </a:r>
            <a:r>
              <a:rPr lang="pl-PL" sz="1500" b="1" dirty="0"/>
              <a:t>Dlaczego problem wystąpił?</a:t>
            </a:r>
          </a:p>
          <a:p>
            <a:r>
              <a:rPr lang="en-US" sz="1500" dirty="0"/>
              <a:t>Too little was given flux (which was a direct cause of short circuits). - </a:t>
            </a:r>
            <a:r>
              <a:rPr lang="pl-PL" sz="1500" dirty="0"/>
              <a:t>Za mało podano topnika (co było bezpośrednią przyczyną zwarć).</a:t>
            </a:r>
          </a:p>
          <a:p>
            <a:endParaRPr lang="pl-PL" sz="1500" dirty="0"/>
          </a:p>
          <a:p>
            <a:r>
              <a:rPr lang="pl-PL" sz="1500" b="1" dirty="0"/>
              <a:t>2-WHY: </a:t>
            </a:r>
            <a:r>
              <a:rPr lang="en-US" sz="1500" dirty="0"/>
              <a:t>Why did the problem occur? </a:t>
            </a:r>
            <a:r>
              <a:rPr lang="pl-PL" sz="1500" b="1" dirty="0"/>
              <a:t>Dlaczego problem wystąpił?</a:t>
            </a:r>
          </a:p>
          <a:p>
            <a:r>
              <a:rPr lang="en-US" sz="1500" dirty="0"/>
              <a:t>Operator / Technology doesn't know how to set the process correctly. - </a:t>
            </a:r>
            <a:r>
              <a:rPr lang="pl-PL" sz="1500" dirty="0"/>
              <a:t>Operator / Technolog nie wiedział jak poprawnie ustalić proces.</a:t>
            </a:r>
          </a:p>
          <a:p>
            <a:endParaRPr lang="pl-PL" sz="1500" b="1" dirty="0"/>
          </a:p>
          <a:p>
            <a:r>
              <a:rPr lang="pl-PL" sz="1500" b="1" dirty="0"/>
              <a:t>3-WHY: </a:t>
            </a:r>
            <a:r>
              <a:rPr lang="en-US" sz="1500" dirty="0"/>
              <a:t>Why did the problem occur? </a:t>
            </a:r>
            <a:r>
              <a:rPr lang="pl-PL" sz="1500" b="1" dirty="0"/>
              <a:t>Dlaczego problem wystąpił?</a:t>
            </a:r>
          </a:p>
          <a:p>
            <a:r>
              <a:rPr lang="en-US" sz="1500" dirty="0"/>
              <a:t>Operator / Technologist training is empty (ineffective). - </a:t>
            </a:r>
            <a:r>
              <a:rPr lang="pl-PL" sz="1500" dirty="0"/>
              <a:t>Szkolenie Operatora / Technologa jest nieprawidłowe (nie-efektywne).</a:t>
            </a:r>
          </a:p>
          <a:p>
            <a:endParaRPr lang="pl-PL" sz="1500" b="1" dirty="0"/>
          </a:p>
          <a:p>
            <a:r>
              <a:rPr lang="pl-PL" sz="1500" b="1" dirty="0"/>
              <a:t>4-WHY: </a:t>
            </a:r>
            <a:r>
              <a:rPr lang="en-US" sz="1500" dirty="0"/>
              <a:t>Why did the problem occur? </a:t>
            </a:r>
            <a:r>
              <a:rPr lang="pl-PL" sz="1500" b="1" dirty="0"/>
              <a:t>Dlaczego problem wystąpił?</a:t>
            </a:r>
          </a:p>
          <a:p>
            <a:r>
              <a:rPr lang="en-US" sz="1500" dirty="0"/>
              <a:t>Setpoint (amount of flux fed) changing set. - </a:t>
            </a:r>
            <a:r>
              <a:rPr lang="pl-PL" sz="1500" dirty="0"/>
              <a:t>Nastawa fali (ilość podawanego topnika) niewłaściwie ustawiona.</a:t>
            </a:r>
          </a:p>
          <a:p>
            <a:endParaRPr lang="pl-PL" sz="1500" dirty="0"/>
          </a:p>
          <a:p>
            <a:r>
              <a:rPr lang="pl-PL" sz="1500" b="1" dirty="0"/>
              <a:t>5-WHY: </a:t>
            </a:r>
            <a:r>
              <a:rPr lang="en-US" sz="1500" dirty="0"/>
              <a:t>Why did the problem occur? </a:t>
            </a:r>
            <a:r>
              <a:rPr lang="pl-PL" sz="1500" b="1" dirty="0"/>
              <a:t>Dlaczego problem wystąpił?</a:t>
            </a:r>
            <a:endParaRPr lang="pl-PL" sz="1500" dirty="0"/>
          </a:p>
          <a:p>
            <a:r>
              <a:rPr lang="en-US" sz="1500" dirty="0"/>
              <a:t>There are no uniform training materials and instructor developed to make the message a high level of knowledge of Operators / Technologists. - </a:t>
            </a:r>
            <a:r>
              <a:rPr lang="pl-PL" sz="1500" dirty="0"/>
              <a:t>Brak opracowanych jednolitych materiałów szkoleniowych i instruktora, aby zapewnić wysoki poziom wiedzy Operatorów / Technologów.</a:t>
            </a:r>
            <a:endParaRPr lang="en-US" sz="1500" dirty="0"/>
          </a:p>
        </p:txBody>
      </p:sp>
    </p:spTree>
    <p:extLst>
      <p:ext uri="{BB962C8B-B14F-4D97-AF65-F5344CB8AC3E}">
        <p14:creationId xmlns:p14="http://schemas.microsoft.com/office/powerpoint/2010/main" val="2477383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5D CORRECTIVE ACTIONS</a:t>
            </a:r>
            <a:r>
              <a:rPr lang="en-US" sz="2800" b="1" dirty="0"/>
              <a:t> - </a:t>
            </a:r>
            <a:r>
              <a:rPr lang="pl-PL" sz="2800" b="1" dirty="0"/>
              <a:t>AKCJE KOREKCYJNE</a:t>
            </a:r>
          </a:p>
        </p:txBody>
      </p:sp>
      <p:sp>
        <p:nvSpPr>
          <p:cNvPr id="3" name="pole tekstowe 2"/>
          <p:cNvSpPr txBox="1"/>
          <p:nvPr/>
        </p:nvSpPr>
        <p:spPr>
          <a:xfrm>
            <a:off x="85817" y="1656421"/>
            <a:ext cx="11629623" cy="3693319"/>
          </a:xfrm>
          <a:prstGeom prst="rect">
            <a:avLst/>
          </a:prstGeom>
          <a:noFill/>
        </p:spPr>
        <p:txBody>
          <a:bodyPr wrap="square" rtlCol="0">
            <a:spAutoFit/>
          </a:bodyPr>
          <a:lstStyle/>
          <a:p>
            <a:r>
              <a:rPr lang="en-US" dirty="0"/>
              <a:t>Often the solution or solutions become obvious once the root causes are known. However, sometimes, a systematic approach is needed to use the root cause analysis to develop a solution. If the solution is obvious, select the best </a:t>
            </a:r>
          </a:p>
          <a:p>
            <a:r>
              <a:rPr lang="en-US" dirty="0"/>
              <a:t>solution or mix of solutions that will lead to a robust, yet cost-effective, resolution. If solutions are not yet evident, follow the data trail. When solutions are not obvious, often the root cause has not been found.</a:t>
            </a:r>
          </a:p>
          <a:p>
            <a:endParaRPr lang="en-US" dirty="0"/>
          </a:p>
          <a:p>
            <a:endParaRPr lang="en-US" dirty="0"/>
          </a:p>
          <a:p>
            <a:r>
              <a:rPr lang="pl-PL" dirty="0"/>
              <a:t>Często rozwiązanie lub rozwiązania stają się oczywiste, gdy znane są przyczyny źródłowe. Czasami jednak potrzebne jest systemowe podejście do analizy przyczyn źródłowych w celu opracowania rozwiązania. Jeśli rozwiązanie jest oczywiste, wybierz najlepsze</a:t>
            </a:r>
          </a:p>
          <a:p>
            <a:r>
              <a:rPr lang="pl-PL" dirty="0"/>
              <a:t>rozwiązanie lub kombinacja rozwiązań, które doprowadzą do solidnej, a jednocześnie oszczędnej, rozdzielczości. Jeśli rozwiązania nie są jeszcze widoczne, postępuj zgodnie ze ścieżką danych. Gdy rozwiązania nie są oczywiste, często nie znaleziono przyczyny źródłowej.</a:t>
            </a:r>
          </a:p>
          <a:p>
            <a:endParaRPr lang="en-US" dirty="0"/>
          </a:p>
        </p:txBody>
      </p:sp>
    </p:spTree>
    <p:extLst>
      <p:ext uri="{BB962C8B-B14F-4D97-AF65-F5344CB8AC3E}">
        <p14:creationId xmlns:p14="http://schemas.microsoft.com/office/powerpoint/2010/main" val="4272495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5D CORRECTIVE ACTIONS</a:t>
            </a:r>
            <a:r>
              <a:rPr lang="en-US" sz="2800" b="1" dirty="0"/>
              <a:t> - </a:t>
            </a:r>
            <a:r>
              <a:rPr lang="pl-PL" sz="2800" b="1" dirty="0"/>
              <a:t>AKCJE KOREKCYJNE</a:t>
            </a:r>
          </a:p>
        </p:txBody>
      </p:sp>
      <p:sp>
        <p:nvSpPr>
          <p:cNvPr id="3" name="pole tekstowe 2"/>
          <p:cNvSpPr txBox="1"/>
          <p:nvPr/>
        </p:nvSpPr>
        <p:spPr>
          <a:xfrm>
            <a:off x="85817" y="1656421"/>
            <a:ext cx="11629623" cy="3693319"/>
          </a:xfrm>
          <a:prstGeom prst="rect">
            <a:avLst/>
          </a:prstGeom>
          <a:noFill/>
        </p:spPr>
        <p:txBody>
          <a:bodyPr wrap="square" rtlCol="0">
            <a:spAutoFit/>
          </a:bodyPr>
          <a:lstStyle/>
          <a:p>
            <a:r>
              <a:rPr lang="en-US" dirty="0">
                <a:solidFill>
                  <a:srgbClr val="0070C0"/>
                </a:solidFill>
              </a:rPr>
              <a:t>Criteria for choosing the best solution: </a:t>
            </a:r>
          </a:p>
          <a:p>
            <a:pPr marL="285750" indent="-285750">
              <a:buFont typeface="Arial" panose="020B0604020202020204" pitchFamily="34" charset="0"/>
              <a:buChar char="•"/>
            </a:pPr>
            <a:r>
              <a:rPr lang="en-US" dirty="0"/>
              <a:t>Practical-The 8D team should be able to implement the solution practically.</a:t>
            </a:r>
          </a:p>
          <a:p>
            <a:pPr marL="285750" indent="-285750">
              <a:buFont typeface="Arial" panose="020B0604020202020204" pitchFamily="34" charset="0"/>
              <a:buChar char="•"/>
            </a:pPr>
            <a:r>
              <a:rPr lang="en-US" dirty="0"/>
              <a:t>Feasible -The solution must be feasible. </a:t>
            </a:r>
          </a:p>
          <a:p>
            <a:pPr marL="285750" indent="-285750">
              <a:buFont typeface="Arial" panose="020B0604020202020204" pitchFamily="34" charset="0"/>
              <a:buChar char="•"/>
            </a:pPr>
            <a:r>
              <a:rPr lang="en-US" dirty="0"/>
              <a:t>Cost effective-Implementing and using the solution must be cost effective. </a:t>
            </a:r>
            <a:endParaRPr lang="pl-PL" dirty="0"/>
          </a:p>
          <a:p>
            <a:pPr marL="285750" indent="-285750">
              <a:buFont typeface="Arial" panose="020B0604020202020204" pitchFamily="34" charset="0"/>
              <a:buChar char="•"/>
            </a:pPr>
            <a:r>
              <a:rPr lang="en-US" dirty="0"/>
              <a:t>Robust-The solution shouldn’t fail when used in production.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pl-PL" dirty="0"/>
          </a:p>
          <a:p>
            <a:r>
              <a:rPr lang="pl-PL" dirty="0">
                <a:solidFill>
                  <a:srgbClr val="00B0F0"/>
                </a:solidFill>
              </a:rPr>
              <a:t>Kryteria wyboru najlepszego rozwiązania:</a:t>
            </a:r>
          </a:p>
          <a:p>
            <a:pPr marL="285750" indent="-285750">
              <a:buFont typeface="Arial" panose="020B0604020202020204" pitchFamily="34" charset="0"/>
              <a:buChar char="•"/>
            </a:pPr>
            <a:r>
              <a:rPr lang="pl-PL" dirty="0"/>
              <a:t>Praktyczne - zespół 8D powinien być w stanie wdrożyć rozwiązanie praktycznie.</a:t>
            </a:r>
          </a:p>
          <a:p>
            <a:pPr marL="285750" indent="-285750">
              <a:buFont typeface="Arial" panose="020B0604020202020204" pitchFamily="34" charset="0"/>
              <a:buChar char="•"/>
            </a:pPr>
            <a:r>
              <a:rPr lang="pl-PL" dirty="0"/>
              <a:t>Wykonalne - rozwiązanie musi być wykonalne.</a:t>
            </a:r>
          </a:p>
          <a:p>
            <a:pPr marL="285750" indent="-285750">
              <a:buFont typeface="Arial" panose="020B0604020202020204" pitchFamily="34" charset="0"/>
              <a:buChar char="•"/>
            </a:pPr>
            <a:r>
              <a:rPr lang="pl-PL" dirty="0"/>
              <a:t>Opłacalne - wdrażanie i używanie rozwiązania musi być opłacalne.</a:t>
            </a:r>
          </a:p>
          <a:p>
            <a:pPr marL="285750" indent="-285750">
              <a:buFont typeface="Arial" panose="020B0604020202020204" pitchFamily="34" charset="0"/>
              <a:buChar char="•"/>
            </a:pPr>
            <a:r>
              <a:rPr lang="pl-PL" dirty="0"/>
              <a:t>Solidne - rozwiązanie nie powinno zawieść, gdy jest używane w produkcji.</a:t>
            </a:r>
          </a:p>
          <a:p>
            <a:endParaRPr lang="pl-PL" dirty="0"/>
          </a:p>
        </p:txBody>
      </p:sp>
    </p:spTree>
    <p:extLst>
      <p:ext uri="{BB962C8B-B14F-4D97-AF65-F5344CB8AC3E}">
        <p14:creationId xmlns:p14="http://schemas.microsoft.com/office/powerpoint/2010/main" val="1036423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5D CORRECTIVE ACTIONS</a:t>
            </a:r>
            <a:r>
              <a:rPr lang="en-US" sz="2800" b="1" dirty="0"/>
              <a:t> - </a:t>
            </a:r>
            <a:r>
              <a:rPr lang="pl-PL" sz="2800" b="1" dirty="0"/>
              <a:t>AKCJE KOREKCYJNE</a:t>
            </a:r>
          </a:p>
        </p:txBody>
      </p:sp>
      <p:sp>
        <p:nvSpPr>
          <p:cNvPr id="3" name="pole tekstowe 2"/>
          <p:cNvSpPr txBox="1"/>
          <p:nvPr/>
        </p:nvSpPr>
        <p:spPr>
          <a:xfrm>
            <a:off x="85817" y="1656421"/>
            <a:ext cx="11629623" cy="4247317"/>
          </a:xfrm>
          <a:prstGeom prst="rect">
            <a:avLst/>
          </a:prstGeom>
          <a:noFill/>
        </p:spPr>
        <p:txBody>
          <a:bodyPr wrap="square" rtlCol="0">
            <a:spAutoFit/>
          </a:bodyPr>
          <a:lstStyle/>
          <a:p>
            <a:r>
              <a:rPr lang="en-US" dirty="0">
                <a:solidFill>
                  <a:srgbClr val="0070C0"/>
                </a:solidFill>
              </a:rPr>
              <a:t>Validating the solution is important:</a:t>
            </a:r>
          </a:p>
          <a:p>
            <a:pPr marL="285750" indent="-285750">
              <a:buFont typeface="Arial" panose="020B0604020202020204" pitchFamily="34" charset="0"/>
              <a:buChar char="•"/>
            </a:pPr>
            <a:r>
              <a:rPr lang="en-US" dirty="0"/>
              <a:t>It is necessary to establish that the solution will make the problem go away without leading into other unwanted issues. That is why the 8D team should try out the solution with small quantities first to verify its effectiveness.</a:t>
            </a:r>
          </a:p>
          <a:p>
            <a:pPr marL="285750" indent="-285750">
              <a:buFont typeface="Arial" panose="020B0604020202020204" pitchFamily="34" charset="0"/>
              <a:buChar char="•"/>
            </a:pPr>
            <a:r>
              <a:rPr lang="en-US" dirty="0"/>
              <a:t>A design verification test </a:t>
            </a:r>
          </a:p>
          <a:p>
            <a:pPr marL="285750" indent="-285750">
              <a:buFont typeface="Arial" panose="020B0604020202020204" pitchFamily="34" charset="0"/>
              <a:buChar char="•"/>
            </a:pPr>
            <a:r>
              <a:rPr lang="en-US" dirty="0"/>
              <a:t>The solution is first to be tried on small lots to validate that it has indeed solved the problem prior to full implementation. </a:t>
            </a:r>
          </a:p>
          <a:p>
            <a:endParaRPr lang="en-US" dirty="0"/>
          </a:p>
          <a:p>
            <a:endParaRPr lang="pl-PL" dirty="0"/>
          </a:p>
          <a:p>
            <a:r>
              <a:rPr lang="pl-PL" dirty="0">
                <a:solidFill>
                  <a:srgbClr val="00B0F0"/>
                </a:solidFill>
              </a:rPr>
              <a:t>Sprawdzanie poprawności rozwiązania jest ważne:</a:t>
            </a:r>
          </a:p>
          <a:p>
            <a:pPr marL="285750" indent="-285750">
              <a:buFont typeface="Arial" panose="020B0604020202020204" pitchFamily="34" charset="0"/>
              <a:buChar char="•"/>
            </a:pPr>
            <a:r>
              <a:rPr lang="pl-PL" dirty="0"/>
              <a:t>Konieczne jest ustalenie, że rozwiązanie sprawi, że problem zniknie, nie prowadząc do innych niepożądanych problemów. Dlatego zespół 8D powinien wypróbować rozwiązanie z małymi ilościami, aby sprawdzić jego skuteczność.</a:t>
            </a:r>
          </a:p>
          <a:p>
            <a:pPr marL="285750" indent="-285750">
              <a:buFont typeface="Arial" panose="020B0604020202020204" pitchFamily="34" charset="0"/>
              <a:buChar char="•"/>
            </a:pPr>
            <a:r>
              <a:rPr lang="pl-PL" dirty="0"/>
              <a:t>Test weryfikacji projektu</a:t>
            </a:r>
          </a:p>
          <a:p>
            <a:pPr marL="285750" indent="-285750">
              <a:buFont typeface="Arial" panose="020B0604020202020204" pitchFamily="34" charset="0"/>
              <a:buChar char="•"/>
            </a:pPr>
            <a:r>
              <a:rPr lang="pl-PL" dirty="0"/>
              <a:t>Rozwiązanie należy najpierw wypróbować na małych partiach, aby sprawdzić, czy rzeczywiście rozwiązało problem przed pełnym wdrożeniem.</a:t>
            </a: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12361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6D </a:t>
            </a:r>
            <a:r>
              <a:rPr lang="en-US" sz="2800" b="1" dirty="0"/>
              <a:t>I</a:t>
            </a:r>
            <a:r>
              <a:rPr lang="pl-PL" sz="2800" b="1" dirty="0"/>
              <a:t>MPLEMENT AND VALIDATE THE PERMANENT CORRECTIVE ACTION</a:t>
            </a:r>
            <a:r>
              <a:rPr lang="en-US" sz="2800" b="1" dirty="0"/>
              <a:t> - </a:t>
            </a:r>
            <a:r>
              <a:rPr lang="pl-PL" sz="2800" b="1" dirty="0"/>
              <a:t>WERYFIKACJA AKCJI KOREKCYJNYCH</a:t>
            </a:r>
          </a:p>
        </p:txBody>
      </p:sp>
      <p:sp>
        <p:nvSpPr>
          <p:cNvPr id="3" name="pole tekstowe 2"/>
          <p:cNvSpPr txBox="1"/>
          <p:nvPr/>
        </p:nvSpPr>
        <p:spPr>
          <a:xfrm>
            <a:off x="94610" y="1631902"/>
            <a:ext cx="11191741" cy="3139321"/>
          </a:xfrm>
          <a:prstGeom prst="rect">
            <a:avLst/>
          </a:prstGeom>
          <a:noFill/>
        </p:spPr>
        <p:txBody>
          <a:bodyPr wrap="square" rtlCol="0">
            <a:spAutoFit/>
          </a:bodyPr>
          <a:lstStyle/>
          <a:p>
            <a:r>
              <a:rPr lang="en-US" dirty="0"/>
              <a:t>Once the solution and it</a:t>
            </a:r>
            <a:r>
              <a:rPr lang="pl-PL" dirty="0"/>
              <a:t>’</a:t>
            </a:r>
            <a:r>
              <a:rPr lang="en-US" dirty="0"/>
              <a:t>s implementation are approved, the next step is to create an </a:t>
            </a:r>
            <a:r>
              <a:rPr lang="en-US" b="1" dirty="0"/>
              <a:t>Action Plan</a:t>
            </a:r>
            <a:r>
              <a:rPr lang="en-US" dirty="0"/>
              <a:t>. </a:t>
            </a:r>
            <a:endParaRPr lang="pl-PL" dirty="0"/>
          </a:p>
          <a:p>
            <a:endParaRPr lang="pl-PL" dirty="0"/>
          </a:p>
          <a:p>
            <a:r>
              <a:rPr lang="en-US" dirty="0"/>
              <a:t>The Action Plan outlines what steps are needed to implement the solution, who will do them, and when they will be completed. A Simple Action Plan merely documents what needs to be done, who will do it, and when will it be done by. A complex solution needs more thorough planning and documentation.</a:t>
            </a:r>
          </a:p>
          <a:p>
            <a:endParaRPr lang="en-US" dirty="0"/>
          </a:p>
          <a:p>
            <a:endParaRPr lang="en-US" dirty="0"/>
          </a:p>
          <a:p>
            <a:r>
              <a:rPr lang="pl-PL" dirty="0"/>
              <a:t>Po zatwierdzeniu rozwiązania i jego implementacji. </a:t>
            </a:r>
            <a:r>
              <a:rPr lang="pl-PL" b="1" dirty="0"/>
              <a:t>Plan działania</a:t>
            </a:r>
            <a:r>
              <a:rPr lang="pl-PL" dirty="0"/>
              <a:t>.</a:t>
            </a:r>
          </a:p>
          <a:p>
            <a:endParaRPr lang="pl-PL" dirty="0"/>
          </a:p>
          <a:p>
            <a:r>
              <a:rPr lang="pl-PL" dirty="0"/>
              <a:t>Plan działania określa rozwiązanie, kto to zrobi, a kiedy zostaną one ukończone. Prosty plan działania. Dokumentacja, która zostanie wykonana i zrobi to. Złożone rozwiązanie problemu. Dokładniejsze planowanie i dokumentacja.</a:t>
            </a:r>
            <a:endParaRPr lang="en-US" dirty="0"/>
          </a:p>
        </p:txBody>
      </p:sp>
    </p:spTree>
    <p:extLst>
      <p:ext uri="{BB962C8B-B14F-4D97-AF65-F5344CB8AC3E}">
        <p14:creationId xmlns:p14="http://schemas.microsoft.com/office/powerpoint/2010/main" val="2868209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7D </a:t>
            </a:r>
            <a:r>
              <a:rPr lang="en-US" sz="2800" b="1" dirty="0"/>
              <a:t>LESSONS LEARNT</a:t>
            </a:r>
            <a:endParaRPr lang="pl-PL" sz="2800" b="1" dirty="0"/>
          </a:p>
        </p:txBody>
      </p:sp>
      <p:sp>
        <p:nvSpPr>
          <p:cNvPr id="3" name="pole tekstowe 2"/>
          <p:cNvSpPr txBox="1"/>
          <p:nvPr/>
        </p:nvSpPr>
        <p:spPr>
          <a:xfrm>
            <a:off x="206062" y="1751527"/>
            <a:ext cx="11681138" cy="4524315"/>
          </a:xfrm>
          <a:prstGeom prst="rect">
            <a:avLst/>
          </a:prstGeom>
          <a:noFill/>
        </p:spPr>
        <p:txBody>
          <a:bodyPr wrap="square" rtlCol="0">
            <a:spAutoFit/>
          </a:bodyPr>
          <a:lstStyle/>
          <a:p>
            <a:r>
              <a:rPr lang="en-US" dirty="0"/>
              <a:t>D7 </a:t>
            </a:r>
            <a:r>
              <a:rPr lang="pl-PL" dirty="0"/>
              <a:t>step </a:t>
            </a:r>
            <a:r>
              <a:rPr lang="pl-PL" dirty="0" err="1"/>
              <a:t>is</a:t>
            </a:r>
            <a:r>
              <a:rPr lang="en-US" dirty="0"/>
              <a:t> the opportunity to preserve and share the knowledge, preventing problems on similar products, processes, locations or families. Updating documents and procedures / work instructions are expected at this step to improve future use. </a:t>
            </a:r>
          </a:p>
          <a:p>
            <a:r>
              <a:rPr lang="pl-PL" dirty="0"/>
              <a:t>Krok D7 to szansa na zachowanie i dzielenie się wiedzą, zapobieganie problemom związanym z podobnymi produktami, procesami, lokalizacjami lub rodzinami. Na tym etapie oczekuje się aktualizacji dokumentów i procedur / instrukcji pracy, aby poprawić przyszłe zastosowanie.</a:t>
            </a:r>
          </a:p>
          <a:p>
            <a:endParaRPr lang="en-US" dirty="0"/>
          </a:p>
          <a:p>
            <a:endParaRPr lang="pl-PL" dirty="0"/>
          </a:p>
          <a:p>
            <a:r>
              <a:rPr lang="en-US" dirty="0"/>
              <a:t>Activities in D7 include:</a:t>
            </a:r>
          </a:p>
          <a:p>
            <a:pPr marL="285750" indent="-285750">
              <a:buFont typeface="Arial" panose="020B0604020202020204" pitchFamily="34" charset="0"/>
              <a:buChar char="•"/>
            </a:pPr>
            <a:r>
              <a:rPr lang="en-US" dirty="0"/>
              <a:t>Review Similar Products and Processes for problem prevention</a:t>
            </a:r>
          </a:p>
          <a:p>
            <a:pPr marL="285750" indent="-285750">
              <a:buFont typeface="Arial" panose="020B0604020202020204" pitchFamily="34" charset="0"/>
              <a:buChar char="•"/>
            </a:pPr>
            <a:r>
              <a:rPr lang="en-US" dirty="0"/>
              <a:t>Develop / Update Procedures and Work Instructions for Systems Prevention</a:t>
            </a:r>
          </a:p>
          <a:p>
            <a:pPr marL="285750" indent="-285750">
              <a:buFont typeface="Arial" panose="020B0604020202020204" pitchFamily="34" charset="0"/>
              <a:buChar char="•"/>
            </a:pPr>
            <a:r>
              <a:rPr lang="en-US" dirty="0"/>
              <a:t>Capture Standard Work / Practice and reuse</a:t>
            </a:r>
          </a:p>
          <a:p>
            <a:r>
              <a:rPr lang="pl-PL" dirty="0"/>
              <a:t>Działania w D7 obejmują:</a:t>
            </a:r>
          </a:p>
          <a:p>
            <a:pPr marL="285750" indent="-285750">
              <a:buFont typeface="Arial" panose="020B0604020202020204" pitchFamily="34" charset="0"/>
              <a:buChar char="•"/>
            </a:pPr>
            <a:r>
              <a:rPr lang="pl-PL" dirty="0"/>
              <a:t>Przejrzyj podobne produkty i procesy zapobiegania problemom</a:t>
            </a:r>
          </a:p>
          <a:p>
            <a:pPr marL="285750" indent="-285750">
              <a:buFont typeface="Arial" panose="020B0604020202020204" pitchFamily="34" charset="0"/>
              <a:buChar char="•"/>
            </a:pPr>
            <a:r>
              <a:rPr lang="pl-PL" dirty="0"/>
              <a:t>Opracuj / zaktualizuj procedury i instrukcje robocze dotyczące zapobiegania systemom</a:t>
            </a:r>
          </a:p>
          <a:p>
            <a:pPr marL="285750" indent="-285750">
              <a:buFont typeface="Arial" panose="020B0604020202020204" pitchFamily="34" charset="0"/>
              <a:buChar char="•"/>
            </a:pPr>
            <a:r>
              <a:rPr lang="pl-PL" dirty="0"/>
              <a:t>Przechwyć standardową pracę / praktykę i użyj ponownie</a:t>
            </a:r>
          </a:p>
        </p:txBody>
      </p:sp>
    </p:spTree>
    <p:extLst>
      <p:ext uri="{BB962C8B-B14F-4D97-AF65-F5344CB8AC3E}">
        <p14:creationId xmlns:p14="http://schemas.microsoft.com/office/powerpoint/2010/main" val="1389082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8D CLOSURE AND TEAM CELEBRATION</a:t>
            </a:r>
            <a:r>
              <a:rPr lang="en-US" sz="2800" b="1" dirty="0"/>
              <a:t> - </a:t>
            </a:r>
            <a:r>
              <a:rPr lang="pl-PL" sz="2800" b="1" dirty="0"/>
              <a:t>OCENA I ZAMKNIĘCIE 8D </a:t>
            </a:r>
          </a:p>
        </p:txBody>
      </p:sp>
      <p:sp>
        <p:nvSpPr>
          <p:cNvPr id="3" name="pole tekstowe 2"/>
          <p:cNvSpPr txBox="1"/>
          <p:nvPr/>
        </p:nvSpPr>
        <p:spPr>
          <a:xfrm>
            <a:off x="154547" y="1764406"/>
            <a:ext cx="11732653" cy="3139321"/>
          </a:xfrm>
          <a:prstGeom prst="rect">
            <a:avLst/>
          </a:prstGeom>
          <a:noFill/>
        </p:spPr>
        <p:txBody>
          <a:bodyPr wrap="square" rtlCol="0">
            <a:spAutoFit/>
          </a:bodyPr>
          <a:lstStyle/>
          <a:p>
            <a:r>
              <a:rPr lang="en-US" dirty="0"/>
              <a:t>Once a team has completed implementing the solution and ensured that the solution works, all team members deserve to be </a:t>
            </a:r>
            <a:r>
              <a:rPr lang="en-US" b="1" dirty="0"/>
              <a:t>congratulated. </a:t>
            </a:r>
            <a:endParaRPr lang="pl-PL" b="1" dirty="0"/>
          </a:p>
          <a:p>
            <a:r>
              <a:rPr lang="pl-PL" dirty="0"/>
              <a:t>Po zakończeniu przez zespół wdrożenia rozwiązania i upewnieniu się, że rozwiązanie działa, wszyscy członkowie zespołu zasługują </a:t>
            </a:r>
            <a:r>
              <a:rPr lang="pl-PL" b="1" dirty="0"/>
              <a:t>na gratulacje</a:t>
            </a:r>
            <a:r>
              <a:rPr lang="pl-PL" dirty="0"/>
              <a:t>.</a:t>
            </a:r>
          </a:p>
          <a:p>
            <a:endParaRPr lang="en-US" dirty="0"/>
          </a:p>
          <a:p>
            <a:endParaRPr lang="pl-PL" dirty="0"/>
          </a:p>
          <a:p>
            <a:r>
              <a:rPr lang="en-US" i="1" dirty="0"/>
              <a:t>Team members need to know that their efforts are appreciated and that the organization knows about their</a:t>
            </a:r>
            <a:r>
              <a:rPr lang="pl-PL" i="1" dirty="0"/>
              <a:t> </a:t>
            </a:r>
            <a:r>
              <a:rPr lang="en-US" i="1" dirty="0"/>
              <a:t>accomplishments.</a:t>
            </a:r>
          </a:p>
          <a:p>
            <a:r>
              <a:rPr lang="pl-PL" dirty="0"/>
              <a:t>Członkowie zespołu muszą wiedzieć, że ich wysiłki są doceniane, a organizacja wie o ich osiągnięciach.</a:t>
            </a:r>
          </a:p>
          <a:p>
            <a:endParaRPr lang="pl-PL" dirty="0"/>
          </a:p>
          <a:p>
            <a:endParaRPr lang="en-US" dirty="0"/>
          </a:p>
        </p:txBody>
      </p:sp>
    </p:spTree>
    <p:extLst>
      <p:ext uri="{BB962C8B-B14F-4D97-AF65-F5344CB8AC3E}">
        <p14:creationId xmlns:p14="http://schemas.microsoft.com/office/powerpoint/2010/main" val="342299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CONTEXT</a:t>
            </a:r>
            <a:r>
              <a:rPr lang="en-US" sz="2800" b="1" dirty="0"/>
              <a:t> - </a:t>
            </a:r>
            <a:r>
              <a:rPr lang="pl-PL" sz="2800" b="1" dirty="0"/>
              <a:t>ZAWRTOŚĆ PREZENTACJI</a:t>
            </a:r>
            <a:r>
              <a:rPr lang="en-US" sz="2800" b="1" dirty="0"/>
              <a:t>  </a:t>
            </a:r>
            <a:endParaRPr lang="pl-PL" sz="2800" b="1" dirty="0"/>
          </a:p>
        </p:txBody>
      </p:sp>
      <p:sp>
        <p:nvSpPr>
          <p:cNvPr id="3" name="pole tekstowe 2"/>
          <p:cNvSpPr txBox="1"/>
          <p:nvPr/>
        </p:nvSpPr>
        <p:spPr>
          <a:xfrm>
            <a:off x="197476" y="1712890"/>
            <a:ext cx="11797048" cy="3788858"/>
          </a:xfrm>
          <a:prstGeom prst="rect">
            <a:avLst/>
          </a:prstGeom>
          <a:noFill/>
        </p:spPr>
        <p:txBody>
          <a:bodyPr wrap="square" rtlCol="0">
            <a:spAutoFit/>
          </a:bodyPr>
          <a:lstStyle/>
          <a:p>
            <a:pPr marL="342900" indent="-342900">
              <a:lnSpc>
                <a:spcPct val="150000"/>
              </a:lnSpc>
              <a:buFont typeface="+mj-lt"/>
              <a:buAutoNum type="arabicPeriod"/>
            </a:pPr>
            <a:r>
              <a:rPr lang="pl-PL" dirty="0"/>
              <a:t>Introduction</a:t>
            </a:r>
            <a:r>
              <a:rPr lang="en-US" dirty="0"/>
              <a:t> - </a:t>
            </a:r>
            <a:r>
              <a:rPr lang="pl-PL" dirty="0"/>
              <a:t>Wprowadzenie</a:t>
            </a:r>
          </a:p>
          <a:p>
            <a:pPr marL="342900" indent="-342900">
              <a:lnSpc>
                <a:spcPct val="150000"/>
              </a:lnSpc>
              <a:buFont typeface="+mj-lt"/>
              <a:buAutoNum type="arabicPeriod"/>
            </a:pPr>
            <a:r>
              <a:rPr lang="pl-PL" dirty="0"/>
              <a:t>1D – Team</a:t>
            </a:r>
            <a:r>
              <a:rPr lang="en-US" dirty="0"/>
              <a:t> - </a:t>
            </a:r>
            <a:r>
              <a:rPr lang="pl-PL" dirty="0"/>
              <a:t>Zespół</a:t>
            </a:r>
          </a:p>
          <a:p>
            <a:pPr marL="342900" indent="-342900">
              <a:lnSpc>
                <a:spcPct val="150000"/>
              </a:lnSpc>
              <a:buFont typeface="+mj-lt"/>
              <a:buAutoNum type="arabicPeriod"/>
            </a:pPr>
            <a:r>
              <a:rPr lang="pl-PL" dirty="0"/>
              <a:t>2D – Define the problem</a:t>
            </a:r>
            <a:r>
              <a:rPr lang="en-US" dirty="0"/>
              <a:t> - </a:t>
            </a:r>
            <a:r>
              <a:rPr lang="pl-PL" dirty="0"/>
              <a:t>Definicja problemu</a:t>
            </a:r>
          </a:p>
          <a:p>
            <a:pPr marL="342900" indent="-342900">
              <a:lnSpc>
                <a:spcPct val="150000"/>
              </a:lnSpc>
              <a:buFont typeface="+mj-lt"/>
              <a:buAutoNum type="arabicPeriod"/>
            </a:pPr>
            <a:r>
              <a:rPr lang="pl-PL" dirty="0"/>
              <a:t>3D – Securization</a:t>
            </a:r>
            <a:r>
              <a:rPr lang="en-US" dirty="0"/>
              <a:t> - </a:t>
            </a:r>
            <a:r>
              <a:rPr lang="pl-PL" dirty="0"/>
              <a:t>Akcje natychmiastowe</a:t>
            </a:r>
          </a:p>
          <a:p>
            <a:pPr marL="342900" indent="-342900">
              <a:lnSpc>
                <a:spcPct val="150000"/>
              </a:lnSpc>
              <a:buFont typeface="+mj-lt"/>
              <a:buAutoNum type="arabicPeriod"/>
            </a:pPr>
            <a:r>
              <a:rPr lang="pl-PL" dirty="0"/>
              <a:t>4D – Root Cause</a:t>
            </a:r>
            <a:r>
              <a:rPr lang="en-US" dirty="0"/>
              <a:t> - </a:t>
            </a:r>
            <a:r>
              <a:rPr lang="pl-PL" dirty="0"/>
              <a:t>Przyczyna problemu</a:t>
            </a:r>
          </a:p>
          <a:p>
            <a:pPr marL="342900" indent="-342900">
              <a:lnSpc>
                <a:spcPct val="150000"/>
              </a:lnSpc>
              <a:buFont typeface="+mj-lt"/>
              <a:buAutoNum type="arabicPeriod"/>
            </a:pPr>
            <a:r>
              <a:rPr lang="pl-PL" dirty="0"/>
              <a:t>5D – Corrective Actions</a:t>
            </a:r>
            <a:r>
              <a:rPr lang="en-US" dirty="0"/>
              <a:t> - </a:t>
            </a:r>
            <a:r>
              <a:rPr lang="pl-PL" dirty="0"/>
              <a:t>Akcje korekcyjne</a:t>
            </a:r>
          </a:p>
          <a:p>
            <a:pPr marL="342900" indent="-342900">
              <a:lnSpc>
                <a:spcPct val="150000"/>
              </a:lnSpc>
              <a:buFont typeface="+mj-lt"/>
              <a:buAutoNum type="arabicPeriod"/>
            </a:pPr>
            <a:r>
              <a:rPr lang="pl-PL" dirty="0"/>
              <a:t>6D – </a:t>
            </a:r>
            <a:r>
              <a:rPr lang="en-US" dirty="0"/>
              <a:t>Implement and Validate the Permanent Corrective Action -</a:t>
            </a:r>
            <a:r>
              <a:rPr lang="pl-PL" dirty="0"/>
              <a:t> Ocena akcji korekcyjnych</a:t>
            </a:r>
            <a:r>
              <a:rPr lang="en-US" dirty="0"/>
              <a:t>  </a:t>
            </a:r>
            <a:endParaRPr lang="pl-PL" dirty="0"/>
          </a:p>
          <a:p>
            <a:pPr marL="342900" indent="-342900">
              <a:lnSpc>
                <a:spcPct val="150000"/>
              </a:lnSpc>
              <a:buFont typeface="+mj-lt"/>
              <a:buAutoNum type="arabicPeriod"/>
            </a:pPr>
            <a:r>
              <a:rPr lang="pl-PL" dirty="0"/>
              <a:t>7D – Lessons learned</a:t>
            </a:r>
            <a:r>
              <a:rPr lang="en-US" dirty="0"/>
              <a:t> - </a:t>
            </a:r>
            <a:r>
              <a:rPr lang="pl-PL" dirty="0"/>
              <a:t>Lessons learned</a:t>
            </a:r>
          </a:p>
          <a:p>
            <a:pPr marL="342900" indent="-342900">
              <a:lnSpc>
                <a:spcPct val="150000"/>
              </a:lnSpc>
              <a:buFont typeface="+mj-lt"/>
              <a:buAutoNum type="arabicPeriod"/>
            </a:pPr>
            <a:r>
              <a:rPr lang="pl-PL" dirty="0"/>
              <a:t>8D – Closure and Team Celebration</a:t>
            </a:r>
            <a:r>
              <a:rPr lang="en-US" dirty="0"/>
              <a:t> - </a:t>
            </a:r>
            <a:r>
              <a:rPr lang="pl-PL" dirty="0"/>
              <a:t>Ocena i zamknięcie działań</a:t>
            </a:r>
          </a:p>
        </p:txBody>
      </p:sp>
    </p:spTree>
    <p:extLst>
      <p:ext uri="{BB962C8B-B14F-4D97-AF65-F5344CB8AC3E}">
        <p14:creationId xmlns:p14="http://schemas.microsoft.com/office/powerpoint/2010/main" val="2728929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8D CLOSURE AND TEAM CELEBRATION</a:t>
            </a:r>
            <a:r>
              <a:rPr lang="en-US" sz="2800" b="1" dirty="0"/>
              <a:t> - </a:t>
            </a:r>
            <a:r>
              <a:rPr lang="pl-PL" sz="2800" b="1" dirty="0"/>
              <a:t>OCENA I ZAMKNIĘCIE 8D </a:t>
            </a:r>
          </a:p>
        </p:txBody>
      </p:sp>
      <p:sp>
        <p:nvSpPr>
          <p:cNvPr id="3" name="pole tekstowe 2"/>
          <p:cNvSpPr txBox="1"/>
          <p:nvPr/>
        </p:nvSpPr>
        <p:spPr>
          <a:xfrm>
            <a:off x="154547" y="1764406"/>
            <a:ext cx="11732653" cy="4247317"/>
          </a:xfrm>
          <a:prstGeom prst="rect">
            <a:avLst/>
          </a:prstGeom>
          <a:noFill/>
        </p:spPr>
        <p:txBody>
          <a:bodyPr wrap="square" rtlCol="0">
            <a:spAutoFit/>
          </a:bodyPr>
          <a:lstStyle/>
          <a:p>
            <a:r>
              <a:rPr lang="en-US" dirty="0">
                <a:solidFill>
                  <a:schemeClr val="accent1"/>
                </a:solidFill>
              </a:rPr>
              <a:t>Post 8D</a:t>
            </a:r>
          </a:p>
          <a:p>
            <a:r>
              <a:rPr lang="en-US" dirty="0"/>
              <a:t>Once the problem has been resolved, the team should publish and release a final report along with lessons learned. </a:t>
            </a:r>
          </a:p>
          <a:p>
            <a:pPr marL="285750" indent="-285750">
              <a:buFont typeface="Arial" panose="020B0604020202020204" pitchFamily="34" charset="0"/>
              <a:buChar char="•"/>
            </a:pPr>
            <a:r>
              <a:rPr lang="en-US" dirty="0"/>
              <a:t>The 8D report gives a quick snapshot of what was done in the project and categorizes them under the 8 </a:t>
            </a:r>
            <a:r>
              <a:rPr lang="pl-PL" dirty="0" err="1"/>
              <a:t>steps</a:t>
            </a:r>
            <a:r>
              <a:rPr lang="en-US" dirty="0"/>
              <a:t>. </a:t>
            </a:r>
          </a:p>
          <a:p>
            <a:pPr marL="285750" indent="-285750">
              <a:buFont typeface="Arial" panose="020B0604020202020204" pitchFamily="34" charset="0"/>
              <a:buChar char="•"/>
            </a:pPr>
            <a:r>
              <a:rPr lang="en-US" dirty="0"/>
              <a:t>The report serves as a communication tool showing overall progress of the 8D project along with actions taken. </a:t>
            </a:r>
          </a:p>
          <a:p>
            <a:pPr marL="285750" indent="-285750">
              <a:buFont typeface="Arial" panose="020B0604020202020204" pitchFamily="34" charset="0"/>
              <a:buChar char="•"/>
            </a:pPr>
            <a:r>
              <a:rPr lang="en-US" dirty="0"/>
              <a:t>Also, a very useful tool to share is the "Lessons Learned" and project findings. </a:t>
            </a:r>
          </a:p>
          <a:p>
            <a:pPr marL="285750" indent="-285750">
              <a:buFont typeface="Arial" panose="020B0604020202020204" pitchFamily="34" charset="0"/>
              <a:buChar char="•"/>
            </a:pPr>
            <a:r>
              <a:rPr lang="en-US" dirty="0"/>
              <a:t>Completed 8Ds to be posted on the shared quality site (under 8D reports)</a:t>
            </a:r>
          </a:p>
          <a:p>
            <a:endParaRPr lang="pl-PL" dirty="0"/>
          </a:p>
          <a:p>
            <a:r>
              <a:rPr lang="pl-PL" dirty="0">
                <a:solidFill>
                  <a:srgbClr val="00B0F0"/>
                </a:solidFill>
              </a:rPr>
              <a:t>Opublikuj 8D</a:t>
            </a:r>
          </a:p>
          <a:p>
            <a:pPr marL="285750" indent="-285750">
              <a:buFont typeface="Arial" panose="020B0604020202020204" pitchFamily="34" charset="0"/>
              <a:buChar char="•"/>
            </a:pPr>
            <a:r>
              <a:rPr lang="pl-PL" dirty="0"/>
              <a:t>Po rozwiązaniu problemu zespół powinien opublikować i opublikować raport końcowy wraz z wyciągniętymi doświadczeniami.</a:t>
            </a:r>
          </a:p>
          <a:p>
            <a:pPr marL="285750" indent="-285750">
              <a:buFont typeface="Arial" panose="020B0604020202020204" pitchFamily="34" charset="0"/>
              <a:buChar char="•"/>
            </a:pPr>
            <a:r>
              <a:rPr lang="pl-PL" dirty="0"/>
              <a:t>Raport 8D daje szybki obraz tego, co zostało zrobione w projekcie i kategoryzuje je w 8 krokach.</a:t>
            </a:r>
          </a:p>
          <a:p>
            <a:pPr marL="285750" indent="-285750">
              <a:buFont typeface="Arial" panose="020B0604020202020204" pitchFamily="34" charset="0"/>
              <a:buChar char="•"/>
            </a:pPr>
            <a:r>
              <a:rPr lang="pl-PL" dirty="0"/>
              <a:t>Raport służy jako narzędzie komunikacji pokazujące ogólny postęp projektu 8D wraz z podjętymi działaniami.</a:t>
            </a:r>
          </a:p>
          <a:p>
            <a:pPr marL="285750" indent="-285750">
              <a:buFont typeface="Arial" panose="020B0604020202020204" pitchFamily="34" charset="0"/>
              <a:buChar char="•"/>
            </a:pPr>
            <a:r>
              <a:rPr lang="pl-PL" dirty="0"/>
              <a:t>Ponadto bardzo przydatnym narzędziem do dzielenia się jest "Wykłady" i ustalenia projektu.</a:t>
            </a:r>
          </a:p>
          <a:p>
            <a:pPr marL="285750" indent="-285750">
              <a:buFont typeface="Arial" panose="020B0604020202020204" pitchFamily="34" charset="0"/>
              <a:buChar char="•"/>
            </a:pPr>
            <a:r>
              <a:rPr lang="pl-PL" dirty="0"/>
              <a:t>Ukończono 8D do opublikowania na stronie o wspólnej jakości (w ramach raportów 8D)</a:t>
            </a:r>
            <a:endParaRPr lang="en-US" dirty="0"/>
          </a:p>
          <a:p>
            <a:endParaRPr lang="en-US" dirty="0"/>
          </a:p>
        </p:txBody>
      </p:sp>
    </p:spTree>
    <p:extLst>
      <p:ext uri="{BB962C8B-B14F-4D97-AF65-F5344CB8AC3E}">
        <p14:creationId xmlns:p14="http://schemas.microsoft.com/office/powerpoint/2010/main" val="78711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1. INTRODUCTION</a:t>
            </a:r>
            <a:r>
              <a:rPr lang="en-US" sz="2800" b="1" dirty="0"/>
              <a:t> - </a:t>
            </a:r>
            <a:r>
              <a:rPr lang="pl-PL" sz="2800" b="1" dirty="0"/>
              <a:t>WPROWADZENIE</a:t>
            </a:r>
          </a:p>
        </p:txBody>
      </p:sp>
      <p:sp>
        <p:nvSpPr>
          <p:cNvPr id="3" name="pole tekstowe 2"/>
          <p:cNvSpPr txBox="1"/>
          <p:nvPr/>
        </p:nvSpPr>
        <p:spPr>
          <a:xfrm>
            <a:off x="102411" y="1694067"/>
            <a:ext cx="11850777" cy="5016758"/>
          </a:xfrm>
          <a:prstGeom prst="rect">
            <a:avLst/>
          </a:prstGeom>
          <a:noFill/>
        </p:spPr>
        <p:txBody>
          <a:bodyPr wrap="square" rtlCol="0">
            <a:spAutoFit/>
          </a:bodyPr>
          <a:lstStyle/>
          <a:p>
            <a:r>
              <a:rPr lang="pl-PL" sz="1600" dirty="0">
                <a:solidFill>
                  <a:srgbClr val="0070C0"/>
                </a:solidFill>
              </a:rPr>
              <a:t>Each</a:t>
            </a:r>
            <a:r>
              <a:rPr lang="en-US" sz="1600" dirty="0">
                <a:solidFill>
                  <a:srgbClr val="0070C0"/>
                </a:solidFill>
              </a:rPr>
              <a:t> company or organization</a:t>
            </a:r>
            <a:r>
              <a:rPr lang="pl-PL" sz="1600" dirty="0">
                <a:solidFill>
                  <a:srgbClr val="0070C0"/>
                </a:solidFill>
              </a:rPr>
              <a:t> has </a:t>
            </a:r>
            <a:r>
              <a:rPr lang="en-US" sz="1600" dirty="0">
                <a:solidFill>
                  <a:srgbClr val="0070C0"/>
                </a:solidFill>
              </a:rPr>
              <a:t>problems</a:t>
            </a:r>
            <a:r>
              <a:rPr lang="pl-PL" sz="1600" dirty="0">
                <a:solidFill>
                  <a:srgbClr val="0070C0"/>
                </a:solidFill>
              </a:rPr>
              <a:t>.</a:t>
            </a:r>
            <a:r>
              <a:rPr lang="en-US" sz="1600" dirty="0">
                <a:solidFill>
                  <a:srgbClr val="0070C0"/>
                </a:solidFill>
              </a:rPr>
              <a:t> </a:t>
            </a:r>
            <a:r>
              <a:rPr lang="pl-PL" sz="1600" dirty="0">
                <a:solidFill>
                  <a:srgbClr val="0070C0"/>
                </a:solidFill>
              </a:rPr>
              <a:t>S</a:t>
            </a:r>
            <a:r>
              <a:rPr lang="en-US" sz="1600" dirty="0">
                <a:solidFill>
                  <a:srgbClr val="0070C0"/>
                </a:solidFill>
              </a:rPr>
              <a:t>ometimes they are easy and sometimes it seems that it is not possible to solve the</a:t>
            </a:r>
            <a:r>
              <a:rPr lang="pl-PL" sz="1600" dirty="0">
                <a:solidFill>
                  <a:srgbClr val="0070C0"/>
                </a:solidFill>
              </a:rPr>
              <a:t>m</a:t>
            </a:r>
            <a:r>
              <a:rPr lang="en-US" sz="1600" dirty="0">
                <a:solidFill>
                  <a:srgbClr val="0070C0"/>
                </a:solidFill>
              </a:rPr>
              <a:t>.</a:t>
            </a:r>
            <a:br>
              <a:rPr lang="en-US" sz="1600" dirty="0"/>
            </a:br>
            <a:br>
              <a:rPr lang="en-US" sz="1600" dirty="0"/>
            </a:br>
            <a:r>
              <a:rPr lang="pl-PL" sz="1600" dirty="0"/>
              <a:t>When </a:t>
            </a:r>
            <a:r>
              <a:rPr lang="en-US" sz="1600" dirty="0"/>
              <a:t>problem</a:t>
            </a:r>
            <a:r>
              <a:rPr lang="pl-PL" sz="1600" dirty="0"/>
              <a:t> appears</a:t>
            </a:r>
            <a:r>
              <a:rPr lang="en-US" sz="1600" dirty="0"/>
              <a:t>, appropriate actions should be </a:t>
            </a:r>
            <a:r>
              <a:rPr lang="pl-PL" sz="1600" dirty="0"/>
              <a:t>taken </a:t>
            </a:r>
            <a:r>
              <a:rPr lang="en-US" sz="1600" dirty="0"/>
              <a:t>to eliminate the </a:t>
            </a:r>
            <a:r>
              <a:rPr lang="pl-PL" sz="1600" dirty="0"/>
              <a:t>it</a:t>
            </a:r>
            <a:r>
              <a:rPr lang="en-US" sz="1600" dirty="0"/>
              <a:t>. However, often turns out that the same problem appears again</a:t>
            </a:r>
            <a:r>
              <a:rPr lang="pl-PL" sz="1600" dirty="0"/>
              <a:t>,</a:t>
            </a:r>
            <a:r>
              <a:rPr lang="en-US" sz="1600" dirty="0"/>
              <a:t> and most often in the</a:t>
            </a:r>
            <a:r>
              <a:rPr lang="pl-PL" sz="1600" dirty="0"/>
              <a:t> </a:t>
            </a:r>
            <a:r>
              <a:rPr lang="en-US" sz="1600" dirty="0"/>
              <a:t>difficult moments – </a:t>
            </a:r>
            <a:r>
              <a:rPr lang="pl-PL" sz="1600" dirty="0" err="1"/>
              <a:t>e.g</a:t>
            </a:r>
            <a:r>
              <a:rPr lang="pl-PL" sz="1600" dirty="0"/>
              <a:t>. urgent </a:t>
            </a:r>
            <a:r>
              <a:rPr lang="en-US" sz="1600" dirty="0"/>
              <a:t>shipping to the customer</a:t>
            </a:r>
            <a:br>
              <a:rPr lang="en-US" sz="1600" dirty="0"/>
            </a:br>
            <a:br>
              <a:rPr lang="en-US" sz="1600" dirty="0"/>
            </a:br>
            <a:r>
              <a:rPr lang="en-US" sz="1600" dirty="0"/>
              <a:t>If the problem appears again, it </a:t>
            </a:r>
            <a:r>
              <a:rPr lang="pl-PL" sz="1600" dirty="0"/>
              <a:t>means </a:t>
            </a:r>
            <a:r>
              <a:rPr lang="en-US" sz="1600" dirty="0"/>
              <a:t>that the </a:t>
            </a:r>
            <a:r>
              <a:rPr lang="pl-PL" sz="1600" u="sng" dirty="0"/>
              <a:t>real root</a:t>
            </a:r>
            <a:r>
              <a:rPr lang="en-US" sz="1600" u="sng" dirty="0"/>
              <a:t> cause </a:t>
            </a:r>
            <a:r>
              <a:rPr lang="en-US" sz="1600" dirty="0"/>
              <a:t>has not been resolved</a:t>
            </a:r>
            <a:r>
              <a:rPr lang="pl-PL" sz="1600" dirty="0"/>
              <a:t>. The </a:t>
            </a:r>
            <a:r>
              <a:rPr lang="en-US" sz="1600" dirty="0"/>
              <a:t>problem has been </a:t>
            </a:r>
            <a:r>
              <a:rPr lang="pl-PL" sz="1600" dirty="0"/>
              <a:t>just </a:t>
            </a:r>
            <a:r>
              <a:rPr lang="en-US" sz="1600" dirty="0"/>
              <a:t>"cured" temporarily</a:t>
            </a:r>
            <a:r>
              <a:rPr lang="pl-PL" sz="1600" dirty="0"/>
              <a:t>.</a:t>
            </a:r>
            <a:endParaRPr lang="en-US" sz="1600" dirty="0"/>
          </a:p>
          <a:p>
            <a:br>
              <a:rPr lang="en-US" sz="1600" dirty="0"/>
            </a:br>
            <a:br>
              <a:rPr lang="en-US" sz="1600" dirty="0"/>
            </a:br>
            <a:r>
              <a:rPr lang="pl-PL" sz="1600" dirty="0">
                <a:solidFill>
                  <a:srgbClr val="0070C0"/>
                </a:solidFill>
              </a:rPr>
              <a:t>W każdej firmie czy innej organizacji wstępują problemy, czasami są one łatwe do usunięcia a czasem wręcz wydaje się, że rozwiązanie problemu nie jest możliwe.</a:t>
            </a:r>
          </a:p>
          <a:p>
            <a:endParaRPr lang="pl-PL" sz="1600" dirty="0"/>
          </a:p>
          <a:p>
            <a:r>
              <a:rPr lang="pl-PL" sz="1600" dirty="0"/>
              <a:t>W przypadku wystąpienia problemów należy uruchomić odpowiednie działania aby problem zlikwidować. Jednakże często się okazuje iż ten sam problem ponownie się pojawia i to najczęściej w najbardziej trudnych chwilach - wysyłki do klienta </a:t>
            </a:r>
          </a:p>
          <a:p>
            <a:endParaRPr lang="pl-PL" sz="1600" dirty="0"/>
          </a:p>
          <a:p>
            <a:r>
              <a:rPr lang="pl-PL" sz="1600" dirty="0"/>
              <a:t>Jeżeli problem się ponownie pojawił to świadczy to o tym iż nie rozwiązano faktycznej przyczyny lecz tylko „zaleczono” chwilowo problem, a jego sedno „przyczyna” jest nierozwiązana. </a:t>
            </a:r>
          </a:p>
          <a:p>
            <a:endParaRPr lang="pl-PL" sz="1600" dirty="0"/>
          </a:p>
          <a:p>
            <a:r>
              <a:rPr lang="pl-PL" sz="1600" dirty="0"/>
              <a:t>Czasami powodem jest niewłaściwe zdefiniowanie przyczyny problemu, a czasami brak konsekwencji we wprowadzeniu takich działań korekcyjnych aby uniemożliwić pojawienie się tego samego problemu ponownie.</a:t>
            </a:r>
          </a:p>
          <a:p>
            <a:endParaRPr lang="pl-PL" sz="1600" dirty="0"/>
          </a:p>
        </p:txBody>
      </p:sp>
    </p:spTree>
    <p:extLst>
      <p:ext uri="{BB962C8B-B14F-4D97-AF65-F5344CB8AC3E}">
        <p14:creationId xmlns:p14="http://schemas.microsoft.com/office/powerpoint/2010/main" val="4250718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1. INTRODUCTION</a:t>
            </a:r>
            <a:r>
              <a:rPr lang="en-US" sz="2800" b="1" dirty="0"/>
              <a:t> - </a:t>
            </a:r>
            <a:r>
              <a:rPr lang="pl-PL" sz="2800" b="1" dirty="0"/>
              <a:t>WPROWADZENIE</a:t>
            </a:r>
          </a:p>
        </p:txBody>
      </p:sp>
      <p:sp>
        <p:nvSpPr>
          <p:cNvPr id="3" name="pole tekstowe 2"/>
          <p:cNvSpPr txBox="1"/>
          <p:nvPr/>
        </p:nvSpPr>
        <p:spPr>
          <a:xfrm>
            <a:off x="109346" y="1713881"/>
            <a:ext cx="11848191" cy="3693319"/>
          </a:xfrm>
          <a:prstGeom prst="rect">
            <a:avLst/>
          </a:prstGeom>
          <a:noFill/>
        </p:spPr>
        <p:txBody>
          <a:bodyPr wrap="square" rtlCol="0">
            <a:spAutoFit/>
          </a:bodyPr>
          <a:lstStyle/>
          <a:p>
            <a:r>
              <a:rPr lang="en-US" dirty="0">
                <a:solidFill>
                  <a:srgbClr val="0070C0"/>
                </a:solidFill>
              </a:rPr>
              <a:t>The 8D is used to solve critical, major, chronic and recurring problems. </a:t>
            </a:r>
            <a:endParaRPr lang="pl-PL" dirty="0">
              <a:solidFill>
                <a:srgbClr val="0070C0"/>
              </a:solidFill>
            </a:endParaRPr>
          </a:p>
          <a:p>
            <a:r>
              <a:rPr lang="pl-PL" dirty="0">
                <a:solidFill>
                  <a:schemeClr val="accent1"/>
                </a:solidFill>
              </a:rPr>
              <a:t>8D jest używany do rozwiązywania krytycznych, poważnych, przewlekłych i nawracających problemów.</a:t>
            </a:r>
            <a:endParaRPr lang="en-US" dirty="0">
              <a:solidFill>
                <a:schemeClr val="accent1"/>
              </a:solidFill>
            </a:endParaRPr>
          </a:p>
          <a:p>
            <a:endParaRPr lang="pl-PL" dirty="0">
              <a:solidFill>
                <a:schemeClr val="accent1"/>
              </a:solidFill>
            </a:endParaRPr>
          </a:p>
          <a:p>
            <a:r>
              <a:rPr lang="en-US" b="1" dirty="0"/>
              <a:t>The 8D use is typical when:</a:t>
            </a:r>
          </a:p>
          <a:p>
            <a:r>
              <a:rPr lang="en-US" dirty="0"/>
              <a:t>•</a:t>
            </a:r>
            <a:r>
              <a:rPr lang="pl-PL" dirty="0"/>
              <a:t> </a:t>
            </a:r>
            <a:r>
              <a:rPr lang="en-US" dirty="0"/>
              <a:t>The problem complexity exceeds the ability of one person (an expert) to resolve the problem.</a:t>
            </a:r>
          </a:p>
          <a:p>
            <a:r>
              <a:rPr lang="en-US" dirty="0"/>
              <a:t>•</a:t>
            </a:r>
            <a:r>
              <a:rPr lang="pl-PL" dirty="0"/>
              <a:t> </a:t>
            </a:r>
            <a:r>
              <a:rPr lang="en-US" dirty="0"/>
              <a:t>Communication of the problem resolution (during &amp; after) must go across company levels, other departments and/or</a:t>
            </a:r>
            <a:r>
              <a:rPr lang="pl-PL" dirty="0"/>
              <a:t> </a:t>
            </a:r>
            <a:r>
              <a:rPr lang="en-US" dirty="0"/>
              <a:t>to customers.</a:t>
            </a:r>
          </a:p>
          <a:p>
            <a:r>
              <a:rPr lang="en-US" dirty="0"/>
              <a:t>•</a:t>
            </a:r>
            <a:r>
              <a:rPr lang="pl-PL" dirty="0"/>
              <a:t> </a:t>
            </a:r>
            <a:r>
              <a:rPr lang="en-US" dirty="0"/>
              <a:t>The customer or management requests </a:t>
            </a:r>
            <a:r>
              <a:rPr lang="pl-PL" dirty="0"/>
              <a:t>8</a:t>
            </a:r>
            <a:r>
              <a:rPr lang="en-US" dirty="0"/>
              <a:t>D</a:t>
            </a:r>
          </a:p>
          <a:p>
            <a:endParaRPr lang="en-US" dirty="0"/>
          </a:p>
          <a:p>
            <a:r>
              <a:rPr lang="pl-PL" b="1" dirty="0"/>
              <a:t>Używanie 8D jest typowe, gdy:</a:t>
            </a:r>
          </a:p>
          <a:p>
            <a:r>
              <a:rPr lang="pl-PL" dirty="0"/>
              <a:t>• Złożoność problemu wykracza poza zdolność jednej osoby (eksperta) do rozwiązania problemu.</a:t>
            </a:r>
          </a:p>
          <a:p>
            <a:r>
              <a:rPr lang="pl-PL" dirty="0"/>
              <a:t>• Komunikacja rozwiązania problemu (w trakcie i po) musi przebiegać przez różne poziomy firmy, inne działy i / lub klientów.</a:t>
            </a:r>
          </a:p>
          <a:p>
            <a:r>
              <a:rPr lang="pl-PL" dirty="0"/>
              <a:t>• Klient lub zarząd żąda 8D</a:t>
            </a:r>
          </a:p>
        </p:txBody>
      </p:sp>
    </p:spTree>
    <p:extLst>
      <p:ext uri="{BB962C8B-B14F-4D97-AF65-F5344CB8AC3E}">
        <p14:creationId xmlns:p14="http://schemas.microsoft.com/office/powerpoint/2010/main" val="2045791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1. INTRODUCTION</a:t>
            </a:r>
            <a:r>
              <a:rPr lang="en-US" sz="2800" b="1" dirty="0"/>
              <a:t> - </a:t>
            </a:r>
            <a:r>
              <a:rPr lang="pl-PL" sz="2800" b="1" dirty="0"/>
              <a:t>WPROWADZENIE</a:t>
            </a:r>
          </a:p>
        </p:txBody>
      </p:sp>
      <p:sp>
        <p:nvSpPr>
          <p:cNvPr id="3" name="pole tekstowe 2"/>
          <p:cNvSpPr txBox="1"/>
          <p:nvPr/>
        </p:nvSpPr>
        <p:spPr>
          <a:xfrm>
            <a:off x="109346" y="1713881"/>
            <a:ext cx="11848191" cy="4524315"/>
          </a:xfrm>
          <a:prstGeom prst="rect">
            <a:avLst/>
          </a:prstGeom>
          <a:noFill/>
        </p:spPr>
        <p:txBody>
          <a:bodyPr wrap="square" rtlCol="0">
            <a:spAutoFit/>
          </a:bodyPr>
          <a:lstStyle/>
          <a:p>
            <a:r>
              <a:rPr lang="en-US" dirty="0">
                <a:solidFill>
                  <a:srgbClr val="0070C0"/>
                </a:solidFill>
              </a:rPr>
              <a:t>The 8D is used to solve critical, major, chronic and recurring problems. </a:t>
            </a:r>
            <a:endParaRPr lang="pl-PL" dirty="0">
              <a:solidFill>
                <a:srgbClr val="0070C0"/>
              </a:solidFill>
            </a:endParaRPr>
          </a:p>
          <a:p>
            <a:r>
              <a:rPr lang="pl-PL" dirty="0">
                <a:solidFill>
                  <a:schemeClr val="accent1"/>
                </a:solidFill>
              </a:rPr>
              <a:t>8D jest używany do rozwiązywania krytycznych, poważnych, przewlekłych i nawracających problemów.</a:t>
            </a:r>
            <a:endParaRPr lang="en-US" dirty="0">
              <a:solidFill>
                <a:schemeClr val="accent1"/>
              </a:solidFill>
            </a:endParaRPr>
          </a:p>
          <a:p>
            <a:endParaRPr lang="en-US" b="1" dirty="0"/>
          </a:p>
          <a:p>
            <a:r>
              <a:rPr lang="en-US" b="1" dirty="0"/>
              <a:t>However, the 8D is not effective for:</a:t>
            </a:r>
          </a:p>
          <a:p>
            <a:r>
              <a:rPr lang="en-US" dirty="0"/>
              <a:t>•</a:t>
            </a:r>
            <a:r>
              <a:rPr lang="pl-PL" dirty="0"/>
              <a:t> </a:t>
            </a:r>
            <a:r>
              <a:rPr lang="en-US" dirty="0"/>
              <a:t>Non</a:t>
            </a:r>
            <a:r>
              <a:rPr lang="pl-PL" dirty="0"/>
              <a:t>-</a:t>
            </a:r>
            <a:r>
              <a:rPr lang="en-US" dirty="0"/>
              <a:t>recurring problems or problems which can be solved quickly by individual effort.</a:t>
            </a:r>
          </a:p>
          <a:p>
            <a:r>
              <a:rPr lang="en-US" dirty="0"/>
              <a:t>•</a:t>
            </a:r>
            <a:r>
              <a:rPr lang="pl-PL" dirty="0"/>
              <a:t> </a:t>
            </a:r>
            <a:r>
              <a:rPr lang="en-US" dirty="0"/>
              <a:t>Problems with known root causes.</a:t>
            </a:r>
          </a:p>
          <a:p>
            <a:r>
              <a:rPr lang="en-US" dirty="0"/>
              <a:t>•</a:t>
            </a:r>
            <a:r>
              <a:rPr lang="pl-PL" dirty="0"/>
              <a:t> </a:t>
            </a:r>
            <a:r>
              <a:rPr lang="en-US" dirty="0"/>
              <a:t>Making a decision between different alternatives.</a:t>
            </a:r>
          </a:p>
          <a:p>
            <a:r>
              <a:rPr lang="en-US" dirty="0"/>
              <a:t>•</a:t>
            </a:r>
            <a:r>
              <a:rPr lang="pl-PL" dirty="0"/>
              <a:t> </a:t>
            </a:r>
            <a:r>
              <a:rPr lang="en-US" dirty="0"/>
              <a:t>Problems where the simplest and most obvious solution is likely to be the best or adequate solution.</a:t>
            </a:r>
          </a:p>
          <a:p>
            <a:endParaRPr lang="en-US" dirty="0"/>
          </a:p>
          <a:p>
            <a:r>
              <a:rPr lang="pl-PL" b="1" dirty="0"/>
              <a:t>Jednak 8D nie jest skuteczny w przypadku:</a:t>
            </a:r>
          </a:p>
          <a:p>
            <a:r>
              <a:rPr lang="pl-PL" dirty="0"/>
              <a:t>• Powracające problemy lub problemy, które można rozwiązać szybko, indywidualnie.</a:t>
            </a:r>
          </a:p>
          <a:p>
            <a:r>
              <a:rPr lang="pl-PL" dirty="0"/>
              <a:t>• Problemy ze znanymi przyczynami źródłowymi.</a:t>
            </a:r>
          </a:p>
          <a:p>
            <a:r>
              <a:rPr lang="pl-PL" dirty="0"/>
              <a:t>• Podejmowanie decyzji między różnymi alternatywami.</a:t>
            </a:r>
          </a:p>
          <a:p>
            <a:r>
              <a:rPr lang="pl-PL" dirty="0"/>
              <a:t>• Problemy, w których najprostsze i najbardziej oczywiste rozwiązanie może być najlepszym lub odpowiednim rozwiązaniem.</a:t>
            </a:r>
            <a:br>
              <a:rPr lang="en-GB" dirty="0"/>
            </a:br>
            <a:br>
              <a:rPr lang="en-GB" dirty="0"/>
            </a:br>
            <a:endParaRPr lang="pl-PL" dirty="0">
              <a:solidFill>
                <a:srgbClr val="0070C0"/>
              </a:solidFill>
            </a:endParaRPr>
          </a:p>
        </p:txBody>
      </p:sp>
    </p:spTree>
    <p:extLst>
      <p:ext uri="{BB962C8B-B14F-4D97-AF65-F5344CB8AC3E}">
        <p14:creationId xmlns:p14="http://schemas.microsoft.com/office/powerpoint/2010/main" val="318296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1D TEAM</a:t>
            </a:r>
            <a:r>
              <a:rPr lang="en-US" sz="2800" b="1" dirty="0"/>
              <a:t> - </a:t>
            </a:r>
            <a:r>
              <a:rPr lang="pl-PL" sz="2800" b="1" dirty="0"/>
              <a:t>ZESPÓŁ</a:t>
            </a:r>
          </a:p>
        </p:txBody>
      </p:sp>
      <p:sp>
        <p:nvSpPr>
          <p:cNvPr id="3" name="pole tekstowe 2"/>
          <p:cNvSpPr txBox="1"/>
          <p:nvPr/>
        </p:nvSpPr>
        <p:spPr>
          <a:xfrm>
            <a:off x="115910" y="1622738"/>
            <a:ext cx="11616744" cy="5355312"/>
          </a:xfrm>
          <a:prstGeom prst="rect">
            <a:avLst/>
          </a:prstGeom>
          <a:noFill/>
        </p:spPr>
        <p:txBody>
          <a:bodyPr wrap="square" rtlCol="0">
            <a:spAutoFit/>
          </a:bodyPr>
          <a:lstStyle/>
          <a:p>
            <a:r>
              <a:rPr lang="en-US" dirty="0">
                <a:solidFill>
                  <a:srgbClr val="0070C0"/>
                </a:solidFill>
              </a:rPr>
              <a:t>T</a:t>
            </a:r>
            <a:r>
              <a:rPr lang="pl-PL" dirty="0">
                <a:solidFill>
                  <a:srgbClr val="0070C0"/>
                </a:solidFill>
              </a:rPr>
              <a:t>EAM FORMATION</a:t>
            </a:r>
            <a:r>
              <a:rPr lang="en-US" dirty="0">
                <a:solidFill>
                  <a:srgbClr val="0070C0"/>
                </a:solidFill>
              </a:rPr>
              <a:t> </a:t>
            </a:r>
            <a:r>
              <a:rPr lang="en-US" dirty="0"/>
              <a:t>is the first </a:t>
            </a:r>
            <a:r>
              <a:rPr lang="pl-PL" dirty="0"/>
              <a:t>step</a:t>
            </a:r>
            <a:r>
              <a:rPr lang="en-US" dirty="0"/>
              <a:t> of the 8D </a:t>
            </a:r>
            <a:r>
              <a:rPr lang="pl-PL" dirty="0" err="1"/>
              <a:t>methodology</a:t>
            </a:r>
            <a:r>
              <a:rPr lang="en-US" dirty="0"/>
              <a:t>. </a:t>
            </a:r>
            <a:r>
              <a:rPr lang="pl-PL" dirty="0" err="1"/>
              <a:t>It’s</a:t>
            </a:r>
            <a:r>
              <a:rPr lang="pl-PL" dirty="0"/>
              <a:t> </a:t>
            </a:r>
            <a:r>
              <a:rPr lang="en-US" dirty="0"/>
              <a:t>very important as the 8D is based on the foundation of team synergy. </a:t>
            </a:r>
            <a:endParaRPr lang="pl-PL" dirty="0"/>
          </a:p>
          <a:p>
            <a:r>
              <a:rPr lang="pl-PL" dirty="0"/>
              <a:t>1D step</a:t>
            </a:r>
            <a:r>
              <a:rPr lang="en-US" dirty="0"/>
              <a:t> </a:t>
            </a:r>
            <a:r>
              <a:rPr lang="pl-PL" dirty="0" err="1"/>
              <a:t>is</a:t>
            </a:r>
            <a:r>
              <a:rPr lang="pl-PL" dirty="0"/>
              <a:t> to</a:t>
            </a:r>
            <a:r>
              <a:rPr lang="en-US" dirty="0"/>
              <a:t> establish a small group of people with the process/product knowledge, allocated time, authority and skill in the required technical expertise to solve the problem and implement corrective actions.</a:t>
            </a:r>
          </a:p>
          <a:p>
            <a:r>
              <a:rPr lang="pl-PL" dirty="0">
                <a:solidFill>
                  <a:srgbClr val="00B0F0"/>
                </a:solidFill>
              </a:rPr>
              <a:t>FORMACJA ZESPOŁOWA </a:t>
            </a:r>
            <a:r>
              <a:rPr lang="pl-PL" dirty="0"/>
              <a:t>to pierwszy krok metodologii 8D. Jest to bardzo ważne, ponieważ 8D opiera się na synergii zespołu.</a:t>
            </a:r>
          </a:p>
          <a:p>
            <a:r>
              <a:rPr lang="pl-PL" dirty="0"/>
              <a:t>Krok 1D polega na stworzeniu małej grupy ludzi z wiedzą na temat procesu / produktu, przydzielonym czasem, autorytetem i umiejętnościami w zakresie wymaganej wiedzy technicznej, aby rozwiązać problem i wdrożyć działania naprawcze.</a:t>
            </a:r>
          </a:p>
          <a:p>
            <a:endParaRPr lang="en-US" dirty="0"/>
          </a:p>
          <a:p>
            <a:endParaRPr lang="pl-PL" dirty="0"/>
          </a:p>
          <a:p>
            <a:r>
              <a:rPr lang="en-US" dirty="0">
                <a:solidFill>
                  <a:srgbClr val="0070C0"/>
                </a:solidFill>
              </a:rPr>
              <a:t>Why is team approach important? </a:t>
            </a:r>
          </a:p>
          <a:p>
            <a:r>
              <a:rPr lang="en-US" dirty="0"/>
              <a:t>•</a:t>
            </a:r>
            <a:r>
              <a:rPr lang="pl-PL" dirty="0"/>
              <a:t> </a:t>
            </a:r>
            <a:r>
              <a:rPr lang="en-US" dirty="0"/>
              <a:t>A team can perform more effectively than individuals trying to solve problems.</a:t>
            </a:r>
          </a:p>
          <a:p>
            <a:r>
              <a:rPr lang="en-US" dirty="0"/>
              <a:t>•</a:t>
            </a:r>
            <a:r>
              <a:rPr lang="pl-PL" dirty="0"/>
              <a:t> </a:t>
            </a:r>
            <a:r>
              <a:rPr lang="en-US" dirty="0"/>
              <a:t>A group of people can communicate and think creatively.</a:t>
            </a:r>
          </a:p>
          <a:p>
            <a:r>
              <a:rPr lang="en-US" dirty="0"/>
              <a:t>•</a:t>
            </a:r>
            <a:r>
              <a:rPr lang="pl-PL" dirty="0"/>
              <a:t> </a:t>
            </a:r>
            <a:r>
              <a:rPr lang="en-US" dirty="0"/>
              <a:t>Brainstorming as a group can stimulate ideas giving the team a better perspective of the problem.</a:t>
            </a:r>
            <a:endParaRPr lang="pl-PL" dirty="0"/>
          </a:p>
          <a:p>
            <a:r>
              <a:rPr lang="pl-PL" dirty="0">
                <a:solidFill>
                  <a:srgbClr val="00B0F0"/>
                </a:solidFill>
              </a:rPr>
              <a:t>Dlaczego podejście zespołowe jest ważne?</a:t>
            </a:r>
          </a:p>
          <a:p>
            <a:r>
              <a:rPr lang="pl-PL" dirty="0"/>
              <a:t>• Zespół może działać skuteczniej niż osoby próbujące rozwiązywać problemy.</a:t>
            </a:r>
          </a:p>
          <a:p>
            <a:r>
              <a:rPr lang="pl-PL" dirty="0"/>
              <a:t>• Grupa ludzi może komunikować się i kreatywnie myśleć.</a:t>
            </a:r>
          </a:p>
          <a:p>
            <a:r>
              <a:rPr lang="pl-PL" dirty="0"/>
              <a:t>• Burza mózgów jako grupa może stymulować pomysły, dając zespołowi lepszą perspektywę problemu.</a:t>
            </a:r>
          </a:p>
          <a:p>
            <a:endParaRPr lang="pl-PL" dirty="0"/>
          </a:p>
        </p:txBody>
      </p:sp>
    </p:spTree>
    <p:extLst>
      <p:ext uri="{BB962C8B-B14F-4D97-AF65-F5344CB8AC3E}">
        <p14:creationId xmlns:p14="http://schemas.microsoft.com/office/powerpoint/2010/main" val="17250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1D TEAM</a:t>
            </a:r>
            <a:r>
              <a:rPr lang="en-US" sz="2800" b="1" dirty="0"/>
              <a:t> - </a:t>
            </a:r>
            <a:r>
              <a:rPr lang="pl-PL" sz="2800" b="1" dirty="0"/>
              <a:t>ZESPÓŁ</a:t>
            </a:r>
          </a:p>
        </p:txBody>
      </p:sp>
      <p:sp>
        <p:nvSpPr>
          <p:cNvPr id="3" name="pole tekstowe 2"/>
          <p:cNvSpPr txBox="1"/>
          <p:nvPr/>
        </p:nvSpPr>
        <p:spPr>
          <a:xfrm>
            <a:off x="115910" y="1622738"/>
            <a:ext cx="11616744" cy="2862322"/>
          </a:xfrm>
          <a:prstGeom prst="rect">
            <a:avLst/>
          </a:prstGeom>
          <a:noFill/>
        </p:spPr>
        <p:txBody>
          <a:bodyPr wrap="square" rtlCol="0">
            <a:spAutoFit/>
          </a:bodyPr>
          <a:lstStyle/>
          <a:p>
            <a:r>
              <a:rPr lang="en-US" dirty="0">
                <a:solidFill>
                  <a:srgbClr val="0070C0"/>
                </a:solidFill>
              </a:rPr>
              <a:t>T</a:t>
            </a:r>
            <a:r>
              <a:rPr lang="pl-PL" dirty="0">
                <a:solidFill>
                  <a:srgbClr val="0070C0"/>
                </a:solidFill>
              </a:rPr>
              <a:t>EAM FORMATION</a:t>
            </a:r>
            <a:endParaRPr lang="en-US" dirty="0">
              <a:solidFill>
                <a:srgbClr val="0070C0"/>
              </a:solidFill>
            </a:endParaRPr>
          </a:p>
          <a:p>
            <a:endParaRPr lang="pl-PL" dirty="0"/>
          </a:p>
          <a:p>
            <a:r>
              <a:rPr lang="en-US" dirty="0">
                <a:solidFill>
                  <a:srgbClr val="0070C0"/>
                </a:solidFill>
              </a:rPr>
              <a:t>Who should be on the 8D team? </a:t>
            </a:r>
          </a:p>
          <a:p>
            <a:r>
              <a:rPr lang="en-US" dirty="0"/>
              <a:t>An 8D team consists of 4 to 8 people who are closely related to the problem. It usually involves people from different functions/departments in the organization coming together to solve a common problem. </a:t>
            </a:r>
          </a:p>
          <a:p>
            <a:endParaRPr lang="pl-PL" dirty="0"/>
          </a:p>
          <a:p>
            <a:r>
              <a:rPr lang="pl-PL" dirty="0">
                <a:solidFill>
                  <a:srgbClr val="00B0F0"/>
                </a:solidFill>
              </a:rPr>
              <a:t>Kto powinien być w zespole 8D?</a:t>
            </a:r>
          </a:p>
          <a:p>
            <a:r>
              <a:rPr lang="pl-PL" dirty="0"/>
              <a:t>Zespół 8D składa się z 4 do 8 osób, które są blisko związane z problemem. Zwykle angażuje osoby z różnych funkcji / działów w organizacji, które wspólnie rozwiązują wspólny problem.</a:t>
            </a:r>
            <a:endParaRPr lang="en-US" dirty="0"/>
          </a:p>
          <a:p>
            <a:endParaRPr lang="pl-PL" dirty="0"/>
          </a:p>
        </p:txBody>
      </p:sp>
    </p:spTree>
    <p:extLst>
      <p:ext uri="{BB962C8B-B14F-4D97-AF65-F5344CB8AC3E}">
        <p14:creationId xmlns:p14="http://schemas.microsoft.com/office/powerpoint/2010/main" val="66063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2D DEFINE THE PROBLEM</a:t>
            </a:r>
            <a:r>
              <a:rPr lang="en-US" sz="2800" b="1" dirty="0"/>
              <a:t> - </a:t>
            </a:r>
            <a:r>
              <a:rPr lang="pl-PL" sz="2800" b="1" dirty="0"/>
              <a:t>DEFINICJA PROBLEMU</a:t>
            </a:r>
          </a:p>
        </p:txBody>
      </p:sp>
      <p:sp>
        <p:nvSpPr>
          <p:cNvPr id="3" name="pole tekstowe 2"/>
          <p:cNvSpPr txBox="1"/>
          <p:nvPr/>
        </p:nvSpPr>
        <p:spPr>
          <a:xfrm>
            <a:off x="268310" y="1519707"/>
            <a:ext cx="11684878" cy="5192178"/>
          </a:xfrm>
          <a:prstGeom prst="rect">
            <a:avLst/>
          </a:prstGeom>
          <a:noFill/>
        </p:spPr>
        <p:txBody>
          <a:bodyPr wrap="square" rtlCol="0">
            <a:spAutoFit/>
          </a:bodyPr>
          <a:lstStyle/>
          <a:p>
            <a:r>
              <a:rPr lang="en-US" sz="1600" dirty="0"/>
              <a:t>Describing the problem starts with a </a:t>
            </a:r>
            <a:r>
              <a:rPr lang="en-US" sz="1600" b="1" dirty="0"/>
              <a:t>well-thought-out problem statement</a:t>
            </a:r>
            <a:r>
              <a:rPr lang="en-US" sz="1600" dirty="0"/>
              <a:t>. </a:t>
            </a:r>
          </a:p>
          <a:p>
            <a:r>
              <a:rPr lang="pl-PL" sz="1600" dirty="0"/>
              <a:t>Opisanie problemu rozpoczyna się od </a:t>
            </a:r>
            <a:r>
              <a:rPr lang="pl-PL" sz="1600" b="1" dirty="0"/>
              <a:t>przemyślanego problemu.</a:t>
            </a:r>
          </a:p>
          <a:p>
            <a:endParaRPr lang="pl-PL" sz="1600" dirty="0"/>
          </a:p>
          <a:p>
            <a:r>
              <a:rPr lang="en-US" sz="1600" dirty="0">
                <a:solidFill>
                  <a:srgbClr val="0070C0"/>
                </a:solidFill>
              </a:rPr>
              <a:t>The problem statement will:</a:t>
            </a:r>
          </a:p>
          <a:p>
            <a:pPr marL="285750" indent="-285750">
              <a:buFont typeface="Arial" panose="020B0604020202020204" pitchFamily="34" charset="0"/>
              <a:buChar char="•"/>
            </a:pPr>
            <a:r>
              <a:rPr lang="en-US" sz="1600" dirty="0"/>
              <a:t>Communicate the scope of the problem that the team is working on and get the team focused. </a:t>
            </a:r>
          </a:p>
          <a:p>
            <a:pPr marL="285750" indent="-285750">
              <a:buFont typeface="Arial" panose="020B0604020202020204" pitchFamily="34" charset="0"/>
              <a:buChar char="•"/>
            </a:pPr>
            <a:r>
              <a:rPr lang="en-US" sz="1600" dirty="0"/>
              <a:t>Provide information relevant to the problem: data and information on what the problem is and what the problem isn’t.</a:t>
            </a:r>
          </a:p>
          <a:p>
            <a:pPr marL="285750" indent="-285750">
              <a:buFont typeface="Arial" panose="020B0604020202020204" pitchFamily="34" charset="0"/>
              <a:buChar char="•"/>
            </a:pPr>
            <a:r>
              <a:rPr lang="en-US" sz="1600" dirty="0"/>
              <a:t>Clarify the role the team should play (determine root causes and implement or recommend a solution), specify the deadline and include monetary limits for the team.</a:t>
            </a:r>
            <a:endParaRPr lang="pl-PL" sz="1600" dirty="0"/>
          </a:p>
          <a:p>
            <a:pPr marL="285750" indent="-285750">
              <a:buFont typeface="Arial" panose="020B0604020202020204" pitchFamily="34" charset="0"/>
              <a:buChar char="•"/>
            </a:pPr>
            <a:r>
              <a:rPr lang="en-US" sz="1600" dirty="0"/>
              <a:t>Lays down expectations from the team and deliverables that will be measured.</a:t>
            </a:r>
            <a:endParaRPr lang="pl-PL" sz="1600" dirty="0"/>
          </a:p>
          <a:p>
            <a:pPr marL="285750" indent="-285750">
              <a:buFont typeface="Arial" panose="020B0604020202020204" pitchFamily="34" charset="0"/>
              <a:buChar char="•"/>
            </a:pPr>
            <a:r>
              <a:rPr lang="en-US" sz="1600" dirty="0"/>
              <a:t>Be the output of a process used to amplify the problem statement in terms of Who, What, Why, Where, When, and How Big (how much, how many, how often).</a:t>
            </a:r>
          </a:p>
          <a:p>
            <a:endParaRPr lang="pl-PL" sz="1600" dirty="0"/>
          </a:p>
          <a:p>
            <a:r>
              <a:rPr lang="pl-PL" sz="1600" dirty="0">
                <a:solidFill>
                  <a:srgbClr val="00B0F0"/>
                </a:solidFill>
              </a:rPr>
              <a:t>Oświadczenie problemu:</a:t>
            </a:r>
          </a:p>
          <a:p>
            <a:pPr marL="285750" indent="-285750">
              <a:buFont typeface="Arial" panose="020B0604020202020204" pitchFamily="34" charset="0"/>
              <a:buChar char="•"/>
            </a:pPr>
            <a:r>
              <a:rPr lang="pl-PL" sz="1600" dirty="0"/>
              <a:t>Informuj o skali problemu, nad którym pracuje zespół, i zwróć uwagę zespołu.</a:t>
            </a:r>
          </a:p>
          <a:p>
            <a:pPr marL="285750" indent="-285750">
              <a:buFont typeface="Arial" panose="020B0604020202020204" pitchFamily="34" charset="0"/>
              <a:buChar char="•"/>
            </a:pPr>
            <a:r>
              <a:rPr lang="pl-PL" sz="1600" dirty="0"/>
              <a:t>Podaj informacje istotne dla problemu: dane i informacje o tym, czym jest problem, a czym nie.</a:t>
            </a:r>
          </a:p>
          <a:p>
            <a:pPr marL="285750" indent="-285750">
              <a:buFont typeface="Arial" panose="020B0604020202020204" pitchFamily="34" charset="0"/>
              <a:buChar char="•"/>
            </a:pPr>
            <a:r>
              <a:rPr lang="pl-PL" sz="1600" dirty="0"/>
              <a:t>Wyjaśnij rolę, jaką powinien odegrać zespół (określ główne przyczyny i implementuj lub polecaj rozwiązanie), określ termin i limity pieniężne dla zespołu.</a:t>
            </a:r>
          </a:p>
          <a:p>
            <a:pPr marL="285750" indent="-285750">
              <a:buFont typeface="Arial" panose="020B0604020202020204" pitchFamily="34" charset="0"/>
              <a:buChar char="•"/>
            </a:pPr>
            <a:r>
              <a:rPr lang="pl-PL" sz="1600" dirty="0"/>
              <a:t>Określa oczekiwania zespołu i wyniki, które będą mierzone.</a:t>
            </a:r>
          </a:p>
          <a:p>
            <a:pPr marL="285750" indent="-285750">
              <a:buFont typeface="Arial" panose="020B0604020202020204" pitchFamily="34" charset="0"/>
              <a:buChar char="•"/>
            </a:pPr>
            <a:r>
              <a:rPr lang="pl-PL" sz="1600" dirty="0"/>
              <a:t>Być wyjściem procesu używanego do wzmocnienia stwierdzenia problemu w kategoriach Kto, Co, Dlaczego, Gdzie, Kiedy i Jak Duży (ile, ile, jak często).</a:t>
            </a:r>
          </a:p>
        </p:txBody>
      </p:sp>
    </p:spTree>
    <p:extLst>
      <p:ext uri="{BB962C8B-B14F-4D97-AF65-F5344CB8AC3E}">
        <p14:creationId xmlns:p14="http://schemas.microsoft.com/office/powerpoint/2010/main" val="241309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12192000" cy="1519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b="1" dirty="0"/>
              <a:t>2D DEFINE THE PROBLEM</a:t>
            </a:r>
            <a:r>
              <a:rPr lang="en-US" sz="2800" b="1" dirty="0"/>
              <a:t> - </a:t>
            </a:r>
            <a:r>
              <a:rPr lang="pl-PL" sz="2800" b="1" dirty="0"/>
              <a:t>DEFINICJA PROBLEMU</a:t>
            </a:r>
          </a:p>
        </p:txBody>
      </p:sp>
      <p:pic>
        <p:nvPicPr>
          <p:cNvPr id="5" name="Picture 4">
            <a:extLst>
              <a:ext uri="{FF2B5EF4-FFF2-40B4-BE49-F238E27FC236}">
                <a16:creationId xmlns:a16="http://schemas.microsoft.com/office/drawing/2014/main" id="{4F9E7140-CE69-43C3-964C-F1220CF790A5}"/>
              </a:ext>
            </a:extLst>
          </p:cNvPr>
          <p:cNvPicPr>
            <a:picLocks noChangeAspect="1"/>
          </p:cNvPicPr>
          <p:nvPr/>
        </p:nvPicPr>
        <p:blipFill>
          <a:blip r:embed="rId2"/>
          <a:stretch>
            <a:fillRect/>
          </a:stretch>
        </p:blipFill>
        <p:spPr>
          <a:xfrm>
            <a:off x="1960684" y="1854990"/>
            <a:ext cx="7700963" cy="4771490"/>
          </a:xfrm>
          <a:prstGeom prst="rect">
            <a:avLst/>
          </a:prstGeom>
        </p:spPr>
      </p:pic>
    </p:spTree>
    <p:extLst>
      <p:ext uri="{BB962C8B-B14F-4D97-AF65-F5344CB8AC3E}">
        <p14:creationId xmlns:p14="http://schemas.microsoft.com/office/powerpoint/2010/main" val="397561618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2648</Words>
  <Application>Microsoft Office PowerPoint</Application>
  <PresentationFormat>Widescreen</PresentationFormat>
  <Paragraphs>216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Motyw pakietu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PAWLOWSKA Natalia</dc:creator>
  <cp:lastModifiedBy>Oscar Santamaria</cp:lastModifiedBy>
  <cp:revision>38</cp:revision>
  <dcterms:created xsi:type="dcterms:W3CDTF">2016-01-09T07:50:27Z</dcterms:created>
  <dcterms:modified xsi:type="dcterms:W3CDTF">2018-10-26T19:34:37Z</dcterms:modified>
</cp:coreProperties>
</file>