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92C41-C42E-4225-BE2E-30DA5F2FC142}" type="datetimeFigureOut">
              <a:rPr lang="pl-PL" smtClean="0"/>
              <a:t>2020-03-12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8EB9A-4564-4913-A43B-EB423B9087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3280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92C41-C42E-4225-BE2E-30DA5F2FC142}" type="datetimeFigureOut">
              <a:rPr lang="pl-PL" smtClean="0"/>
              <a:t>2020-03-12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8EB9A-4564-4913-A43B-EB423B9087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6615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92C41-C42E-4225-BE2E-30DA5F2FC142}" type="datetimeFigureOut">
              <a:rPr lang="pl-PL" smtClean="0"/>
              <a:t>2020-03-12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8EB9A-4564-4913-A43B-EB423B9087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4162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92C41-C42E-4225-BE2E-30DA5F2FC142}" type="datetimeFigureOut">
              <a:rPr lang="pl-PL" smtClean="0"/>
              <a:t>2020-03-12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8EB9A-4564-4913-A43B-EB423B9087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6804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92C41-C42E-4225-BE2E-30DA5F2FC142}" type="datetimeFigureOut">
              <a:rPr lang="pl-PL" smtClean="0"/>
              <a:t>2020-03-12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8EB9A-4564-4913-A43B-EB423B9087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6723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92C41-C42E-4225-BE2E-30DA5F2FC142}" type="datetimeFigureOut">
              <a:rPr lang="pl-PL" smtClean="0"/>
              <a:t>2020-03-12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8EB9A-4564-4913-A43B-EB423B9087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5013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92C41-C42E-4225-BE2E-30DA5F2FC142}" type="datetimeFigureOut">
              <a:rPr lang="pl-PL" smtClean="0"/>
              <a:t>2020-03-12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8EB9A-4564-4913-A43B-EB423B9087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1753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92C41-C42E-4225-BE2E-30DA5F2FC142}" type="datetimeFigureOut">
              <a:rPr lang="pl-PL" smtClean="0"/>
              <a:t>2020-03-12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8EB9A-4564-4913-A43B-EB423B9087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1523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92C41-C42E-4225-BE2E-30DA5F2FC142}" type="datetimeFigureOut">
              <a:rPr lang="pl-PL" smtClean="0"/>
              <a:t>2020-03-12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8EB9A-4564-4913-A43B-EB423B9087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8322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92C41-C42E-4225-BE2E-30DA5F2FC142}" type="datetimeFigureOut">
              <a:rPr lang="pl-PL" smtClean="0"/>
              <a:t>2020-03-12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8EB9A-4564-4913-A43B-EB423B9087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5771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92C41-C42E-4225-BE2E-30DA5F2FC142}" type="datetimeFigureOut">
              <a:rPr lang="pl-PL" smtClean="0"/>
              <a:t>2020-03-12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8EB9A-4564-4913-A43B-EB423B9087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1266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92C41-C42E-4225-BE2E-30DA5F2FC142}" type="datetimeFigureOut">
              <a:rPr lang="pl-PL" smtClean="0"/>
              <a:t>2020-03-12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8EB9A-4564-4913-A43B-EB423B9087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4259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0CTHVCkm9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4GaYpXRjM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y.com/academy/lesson/deontology-definition-theory-ethics-examples.html" TargetMode="External"/><Relationship Id="rId2" Type="http://schemas.openxmlformats.org/officeDocument/2006/relationships/hyperlink" Target="https://www.youtube.com/watch?v=qMCeaXyrl7k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PV2KsWMRfc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6KIyOxl2y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y.com/academy/lesson/what-is-utilitarianism-definition-theory-quiz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thicsunwrapped.utexas.edu/glossary/veil-of-ignoranc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 smtClean="0"/>
              <a:t>Ethics</a:t>
            </a:r>
            <a:r>
              <a:rPr lang="pl-PL" dirty="0" smtClean="0"/>
              <a:t> in </a:t>
            </a:r>
            <a:r>
              <a:rPr lang="pl-PL" dirty="0" err="1" smtClean="0"/>
              <a:t>Economics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Paulina Osuch, Julia Osuch</a:t>
            </a:r>
          </a:p>
          <a:p>
            <a:r>
              <a:rPr lang="pl-PL" dirty="0" smtClean="0"/>
              <a:t>Powiślański University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9385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pl-PL" dirty="0">
                <a:solidFill>
                  <a:srgbClr val="000000"/>
                </a:solidFill>
                <a:latin typeface="Arial"/>
              </a:rPr>
              <a:t>Entitlement/libertarian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GB" altLang="pl-PL" sz="3200" dirty="0">
                <a:solidFill>
                  <a:srgbClr val="000000"/>
                </a:solidFill>
                <a:latin typeface="Arial"/>
              </a:rPr>
              <a:t>Robert </a:t>
            </a:r>
            <a:r>
              <a:rPr lang="en-GB" altLang="pl-PL" sz="3200" dirty="0" err="1">
                <a:solidFill>
                  <a:srgbClr val="000000"/>
                </a:solidFill>
                <a:latin typeface="Arial"/>
              </a:rPr>
              <a:t>Nozick</a:t>
            </a:r>
            <a:r>
              <a:rPr lang="en-GB" altLang="pl-PL" sz="3200" dirty="0">
                <a:solidFill>
                  <a:srgbClr val="000000"/>
                </a:solidFill>
                <a:latin typeface="Arial"/>
              </a:rPr>
              <a:t> 1974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GB" altLang="pl-PL" sz="3200" dirty="0">
                <a:solidFill>
                  <a:srgbClr val="000000"/>
                </a:solidFill>
                <a:latin typeface="Arial"/>
              </a:rPr>
              <a:t>Individuals ‘entitled’ to what they have acquired ‘justly’ i.e. within a market situation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GB" altLang="pl-PL" sz="3200" dirty="0">
                <a:solidFill>
                  <a:srgbClr val="000000"/>
                </a:solidFill>
                <a:latin typeface="Arial"/>
              </a:rPr>
              <a:t>Stresses freedom of choice and property rights - minimal state involvement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GB" altLang="pl-PL" sz="3200" dirty="0">
                <a:solidFill>
                  <a:srgbClr val="000000"/>
                </a:solidFill>
                <a:latin typeface="Arial"/>
              </a:rPr>
              <a:t>Similar to </a:t>
            </a:r>
            <a:r>
              <a:rPr lang="en-GB" altLang="pl-PL" sz="3200" dirty="0" smtClean="0">
                <a:solidFill>
                  <a:srgbClr val="000000"/>
                </a:solidFill>
                <a:latin typeface="Arial"/>
              </a:rPr>
              <a:t>utilitarianism</a:t>
            </a:r>
            <a:endParaRPr lang="pl-PL" altLang="pl-PL" sz="3200" dirty="0" smtClean="0">
              <a:solidFill>
                <a:srgbClr val="000000"/>
              </a:solidFill>
              <a:latin typeface="Arial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pl-PL" dirty="0" smtClean="0">
              <a:hlinkClick r:id="rId2"/>
            </a:endParaRPr>
          </a:p>
          <a:p>
            <a:r>
              <a:rPr lang="pl-PL" dirty="0" smtClean="0">
                <a:hlinkClick r:id="rId2"/>
              </a:rPr>
              <a:t>https://www.youtube.com/watch?v=H0CTHVCkm90</a:t>
            </a:r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279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800" b="1" dirty="0" err="1" smtClean="0"/>
              <a:t>Egalitarian</a:t>
            </a:r>
            <a:endParaRPr lang="pl-PL" sz="4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Equal shares in the distribution of a commodity</a:t>
            </a:r>
          </a:p>
          <a:p>
            <a:endParaRPr lang="en-US" sz="3200" dirty="0" smtClean="0"/>
          </a:p>
          <a:p>
            <a:r>
              <a:rPr lang="en-US" sz="3200" dirty="0" smtClean="0"/>
              <a:t>Issues 	- of what? health, services?</a:t>
            </a:r>
          </a:p>
          <a:p>
            <a:pPr marL="0" indent="0">
              <a:buNone/>
            </a:pPr>
            <a:r>
              <a:rPr lang="en-US" sz="3200" dirty="0" smtClean="0"/>
              <a:t>			- according to what criteria?</a:t>
            </a:r>
          </a:p>
          <a:p>
            <a:pPr marL="0" indent="0">
              <a:buNone/>
            </a:pPr>
            <a:r>
              <a:rPr lang="en-US" sz="3200" dirty="0" smtClean="0"/>
              <a:t>			   ‘need’, age?</a:t>
            </a:r>
            <a:endParaRPr lang="pl-PL" sz="3200" dirty="0" smtClean="0"/>
          </a:p>
          <a:p>
            <a:pPr marL="0" indent="0">
              <a:buNone/>
            </a:pPr>
            <a:endParaRPr lang="pl-PL" sz="3200" dirty="0"/>
          </a:p>
          <a:p>
            <a:pPr marL="0" indent="0">
              <a:buNone/>
            </a:pPr>
            <a:r>
              <a:rPr lang="en-US" sz="3200" dirty="0" smtClean="0">
                <a:hlinkClick r:id="rId2"/>
              </a:rPr>
              <a:t>https://www.youtube.com/watch?v=P4GaYpXRjMg</a:t>
            </a:r>
            <a:r>
              <a:rPr lang="pl-PL" sz="3200" dirty="0" smtClean="0"/>
              <a:t> </a:t>
            </a:r>
            <a:endParaRPr lang="en-US" sz="3200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1621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Deontological (</a:t>
            </a:r>
            <a:r>
              <a:rPr lang="pl-PL" b="1" dirty="0" err="1" smtClean="0"/>
              <a:t>deon</a:t>
            </a:r>
            <a:r>
              <a:rPr lang="pl-PL" b="1" dirty="0" smtClean="0"/>
              <a:t> (</a:t>
            </a:r>
            <a:r>
              <a:rPr lang="pl-PL" b="1" dirty="0" err="1" smtClean="0"/>
              <a:t>Gk</a:t>
            </a:r>
            <a:r>
              <a:rPr lang="pl-PL" b="1" dirty="0" smtClean="0"/>
              <a:t>) = </a:t>
            </a:r>
            <a:r>
              <a:rPr lang="pl-PL" b="1" dirty="0" err="1" smtClean="0"/>
              <a:t>duty</a:t>
            </a:r>
            <a:r>
              <a:rPr lang="pl-PL" b="1" dirty="0" smtClean="0"/>
              <a:t>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altLang="pl-PL" sz="3200" dirty="0" smtClean="0"/>
              <a:t>Immanuel Kant</a:t>
            </a:r>
          </a:p>
          <a:p>
            <a:r>
              <a:rPr lang="en-GB" altLang="pl-PL" sz="3200" dirty="0" smtClean="0"/>
              <a:t>Moral ‘rules’ of how to live which should not be broken (</a:t>
            </a:r>
            <a:r>
              <a:rPr lang="en-GB" altLang="pl-PL" sz="3200" dirty="0" err="1" smtClean="0"/>
              <a:t>ie</a:t>
            </a:r>
            <a:r>
              <a:rPr lang="en-GB" altLang="pl-PL" sz="3200" dirty="0" smtClean="0"/>
              <a:t> absolute moral code)</a:t>
            </a:r>
          </a:p>
          <a:p>
            <a:r>
              <a:rPr lang="en-GB" altLang="pl-PL" sz="3200" dirty="0" smtClean="0"/>
              <a:t>‘Do to others as you would have done to you’</a:t>
            </a:r>
          </a:p>
          <a:p>
            <a:r>
              <a:rPr lang="en-GB" altLang="pl-PL" sz="3200" dirty="0" smtClean="0"/>
              <a:t>Humans as end, not means</a:t>
            </a:r>
            <a:endParaRPr lang="pl-PL" altLang="pl-PL" sz="3200" dirty="0" smtClean="0"/>
          </a:p>
          <a:p>
            <a:endParaRPr lang="en-GB" altLang="pl-PL" dirty="0" smtClean="0"/>
          </a:p>
          <a:p>
            <a:pPr marL="0" indent="0">
              <a:buNone/>
            </a:pPr>
            <a:r>
              <a:rPr lang="pl-PL" dirty="0" smtClean="0">
                <a:hlinkClick r:id="rId2"/>
              </a:rPr>
              <a:t>https://www.youtube.com/watch?v=qMCeaXyrl7k</a:t>
            </a:r>
            <a:r>
              <a:rPr lang="pl-PL" dirty="0" smtClean="0"/>
              <a:t> </a:t>
            </a:r>
          </a:p>
          <a:p>
            <a:pPr marL="0" indent="0">
              <a:buNone/>
            </a:pPr>
            <a:r>
              <a:rPr lang="pl-PL" dirty="0" smtClean="0">
                <a:hlinkClick r:id="rId3"/>
              </a:rPr>
              <a:t>https://study.com/academy/lesson/deontology-definition-theory-ethics-examples.html</a:t>
            </a:r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85374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pl-PL" dirty="0">
                <a:solidFill>
                  <a:srgbClr val="000000"/>
                </a:solidFill>
                <a:latin typeface="Arial"/>
              </a:rPr>
              <a:t>Virtue theory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sz="3200" dirty="0" smtClean="0"/>
          </a:p>
          <a:p>
            <a:r>
              <a:rPr lang="en-US" sz="3200" dirty="0" smtClean="0"/>
              <a:t>Not ‘what should I do’ but ‘what kind of person should I be’</a:t>
            </a:r>
          </a:p>
          <a:p>
            <a:endParaRPr lang="en-US" sz="3200" dirty="0" smtClean="0"/>
          </a:p>
          <a:p>
            <a:r>
              <a:rPr lang="en-US" sz="3200" dirty="0" smtClean="0"/>
              <a:t>Similar to deontological - absolute moral ‘rules’</a:t>
            </a:r>
            <a:endParaRPr lang="pl-PL" sz="32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pl-PL" dirty="0" smtClean="0">
                <a:hlinkClick r:id="rId2"/>
              </a:rPr>
              <a:t>https://www.youtube.com/watch?v=JPV2KsWMRfc</a:t>
            </a:r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2188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404454"/>
            <a:ext cx="10515600" cy="1325563"/>
          </a:xfrm>
        </p:spPr>
        <p:txBody>
          <a:bodyPr/>
          <a:lstStyle/>
          <a:p>
            <a:pPr algn="ctr"/>
            <a:r>
              <a:rPr lang="en-GB" altLang="pl-PL" dirty="0">
                <a:solidFill>
                  <a:srgbClr val="000000"/>
                </a:solidFill>
                <a:latin typeface="Arial"/>
              </a:rPr>
              <a:t>‘Rights’ based theories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pl-PL" dirty="0" smtClean="0"/>
              <a:t>Unassailable ‘rights’ which cannot be overridden </a:t>
            </a:r>
            <a:r>
              <a:rPr lang="en-GB" altLang="pl-PL" dirty="0" err="1" smtClean="0"/>
              <a:t>e.g.’right</a:t>
            </a:r>
            <a:r>
              <a:rPr lang="en-GB" altLang="pl-PL" dirty="0" smtClean="0"/>
              <a:t>’ to life</a:t>
            </a:r>
          </a:p>
          <a:p>
            <a:r>
              <a:rPr lang="en-GB" altLang="pl-PL" dirty="0" smtClean="0"/>
              <a:t>Underlies ‘social contract’ theory</a:t>
            </a:r>
          </a:p>
          <a:p>
            <a:r>
              <a:rPr lang="en-GB" altLang="pl-PL" dirty="0" smtClean="0"/>
              <a:t>Absolute – inflexible</a:t>
            </a:r>
            <a:endParaRPr lang="pl-PL" altLang="pl-PL" dirty="0" smtClean="0"/>
          </a:p>
          <a:p>
            <a:endParaRPr lang="en-GB" altLang="pl-PL" dirty="0" smtClean="0"/>
          </a:p>
          <a:p>
            <a:pPr marL="0" indent="0" algn="ctr">
              <a:buNone/>
            </a:pPr>
            <a:r>
              <a:rPr lang="pl-PL" sz="3600" dirty="0" err="1" smtClean="0"/>
              <a:t>Utilitarism</a:t>
            </a:r>
            <a:r>
              <a:rPr lang="pl-PL" sz="3600" dirty="0" smtClean="0"/>
              <a:t> versus </a:t>
            </a:r>
            <a:r>
              <a:rPr lang="pl-PL" sz="3600" dirty="0" err="1" smtClean="0"/>
              <a:t>Rights</a:t>
            </a:r>
            <a:r>
              <a:rPr lang="pl-PL" sz="3600" dirty="0" smtClean="0"/>
              <a:t> </a:t>
            </a:r>
            <a:r>
              <a:rPr lang="pl-PL" sz="3600" dirty="0" err="1" smtClean="0"/>
              <a:t>based</a:t>
            </a:r>
            <a:r>
              <a:rPr lang="pl-PL" sz="3600" dirty="0" smtClean="0"/>
              <a:t> </a:t>
            </a:r>
            <a:r>
              <a:rPr lang="pl-PL" sz="3600" dirty="0" err="1" smtClean="0"/>
              <a:t>theories</a:t>
            </a:r>
            <a:r>
              <a:rPr lang="pl-PL" sz="3600" dirty="0" smtClean="0"/>
              <a:t> ? </a:t>
            </a:r>
          </a:p>
          <a:p>
            <a:pPr marL="0" indent="0" algn="ctr">
              <a:buNone/>
            </a:pPr>
            <a:r>
              <a:rPr lang="pl-PL" dirty="0" smtClean="0">
                <a:hlinkClick r:id="rId2"/>
              </a:rPr>
              <a:t>https://www.youtube.com/watch?v=D6KIyOxl2yo</a:t>
            </a:r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2304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2099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3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err="1" smtClean="0"/>
              <a:t>Golden</a:t>
            </a:r>
            <a:r>
              <a:rPr lang="pl-PL" b="1" dirty="0" smtClean="0"/>
              <a:t> </a:t>
            </a:r>
            <a:r>
              <a:rPr lang="pl-PL" b="1" dirty="0" err="1" smtClean="0"/>
              <a:t>rule</a:t>
            </a:r>
            <a:r>
              <a:rPr lang="pl-PL" b="1" dirty="0" smtClean="0"/>
              <a:t> – </a:t>
            </a:r>
            <a:r>
              <a:rPr lang="pl-PL" b="1" dirty="0" err="1" smtClean="0"/>
              <a:t>ethical</a:t>
            </a:r>
            <a:r>
              <a:rPr lang="pl-PL" b="1" dirty="0" smtClean="0"/>
              <a:t> </a:t>
            </a:r>
            <a:r>
              <a:rPr lang="pl-PL" b="1" dirty="0" err="1" smtClean="0"/>
              <a:t>precept</a:t>
            </a:r>
            <a:r>
              <a:rPr lang="pl-PL" b="1" dirty="0" smtClean="0"/>
              <a:t>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7820" y="1690689"/>
            <a:ext cx="6076335" cy="421322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Golden Rule, precept in the Gospel of Matthew (7:12): </a:t>
            </a:r>
            <a:endParaRPr lang="pl-PL" dirty="0" smtClean="0"/>
          </a:p>
          <a:p>
            <a:endParaRPr lang="pl-PL" dirty="0" smtClean="0"/>
          </a:p>
          <a:p>
            <a:pPr marL="0" indent="0">
              <a:buNone/>
            </a:pPr>
            <a:r>
              <a:rPr lang="en-US" sz="3600" dirty="0" smtClean="0"/>
              <a:t>“In everything, do to others what you would have them do to you. </a:t>
            </a:r>
            <a:endParaRPr lang="pl-PL" sz="3600" dirty="0" smtClean="0"/>
          </a:p>
          <a:p>
            <a:pPr marL="0" indent="0">
              <a:buNone/>
            </a:pPr>
            <a:endParaRPr lang="pl-PL" sz="3600" dirty="0" smtClean="0"/>
          </a:p>
          <a:p>
            <a:pPr marL="0" indent="0">
              <a:buNone/>
            </a:pPr>
            <a:r>
              <a:rPr lang="pl-PL" i="0" dirty="0" smtClean="0">
                <a:solidFill>
                  <a:srgbClr val="000000"/>
                </a:solidFill>
                <a:effectLst/>
                <a:latin typeface="Montserrat"/>
              </a:rPr>
              <a:t>T</a:t>
            </a:r>
            <a:r>
              <a:rPr lang="en-US" i="0" dirty="0" smtClean="0">
                <a:solidFill>
                  <a:srgbClr val="000000"/>
                </a:solidFill>
                <a:effectLst/>
                <a:latin typeface="Montserrat"/>
              </a:rPr>
              <a:t>his rule of conduct is a summary of the Christian’s duty to his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Montserrat"/>
              </a:rPr>
              <a:t>neighbour</a:t>
            </a:r>
            <a:r>
              <a:rPr lang="en-US" i="0" dirty="0" smtClean="0">
                <a:solidFill>
                  <a:srgbClr val="000000"/>
                </a:solidFill>
                <a:effectLst/>
                <a:latin typeface="Montserrat"/>
              </a:rPr>
              <a:t> and states a</a:t>
            </a:r>
            <a:r>
              <a:rPr lang="pl-PL" i="0" dirty="0" smtClean="0">
                <a:solidFill>
                  <a:srgbClr val="000000"/>
                </a:solidFill>
                <a:effectLst/>
                <a:latin typeface="Montserrat"/>
              </a:rPr>
              <a:t> </a:t>
            </a:r>
            <a:r>
              <a:rPr lang="en-US" i="0" dirty="0" smtClean="0">
                <a:solidFill>
                  <a:srgbClr val="000000"/>
                </a:solidFill>
                <a:effectLst/>
                <a:latin typeface="Montserrat"/>
              </a:rPr>
              <a:t>fundamental </a:t>
            </a:r>
            <a:r>
              <a:rPr lang="en-US" i="0" u="none" strike="noStrike" dirty="0" smtClean="0">
                <a:solidFill>
                  <a:srgbClr val="000000"/>
                </a:solidFill>
                <a:effectLst/>
                <a:latin typeface="Montserrat"/>
              </a:rPr>
              <a:t>et</a:t>
            </a:r>
            <a:r>
              <a:rPr lang="pl-PL" i="0" u="none" strike="noStrike" dirty="0" err="1" smtClean="0">
                <a:solidFill>
                  <a:srgbClr val="000000"/>
                </a:solidFill>
                <a:effectLst/>
                <a:latin typeface="Montserrat"/>
              </a:rPr>
              <a:t>hical</a:t>
            </a:r>
            <a:r>
              <a:rPr lang="en-US" i="0" dirty="0" smtClean="0">
                <a:solidFill>
                  <a:srgbClr val="000000"/>
                </a:solidFill>
                <a:effectLst/>
                <a:latin typeface="Montserrat"/>
              </a:rPr>
              <a:t> principle. 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832" y="1828801"/>
            <a:ext cx="6086168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201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4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err="1" smtClean="0"/>
              <a:t>Golden</a:t>
            </a:r>
            <a:r>
              <a:rPr lang="pl-PL" b="1" dirty="0" smtClean="0"/>
              <a:t> </a:t>
            </a:r>
            <a:r>
              <a:rPr lang="pl-PL" b="1" dirty="0" err="1" smtClean="0"/>
              <a:t>rule</a:t>
            </a:r>
            <a:r>
              <a:rPr lang="pl-PL" b="1" dirty="0" smtClean="0"/>
              <a:t> – </a:t>
            </a:r>
            <a:r>
              <a:rPr lang="pl-PL" b="1" dirty="0" err="1" smtClean="0"/>
              <a:t>savings</a:t>
            </a:r>
            <a:r>
              <a:rPr lang="pl-PL" b="1" dirty="0" smtClean="0"/>
              <a:t> </a:t>
            </a:r>
            <a:r>
              <a:rPr lang="pl-PL" b="1" dirty="0" err="1" smtClean="0"/>
              <a:t>rate</a:t>
            </a:r>
            <a:r>
              <a:rPr lang="pl-PL" b="1" dirty="0" smtClean="0"/>
              <a:t>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25461" y="1690688"/>
            <a:ext cx="10341077" cy="4351338"/>
          </a:xfrm>
        </p:spPr>
        <p:txBody>
          <a:bodyPr/>
          <a:lstStyle/>
          <a:p>
            <a:pPr marL="0" indent="0">
              <a:buNone/>
            </a:pPr>
            <a:r>
              <a:rPr lang="en-US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Golden Rule savings rate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is the rate of </a:t>
            </a:r>
            <a:r>
              <a:rPr lang="pl-PL" dirty="0" err="1" smtClean="0">
                <a:latin typeface="Arial" panose="020B0604020202020204" pitchFamily="34" charset="0"/>
              </a:rPr>
              <a:t>savings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which maximizes steady state level or growth of consumption</a:t>
            </a:r>
            <a:endParaRPr lang="pl-PL" b="0" i="0" dirty="0" smtClean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pl-PL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pl-PL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he term is generally attributed to </a:t>
            </a:r>
            <a:r>
              <a:rPr lang="en-US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</a:rPr>
              <a:t>Edmund </a:t>
            </a:r>
            <a:r>
              <a:rPr lang="en-US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</a:rPr>
              <a:t>Phelp</a:t>
            </a:r>
            <a:r>
              <a:rPr lang="pl-PL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</a:rPr>
              <a:t>s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who wrote in 1961 that the </a:t>
            </a:r>
            <a:r>
              <a:rPr lang="en-US" b="0" i="0" u="none" strike="noStrike" dirty="0" smtClean="0">
                <a:effectLst/>
                <a:latin typeface="Arial" panose="020B0604020202020204" pitchFamily="34" charset="0"/>
              </a:rPr>
              <a:t>golden rule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"do unto others as you would have them do unto you" could be applied inter-generationally inside the model to arrive at some form of "</a:t>
            </a:r>
            <a:r>
              <a:rPr lang="en-US" b="0" i="0" u="none" strike="noStrike" dirty="0" smtClean="0">
                <a:effectLst/>
                <a:latin typeface="Arial" panose="020B0604020202020204" pitchFamily="34" charset="0"/>
              </a:rPr>
              <a:t>optimum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", or put simply "do unto future generations as we hope previous generations did unto us."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10266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pl-PL" dirty="0">
                <a:solidFill>
                  <a:srgbClr val="000000"/>
                </a:solidFill>
                <a:latin typeface="Arial"/>
              </a:rPr>
              <a:t>Ethics,	equity and economics</a:t>
            </a:r>
            <a:endParaRPr lang="pl-PL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GB" altLang="pl-PL" sz="4000" dirty="0"/>
              <a:t>Ethics		- </a:t>
            </a:r>
            <a:r>
              <a:rPr lang="en-GB" altLang="pl-PL" dirty="0"/>
              <a:t>theories of “justice”</a:t>
            </a:r>
          </a:p>
          <a:p>
            <a:pPr>
              <a:buFontTx/>
              <a:buNone/>
            </a:pPr>
            <a:r>
              <a:rPr lang="en-GB" altLang="pl-PL" dirty="0"/>
              <a:t>				- medical versus economic polarisation</a:t>
            </a:r>
          </a:p>
          <a:p>
            <a:r>
              <a:rPr lang="en-GB" altLang="pl-PL" sz="4000" dirty="0"/>
              <a:t>Equity		</a:t>
            </a:r>
            <a:r>
              <a:rPr lang="en-GB" altLang="pl-PL" dirty="0"/>
              <a:t>- definitions</a:t>
            </a:r>
          </a:p>
          <a:p>
            <a:pPr lvl="4">
              <a:buFontTx/>
              <a:buNone/>
            </a:pPr>
            <a:r>
              <a:rPr lang="en-GB" altLang="pl-PL" sz="2800" dirty="0"/>
              <a:t>		- “health”, “need” and “access vs. use”</a:t>
            </a:r>
          </a:p>
          <a:p>
            <a:pPr lvl="4">
              <a:buFontTx/>
              <a:buNone/>
            </a:pPr>
            <a:r>
              <a:rPr lang="en-GB" altLang="pl-PL" sz="2800" dirty="0"/>
              <a:t>		- micro versus macro</a:t>
            </a:r>
          </a:p>
          <a:p>
            <a:r>
              <a:rPr lang="en-GB" altLang="pl-PL" sz="4000" dirty="0"/>
              <a:t>Economics	- </a:t>
            </a:r>
            <a:r>
              <a:rPr lang="en-GB" altLang="pl-PL" dirty="0"/>
              <a:t>equity and efficiency</a:t>
            </a:r>
          </a:p>
        </p:txBody>
      </p:sp>
    </p:spTree>
    <p:extLst>
      <p:ext uri="{BB962C8B-B14F-4D97-AF65-F5344CB8AC3E}">
        <p14:creationId xmlns:p14="http://schemas.microsoft.com/office/powerpoint/2010/main" val="635387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800" b="1" dirty="0" err="1" smtClean="0"/>
              <a:t>Ethical</a:t>
            </a:r>
            <a:r>
              <a:rPr lang="pl-PL" sz="4800" b="1" dirty="0" smtClean="0"/>
              <a:t> </a:t>
            </a:r>
            <a:r>
              <a:rPr lang="pl-PL" sz="4800" b="1" dirty="0" err="1" smtClean="0"/>
              <a:t>theories</a:t>
            </a:r>
            <a:endParaRPr lang="pl-PL" sz="4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2"/>
          </p:nvPr>
        </p:nvSpPr>
        <p:spPr>
          <a:xfrm>
            <a:off x="414645" y="2229772"/>
            <a:ext cx="5682943" cy="3684588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GB" altLang="pl-PL" sz="4000" dirty="0">
                <a:solidFill>
                  <a:srgbClr val="000000"/>
                </a:solidFill>
                <a:latin typeface="Arial"/>
              </a:rPr>
              <a:t>Utilitarianism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GB" altLang="pl-PL" sz="4000" dirty="0">
                <a:solidFill>
                  <a:srgbClr val="000000"/>
                </a:solidFill>
                <a:latin typeface="Arial"/>
              </a:rPr>
              <a:t>Rawlsian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GB" altLang="pl-PL" sz="4000" dirty="0">
                <a:solidFill>
                  <a:srgbClr val="000000"/>
                </a:solidFill>
                <a:latin typeface="Arial"/>
              </a:rPr>
              <a:t>Entitlement/libertarian</a:t>
            </a:r>
          </a:p>
          <a:p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388510" y="2229772"/>
            <a:ext cx="5183188" cy="3684588"/>
          </a:xfrm>
        </p:spPr>
        <p:txBody>
          <a:bodyPr/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GB" altLang="pl-PL" sz="3600" dirty="0">
                <a:solidFill>
                  <a:srgbClr val="000000"/>
                </a:solidFill>
                <a:latin typeface="Arial"/>
              </a:rPr>
              <a:t>Egalitarian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GB" altLang="pl-PL" sz="3600" dirty="0" smtClean="0">
                <a:solidFill>
                  <a:srgbClr val="000000"/>
                </a:solidFill>
                <a:latin typeface="Arial"/>
              </a:rPr>
              <a:t>Deontological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GB" altLang="pl-PL" sz="3600" dirty="0" smtClean="0">
                <a:solidFill>
                  <a:srgbClr val="000000"/>
                </a:solidFill>
                <a:latin typeface="Arial"/>
              </a:rPr>
              <a:t>Virtue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GB" altLang="pl-PL" sz="3600" dirty="0" smtClean="0">
                <a:solidFill>
                  <a:srgbClr val="000000"/>
                </a:solidFill>
                <a:latin typeface="Arial"/>
              </a:rPr>
              <a:t>“</a:t>
            </a:r>
            <a:r>
              <a:rPr lang="en-GB" altLang="pl-PL" sz="3600" dirty="0">
                <a:solidFill>
                  <a:srgbClr val="000000"/>
                </a:solidFill>
                <a:latin typeface="Arial"/>
              </a:rPr>
              <a:t>Rights”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14311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6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9640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800" b="1" dirty="0" err="1" smtClean="0"/>
              <a:t>Utilitarianism</a:t>
            </a:r>
            <a:endParaRPr lang="pl-PL" sz="4800" b="1" dirty="0"/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GB" altLang="pl-PL" sz="3200" dirty="0">
                <a:solidFill>
                  <a:srgbClr val="000000"/>
                </a:solidFill>
                <a:latin typeface="Arial"/>
              </a:rPr>
              <a:t>Jeremy Bentham (classic) and John Stuart Mill (adapted)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GB" altLang="pl-PL" sz="3200" dirty="0">
                <a:solidFill>
                  <a:srgbClr val="000000"/>
                </a:solidFill>
                <a:latin typeface="Arial"/>
              </a:rPr>
              <a:t>‘Maximising greatest ‘utility’ for greatest number’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GB" altLang="pl-PL" sz="3200" dirty="0">
                <a:solidFill>
                  <a:srgbClr val="000000"/>
                </a:solidFill>
                <a:latin typeface="Arial"/>
              </a:rPr>
              <a:t>Underlies  ‘efficiency’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GB" altLang="pl-PL" sz="3200" dirty="0">
                <a:solidFill>
                  <a:srgbClr val="000000"/>
                </a:solidFill>
                <a:latin typeface="Arial"/>
              </a:rPr>
              <a:t>Issues - </a:t>
            </a:r>
            <a:r>
              <a:rPr lang="en-GB" altLang="pl-PL" dirty="0">
                <a:solidFill>
                  <a:srgbClr val="000000"/>
                </a:solidFill>
                <a:latin typeface="Arial"/>
              </a:rPr>
              <a:t>domain (whose utility)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en-GB" altLang="pl-PL" dirty="0">
                <a:solidFill>
                  <a:srgbClr val="000000"/>
                </a:solidFill>
                <a:latin typeface="Arial"/>
              </a:rPr>
              <a:t>		        - malevolence (utility from suffering)</a:t>
            </a:r>
          </a:p>
          <a:p>
            <a:pPr marL="0" indent="0">
              <a:buNone/>
            </a:pPr>
            <a:r>
              <a:rPr lang="pl-PL" dirty="0" smtClean="0">
                <a:hlinkClick r:id="rId2"/>
              </a:rPr>
              <a:t>https://study.com/academy/lesson/what-is-utilitarianism-definition-theory-quiz.html</a:t>
            </a:r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3321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err="1" smtClean="0"/>
              <a:t>Veil</a:t>
            </a:r>
            <a:r>
              <a:rPr lang="pl-PL" b="1" dirty="0" smtClean="0"/>
              <a:t> of </a:t>
            </a:r>
            <a:r>
              <a:rPr lang="pl-PL" b="1" dirty="0" err="1" smtClean="0"/>
              <a:t>Ignorance</a:t>
            </a:r>
            <a:r>
              <a:rPr lang="pl-PL" b="1" dirty="0" smtClean="0"/>
              <a:t> – John </a:t>
            </a:r>
            <a:r>
              <a:rPr lang="pl-PL" b="1" dirty="0" err="1" smtClean="0"/>
              <a:t>Rawls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John Rawls 1971</a:t>
            </a:r>
          </a:p>
          <a:p>
            <a:r>
              <a:rPr lang="en-US" sz="3200" dirty="0" smtClean="0"/>
              <a:t>Allocation conducted under ‘veil of ignorance’ - leads to position of less well off in society being </a:t>
            </a:r>
            <a:r>
              <a:rPr lang="en-US" sz="3200" dirty="0" err="1" smtClean="0"/>
              <a:t>maximised</a:t>
            </a:r>
            <a:endParaRPr lang="en-US" sz="3200" dirty="0" smtClean="0"/>
          </a:p>
          <a:p>
            <a:r>
              <a:rPr lang="en-US" sz="3200" dirty="0" smtClean="0"/>
              <a:t>Issues - assumes total risk averseness</a:t>
            </a:r>
          </a:p>
          <a:p>
            <a:pPr marL="0" indent="0">
              <a:buNone/>
            </a:pPr>
            <a:r>
              <a:rPr lang="pl-PL" sz="3200" dirty="0"/>
              <a:t> </a:t>
            </a:r>
            <a:r>
              <a:rPr lang="pl-PL" sz="3200" dirty="0" smtClean="0"/>
              <a:t>  </a:t>
            </a:r>
            <a:r>
              <a:rPr lang="en-US" sz="3200" dirty="0" smtClean="0"/>
              <a:t>            - ‘bottomless pit’ argument</a:t>
            </a:r>
          </a:p>
          <a:p>
            <a:pPr marL="0" indent="0">
              <a:buNone/>
            </a:pPr>
            <a:endParaRPr lang="pl-PL" sz="3200" dirty="0"/>
          </a:p>
          <a:p>
            <a:r>
              <a:rPr lang="pl-PL" sz="3200" dirty="0" smtClean="0">
                <a:hlinkClick r:id="rId2"/>
              </a:rPr>
              <a:t>https://ethicsunwrapped.utexas.edu/glossary/veil-of-ignorance</a:t>
            </a:r>
            <a:r>
              <a:rPr lang="pl-PL" sz="3200" dirty="0" smtClean="0"/>
              <a:t> 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347194337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335</Words>
  <Application>Microsoft Office PowerPoint</Application>
  <PresentationFormat>Panoramiczny</PresentationFormat>
  <Paragraphs>79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Montserrat</vt:lpstr>
      <vt:lpstr>Motyw pakietu Office</vt:lpstr>
      <vt:lpstr>Ethics in Economics</vt:lpstr>
      <vt:lpstr>Prezentacja programu PowerPoint</vt:lpstr>
      <vt:lpstr>Golden rule – ethical precept </vt:lpstr>
      <vt:lpstr>Golden rule – savings rate </vt:lpstr>
      <vt:lpstr>Ethics, equity and economics</vt:lpstr>
      <vt:lpstr>Ethical theories</vt:lpstr>
      <vt:lpstr>Prezentacja programu PowerPoint</vt:lpstr>
      <vt:lpstr>Utilitarianism</vt:lpstr>
      <vt:lpstr>Veil of Ignorance – John Rawls</vt:lpstr>
      <vt:lpstr>Entitlement/libertarian</vt:lpstr>
      <vt:lpstr>Egalitarian</vt:lpstr>
      <vt:lpstr>Deontological (deon (Gk) = duty)</vt:lpstr>
      <vt:lpstr>Virtue theory</vt:lpstr>
      <vt:lpstr>‘Rights’ based theories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Ethics in Economics</dc:title>
  <dc:creator>Paulina</dc:creator>
  <cp:lastModifiedBy>Paulina</cp:lastModifiedBy>
  <cp:revision>7</cp:revision>
  <dcterms:created xsi:type="dcterms:W3CDTF">2020-03-12T10:50:21Z</dcterms:created>
  <dcterms:modified xsi:type="dcterms:W3CDTF">2020-03-12T11:55:37Z</dcterms:modified>
</cp:coreProperties>
</file>