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265" r:id="rId4"/>
    <p:sldId id="258" r:id="rId5"/>
    <p:sldId id="288" r:id="rId6"/>
    <p:sldId id="263" r:id="rId7"/>
    <p:sldId id="272" r:id="rId8"/>
    <p:sldId id="274" r:id="rId9"/>
    <p:sldId id="280" r:id="rId10"/>
    <p:sldId id="275" r:id="rId11"/>
    <p:sldId id="277" r:id="rId12"/>
    <p:sldId id="278" r:id="rId13"/>
    <p:sldId id="273" r:id="rId14"/>
    <p:sldId id="260" r:id="rId15"/>
    <p:sldId id="276" r:id="rId16"/>
    <p:sldId id="289" r:id="rId17"/>
    <p:sldId id="271" r:id="rId18"/>
    <p:sldId id="285" r:id="rId19"/>
    <p:sldId id="287" r:id="rId20"/>
    <p:sldId id="286" r:id="rId21"/>
    <p:sldId id="281" r:id="rId22"/>
    <p:sldId id="282"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6DA490-434D-4BF2-BD71-DCDAFD087302}">
          <p14:sldIdLst>
            <p14:sldId id="256"/>
            <p14:sldId id="262"/>
            <p14:sldId id="265"/>
            <p14:sldId id="258"/>
            <p14:sldId id="288"/>
            <p14:sldId id="263"/>
            <p14:sldId id="272"/>
            <p14:sldId id="274"/>
            <p14:sldId id="280"/>
            <p14:sldId id="275"/>
            <p14:sldId id="277"/>
            <p14:sldId id="278"/>
            <p14:sldId id="273"/>
            <p14:sldId id="260"/>
            <p14:sldId id="276"/>
            <p14:sldId id="289"/>
            <p14:sldId id="271"/>
            <p14:sldId id="285"/>
            <p14:sldId id="287"/>
            <p14:sldId id="286"/>
            <p14:sldId id="281"/>
            <p14:sldId id="282"/>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86355" autoAdjust="0"/>
  </p:normalViewPr>
  <p:slideViewPr>
    <p:cSldViewPr>
      <p:cViewPr>
        <p:scale>
          <a:sx n="66" d="100"/>
          <a:sy n="66" d="100"/>
        </p:scale>
        <p:origin x="142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CC0F8-3AC7-49DD-9723-258CA2D110C2}" type="datetimeFigureOut">
              <a:rPr lang="en-GB" smtClean="0"/>
              <a:pPr/>
              <a:t>26/10/2018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C5667-75E1-48CA-B03E-A578FDB1EE5A}" type="slidenum">
              <a:rPr lang="en-GB" smtClean="0"/>
              <a:pPr/>
              <a:t>‹#›</a:t>
            </a:fld>
            <a:endParaRPr lang="en-GB"/>
          </a:p>
        </p:txBody>
      </p:sp>
    </p:spTree>
    <p:extLst>
      <p:ext uri="{BB962C8B-B14F-4D97-AF65-F5344CB8AC3E}">
        <p14:creationId xmlns:p14="http://schemas.microsoft.com/office/powerpoint/2010/main" val="268950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1</a:t>
            </a:fld>
            <a:endParaRPr lang="en-GB"/>
          </a:p>
        </p:txBody>
      </p:sp>
    </p:spTree>
    <p:extLst>
      <p:ext uri="{BB962C8B-B14F-4D97-AF65-F5344CB8AC3E}">
        <p14:creationId xmlns:p14="http://schemas.microsoft.com/office/powerpoint/2010/main" val="127967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5</a:t>
            </a:fld>
            <a:endParaRPr lang="en-GB"/>
          </a:p>
        </p:txBody>
      </p:sp>
    </p:spTree>
    <p:extLst>
      <p:ext uri="{BB962C8B-B14F-4D97-AF65-F5344CB8AC3E}">
        <p14:creationId xmlns:p14="http://schemas.microsoft.com/office/powerpoint/2010/main" val="12589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C5667-75E1-48CA-B03E-A578FDB1EE5A}"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 Cover page">
    <p:spTree>
      <p:nvGrpSpPr>
        <p:cNvPr id="1" name=""/>
        <p:cNvGrpSpPr/>
        <p:nvPr/>
      </p:nvGrpSpPr>
      <p:grpSpPr>
        <a:xfrm>
          <a:off x="0" y="0"/>
          <a:ext cx="0" cy="0"/>
          <a:chOff x="0" y="0"/>
          <a:chExt cx="0" cy="0"/>
        </a:xfrm>
      </p:grpSpPr>
      <p:sp>
        <p:nvSpPr>
          <p:cNvPr id="7" name="Rectangle 6"/>
          <p:cNvSpPr/>
          <p:nvPr userDrawn="1"/>
        </p:nvSpPr>
        <p:spPr>
          <a:xfrm>
            <a:off x="3829" y="5085184"/>
            <a:ext cx="9144000" cy="1152128"/>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8" name="Image 7"/>
          <p:cNvPicPr>
            <a:picLocks noChangeAspect="1"/>
          </p:cNvPicPr>
          <p:nvPr userDrawn="1"/>
        </p:nvPicPr>
        <p:blipFill>
          <a:blip r:embed="rId2" cstate="print"/>
          <a:stretch>
            <a:fillRect/>
          </a:stretch>
        </p:blipFill>
        <p:spPr>
          <a:xfrm>
            <a:off x="2746019" y="1400902"/>
            <a:ext cx="1103607" cy="3960000"/>
          </a:xfrm>
          <a:prstGeom prst="rect">
            <a:avLst/>
          </a:prstGeom>
          <a:effectLst>
            <a:outerShdw blurRad="50800" dist="38100" dir="2700000" algn="tl" rotWithShape="0">
              <a:prstClr val="black">
                <a:alpha val="40000"/>
              </a:prstClr>
            </a:outerShdw>
          </a:effectLst>
        </p:spPr>
      </p:pic>
      <p:sp>
        <p:nvSpPr>
          <p:cNvPr id="12" name="Titre 12"/>
          <p:cNvSpPr>
            <a:spLocks noGrp="1"/>
          </p:cNvSpPr>
          <p:nvPr>
            <p:ph type="title"/>
          </p:nvPr>
        </p:nvSpPr>
        <p:spPr>
          <a:xfrm>
            <a:off x="0" y="5373216"/>
            <a:ext cx="9162324" cy="8640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normAutofit/>
          </a:bodyPr>
          <a:lstStyle>
            <a:lvl1pPr>
              <a:defRPr lang="fr-FR" sz="2800" b="1">
                <a:solidFill>
                  <a:schemeClr val="bg1"/>
                </a:solidFill>
                <a:latin typeface="Arial" panose="020B0604020202020204" pitchFamily="34" charset="0"/>
                <a:ea typeface="+mn-ea"/>
                <a:cs typeface="Arial" panose="020B0604020202020204" pitchFamily="34" charset="0"/>
              </a:defRPr>
            </a:lvl1pPr>
          </a:lstStyle>
          <a:p>
            <a:pPr marL="0" lvl="0">
              <a:lnSpc>
                <a:spcPct val="90000"/>
              </a:lnSpc>
            </a:pPr>
            <a:r>
              <a:rPr lang="en-US"/>
              <a:t>Click to edit Master title style</a:t>
            </a:r>
            <a:endParaRPr lang="fr-FR" dirty="0"/>
          </a:p>
        </p:txBody>
      </p:sp>
      <p:sp>
        <p:nvSpPr>
          <p:cNvPr id="13" name="Espace réservé du contenu 14"/>
          <p:cNvSpPr>
            <a:spLocks noGrp="1"/>
          </p:cNvSpPr>
          <p:nvPr>
            <p:ph sz="quarter" idx="10"/>
          </p:nvPr>
        </p:nvSpPr>
        <p:spPr>
          <a:xfrm>
            <a:off x="6459489" y="6254553"/>
            <a:ext cx="2577007" cy="360362"/>
          </a:xfrm>
          <a:prstGeom prst="rect">
            <a:avLst/>
          </a:prstGeom>
        </p:spPr>
        <p:txBody>
          <a:bodyPr>
            <a:noAutofit/>
          </a:bodyPr>
          <a:lstStyle>
            <a:lvl1pPr marL="0" indent="0" algn="r">
              <a:buFontTx/>
              <a:buNone/>
              <a:defRPr sz="1400" i="1">
                <a:latin typeface="Arial" panose="020B0604020202020204" pitchFamily="34" charset="0"/>
                <a:cs typeface="Arial" panose="020B0604020202020204" pitchFamily="34" charset="0"/>
              </a:defRPr>
            </a:lvl1pPr>
            <a:lvl2pPr marL="457200" indent="0">
              <a:buFontTx/>
              <a:buNone/>
              <a:defRPr sz="1400" i="1">
                <a:latin typeface="Arial" panose="020B0604020202020204" pitchFamily="34" charset="0"/>
                <a:cs typeface="Arial" panose="020B0604020202020204" pitchFamily="34" charset="0"/>
              </a:defRPr>
            </a:lvl2pPr>
            <a:lvl3pPr marL="914400" indent="0">
              <a:buFontTx/>
              <a:buNone/>
              <a:defRPr sz="1400" i="1">
                <a:latin typeface="Arial" panose="020B0604020202020204" pitchFamily="34" charset="0"/>
                <a:cs typeface="Arial" panose="020B0604020202020204" pitchFamily="34" charset="0"/>
              </a:defRPr>
            </a:lvl3pPr>
            <a:lvl4pPr marL="1371600" indent="0">
              <a:buFontTx/>
              <a:buNone/>
              <a:defRPr sz="1400" i="1">
                <a:latin typeface="Arial" panose="020B0604020202020204" pitchFamily="34" charset="0"/>
                <a:cs typeface="Arial" panose="020B0604020202020204" pitchFamily="34" charset="0"/>
              </a:defRPr>
            </a:lvl4pPr>
            <a:lvl5pPr marL="1828800" indent="0">
              <a:buFontTx/>
              <a:buNone/>
              <a:defRPr sz="1400" i="1">
                <a:latin typeface="Arial" panose="020B0604020202020204" pitchFamily="34" charset="0"/>
                <a:cs typeface="Arial" panose="020B0604020202020204" pitchFamily="34" charset="0"/>
              </a:defRPr>
            </a:lvl5pPr>
          </a:lstStyle>
          <a:p>
            <a:pPr lvl="0"/>
            <a:r>
              <a:rPr lang="en-US"/>
              <a:t>Click to edit Master text styles</a:t>
            </a:r>
          </a:p>
        </p:txBody>
      </p:sp>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tretch/>
        </p:blipFill>
        <p:spPr bwMode="auto">
          <a:xfrm>
            <a:off x="3991548" y="1400900"/>
            <a:ext cx="1172056" cy="39600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89" b="55"/>
          <a:stretch/>
        </p:blipFill>
        <p:spPr bwMode="auto">
          <a:xfrm>
            <a:off x="5292080" y="1412777"/>
            <a:ext cx="1163969" cy="396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4474" y="17328"/>
            <a:ext cx="2220934" cy="929236"/>
          </a:xfrm>
          <a:prstGeom prst="rect">
            <a:avLst/>
          </a:prstGeom>
        </p:spPr>
      </p:pic>
      <p:sp>
        <p:nvSpPr>
          <p:cNvPr id="9" name="ZoneTexte 8"/>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010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 Divider">
    <p:spTree>
      <p:nvGrpSpPr>
        <p:cNvPr id="1" name=""/>
        <p:cNvGrpSpPr/>
        <p:nvPr/>
      </p:nvGrpSpPr>
      <p:grpSpPr>
        <a:xfrm>
          <a:off x="0" y="0"/>
          <a:ext cx="0" cy="0"/>
          <a:chOff x="0" y="0"/>
          <a:chExt cx="0" cy="0"/>
        </a:xfrm>
      </p:grpSpPr>
      <p:sp>
        <p:nvSpPr>
          <p:cNvPr id="12" name="Rectangle 11"/>
          <p:cNvSpPr/>
          <p:nvPr userDrawn="1"/>
        </p:nvSpPr>
        <p:spPr>
          <a:xfrm>
            <a:off x="3829" y="4207673"/>
            <a:ext cx="9144000" cy="288000"/>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Espace réservé du pied de page 4"/>
          <p:cNvSpPr txBox="1">
            <a:spLocks/>
          </p:cNvSpPr>
          <p:nvPr userDrawn="1"/>
        </p:nvSpPr>
        <p:spPr>
          <a:xfrm>
            <a:off x="0" y="6561564"/>
            <a:ext cx="9144000" cy="328185"/>
          </a:xfrm>
          <a:prstGeom prst="rect">
            <a:avLst/>
          </a:prstGeom>
          <a:solidFill>
            <a:schemeClr val="tx1">
              <a:alpha val="10000"/>
            </a:schemeClr>
          </a:solidFill>
        </p:spPr>
        <p:txBody>
          <a:bodyPr anchor="b"/>
          <a:lstStyle>
            <a:lvl1pPr algn="ctr">
              <a:defRPr sz="600">
                <a:solidFill>
                  <a:schemeClr val="tx1">
                    <a:tint val="75000"/>
                  </a:schemeClr>
                </a:solidFill>
              </a:defRPr>
            </a:lvl1pPr>
          </a:lstStyle>
          <a:p>
            <a:pPr>
              <a:defRPr/>
            </a:pPr>
            <a:endParaRPr lang="en-US" sz="800" dirty="0">
              <a:solidFill>
                <a:prstClr val="black"/>
              </a:solidFill>
            </a:endParaRPr>
          </a:p>
        </p:txBody>
      </p:sp>
      <p:sp>
        <p:nvSpPr>
          <p:cNvPr id="6" name="ZoneTexte 5"/>
          <p:cNvSpPr txBox="1"/>
          <p:nvPr userDrawn="1"/>
        </p:nvSpPr>
        <p:spPr>
          <a:xfrm>
            <a:off x="8460432" y="6561564"/>
            <a:ext cx="611560" cy="261610"/>
          </a:xfrm>
          <a:prstGeom prst="rect">
            <a:avLst/>
          </a:prstGeom>
          <a:noFill/>
        </p:spPr>
        <p:txBody>
          <a:bodyPr wrap="square" rtlCol="0">
            <a:spAutoFit/>
          </a:bodyPr>
          <a:lstStyle/>
          <a:p>
            <a:pPr algn="r"/>
            <a:fld id="{E85D4A45-1DAE-4530-A472-980D47EB5194}" type="slidenum">
              <a:rPr lang="fr-FR" sz="1100">
                <a:solidFill>
                  <a:prstClr val="black"/>
                </a:solidFill>
                <a:latin typeface="Arial" panose="020B0604020202020204" pitchFamily="34" charset="0"/>
                <a:cs typeface="Arial" panose="020B0604020202020204" pitchFamily="34" charset="0"/>
              </a:rPr>
              <a:pPr algn="r"/>
              <a:t>‹#›</a:t>
            </a:fld>
            <a:endParaRPr lang="fr-FR" sz="1100" dirty="0">
              <a:solidFill>
                <a:prstClr val="black"/>
              </a:solidFill>
              <a:latin typeface="Arial" panose="020B0604020202020204" pitchFamily="34" charset="0"/>
              <a:cs typeface="Arial" panose="020B0604020202020204" pitchFamily="34" charset="0"/>
            </a:endParaRPr>
          </a:p>
        </p:txBody>
      </p:sp>
      <p:sp>
        <p:nvSpPr>
          <p:cNvPr id="7" name="Titre 4"/>
          <p:cNvSpPr>
            <a:spLocks noGrp="1"/>
          </p:cNvSpPr>
          <p:nvPr>
            <p:ph type="title"/>
          </p:nvPr>
        </p:nvSpPr>
        <p:spPr>
          <a:xfrm>
            <a:off x="4139952" y="3212976"/>
            <a:ext cx="4824661" cy="989051"/>
          </a:xfrm>
          <a:prstGeom prst="rect">
            <a:avLst/>
          </a:prstGeom>
          <a:effectLst/>
        </p:spPr>
        <p:txBody>
          <a:bodyPr rIns="216000" anchor="b"/>
          <a:lstStyle>
            <a:lvl1pPr algn="ctr">
              <a:lnSpc>
                <a:spcPct val="90000"/>
              </a:lnSpc>
              <a:defRPr sz="2400" b="0">
                <a:solidFill>
                  <a:schemeClr val="tx1">
                    <a:lumMod val="65000"/>
                    <a:lumOff val="35000"/>
                  </a:schemeClr>
                </a:solidFill>
                <a:effectLst/>
                <a:latin typeface="Arial" panose="020B0604020202020204" pitchFamily="34" charset="0"/>
                <a:cs typeface="Arial" panose="020B0604020202020204" pitchFamily="34" charset="0"/>
              </a:defRPr>
            </a:lvl1pPr>
          </a:lstStyle>
          <a:p>
            <a:r>
              <a:rPr lang="en-US"/>
              <a:t>Click to edit Master title style</a:t>
            </a:r>
            <a:endParaRPr lang="fr-FR" dirty="0"/>
          </a:p>
        </p:txBody>
      </p:sp>
      <p:pic>
        <p:nvPicPr>
          <p:cNvPr id="8" name="Image 7"/>
          <p:cNvPicPr>
            <a:picLocks noChangeAspect="1"/>
          </p:cNvPicPr>
          <p:nvPr userDrawn="1"/>
        </p:nvPicPr>
        <p:blipFill rotWithShape="1">
          <a:blip r:embed="rId2" cstate="print"/>
          <a:srcRect l="10199" t="29319" b="23504"/>
          <a:stretch/>
        </p:blipFill>
        <p:spPr>
          <a:xfrm>
            <a:off x="683568" y="2552037"/>
            <a:ext cx="955546" cy="1801192"/>
          </a:xfrm>
          <a:prstGeom prst="rect">
            <a:avLst/>
          </a:prstGeom>
          <a:effectLst>
            <a:outerShdw blurRad="50800" dist="38100" dir="2700000" algn="tl" rotWithShape="0">
              <a:prstClr val="black">
                <a:alpha val="40000"/>
              </a:prstClr>
            </a:outerShdw>
          </a:effectLst>
        </p:spPr>
      </p:pic>
      <p:sp>
        <p:nvSpPr>
          <p:cNvPr id="11" name="ZoneTexte 10"/>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pic>
        <p:nvPicPr>
          <p:cNvPr id="1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3620" r="89" b="19996"/>
          <a:stretch/>
        </p:blipFill>
        <p:spPr bwMode="auto">
          <a:xfrm>
            <a:off x="2843808" y="2569273"/>
            <a:ext cx="937849" cy="18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28" b="19"/>
          <a:stretch/>
        </p:blipFill>
        <p:spPr bwMode="auto">
          <a:xfrm>
            <a:off x="1763829" y="2557398"/>
            <a:ext cx="919270" cy="18000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4474" y="17328"/>
            <a:ext cx="2220934" cy="929236"/>
          </a:xfrm>
          <a:prstGeom prst="rect">
            <a:avLst/>
          </a:prstGeom>
        </p:spPr>
      </p:pic>
    </p:spTree>
    <p:extLst>
      <p:ext uri="{BB962C8B-B14F-4D97-AF65-F5344CB8AC3E}">
        <p14:creationId xmlns:p14="http://schemas.microsoft.com/office/powerpoint/2010/main" val="85435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texte / Text contents">
    <p:spTree>
      <p:nvGrpSpPr>
        <p:cNvPr id="1" name=""/>
        <p:cNvGrpSpPr/>
        <p:nvPr/>
      </p:nvGrpSpPr>
      <p:grpSpPr>
        <a:xfrm>
          <a:off x="0" y="0"/>
          <a:ext cx="0" cy="0"/>
          <a:chOff x="0" y="0"/>
          <a:chExt cx="0" cy="0"/>
        </a:xfrm>
      </p:grpSpPr>
      <p:sp>
        <p:nvSpPr>
          <p:cNvPr id="3" name="Espace réservé du pied de page 4"/>
          <p:cNvSpPr txBox="1">
            <a:spLocks/>
          </p:cNvSpPr>
          <p:nvPr userDrawn="1"/>
        </p:nvSpPr>
        <p:spPr>
          <a:xfrm>
            <a:off x="0" y="6561564"/>
            <a:ext cx="9144000" cy="328185"/>
          </a:xfrm>
          <a:prstGeom prst="rect">
            <a:avLst/>
          </a:prstGeom>
          <a:solidFill>
            <a:schemeClr val="tx1">
              <a:alpha val="10000"/>
            </a:schemeClr>
          </a:solidFill>
        </p:spPr>
        <p:txBody>
          <a:bodyPr anchor="b"/>
          <a:lstStyle>
            <a:defPPr>
              <a:defRPr lang="fr-FR"/>
            </a:defPPr>
            <a:lvl1pPr algn="ctr">
              <a:defRPr sz="800"/>
            </a:lvl1pPr>
          </a:lstStyle>
          <a:p>
            <a:endParaRPr lang="en-US" dirty="0">
              <a:solidFill>
                <a:prstClr val="black"/>
              </a:solidFill>
            </a:endParaRPr>
          </a:p>
        </p:txBody>
      </p:sp>
      <p:sp>
        <p:nvSpPr>
          <p:cNvPr id="4" name="Rogner un rectangle à un seul coin 11"/>
          <p:cNvSpPr/>
          <p:nvPr userDrawn="1"/>
        </p:nvSpPr>
        <p:spPr>
          <a:xfrm>
            <a:off x="395536" y="212725"/>
            <a:ext cx="7251452" cy="552450"/>
          </a:xfrm>
          <a:custGeom>
            <a:avLst/>
            <a:gdLst>
              <a:gd name="connsiteX0" fmla="*/ 0 w 7308304"/>
              <a:gd name="connsiteY0" fmla="*/ 0 h 741311"/>
              <a:gd name="connsiteX1" fmla="*/ 7184750 w 7308304"/>
              <a:gd name="connsiteY1" fmla="*/ 0 h 741311"/>
              <a:gd name="connsiteX2" fmla="*/ 7308304 w 7308304"/>
              <a:gd name="connsiteY2" fmla="*/ 123554 h 741311"/>
              <a:gd name="connsiteX3" fmla="*/ 7308304 w 7308304"/>
              <a:gd name="connsiteY3" fmla="*/ 741311 h 741311"/>
              <a:gd name="connsiteX4" fmla="*/ 0 w 7308304"/>
              <a:gd name="connsiteY4" fmla="*/ 741311 h 741311"/>
              <a:gd name="connsiteX5" fmla="*/ 0 w 7308304"/>
              <a:gd name="connsiteY5" fmla="*/ 0 h 741311"/>
              <a:gd name="connsiteX0" fmla="*/ 0 w 7308304"/>
              <a:gd name="connsiteY0" fmla="*/ 271 h 741582"/>
              <a:gd name="connsiteX1" fmla="*/ 71847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 name="connsiteX0" fmla="*/ 0 w 7308304"/>
              <a:gd name="connsiteY0" fmla="*/ 271 h 741582"/>
              <a:gd name="connsiteX1" fmla="*/ 67275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304" h="741582">
                <a:moveTo>
                  <a:pt x="0" y="271"/>
                </a:moveTo>
                <a:lnTo>
                  <a:pt x="6727550" y="271"/>
                </a:lnTo>
                <a:lnTo>
                  <a:pt x="6698704" y="0"/>
                </a:lnTo>
                <a:lnTo>
                  <a:pt x="7308304" y="741582"/>
                </a:lnTo>
                <a:lnTo>
                  <a:pt x="0" y="741582"/>
                </a:lnTo>
                <a:lnTo>
                  <a:pt x="0" y="271"/>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5" name="Titre 1"/>
          <p:cNvSpPr>
            <a:spLocks noGrp="1"/>
          </p:cNvSpPr>
          <p:nvPr>
            <p:ph type="title"/>
          </p:nvPr>
        </p:nvSpPr>
        <p:spPr>
          <a:xfrm>
            <a:off x="539552" y="227737"/>
            <a:ext cx="6480720" cy="527073"/>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ZoneTexte 6"/>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sp>
        <p:nvSpPr>
          <p:cNvPr id="9" name="ZoneTexte 8"/>
          <p:cNvSpPr txBox="1"/>
          <p:nvPr userDrawn="1"/>
        </p:nvSpPr>
        <p:spPr>
          <a:xfrm>
            <a:off x="8460432" y="6561564"/>
            <a:ext cx="611560" cy="261610"/>
          </a:xfrm>
          <a:prstGeom prst="rect">
            <a:avLst/>
          </a:prstGeom>
          <a:noFill/>
        </p:spPr>
        <p:txBody>
          <a:bodyPr wrap="square" rtlCol="0">
            <a:spAutoFit/>
          </a:bodyPr>
          <a:lstStyle/>
          <a:p>
            <a:pPr algn="r"/>
            <a:fld id="{E85D4A45-1DAE-4530-A472-980D47EB5194}" type="slidenum">
              <a:rPr lang="fr-FR" sz="1100">
                <a:solidFill>
                  <a:prstClr val="black"/>
                </a:solidFill>
                <a:latin typeface="Arial" panose="020B0604020202020204" pitchFamily="34" charset="0"/>
                <a:cs typeface="Arial" panose="020B0604020202020204" pitchFamily="34" charset="0"/>
              </a:rPr>
              <a:pPr algn="r"/>
              <a:t>‹#›</a:t>
            </a:fld>
            <a:endParaRPr lang="fr-FR" sz="1100" dirty="0">
              <a:solidFill>
                <a:prstClr val="black"/>
              </a:solidFill>
              <a:latin typeface="Arial" panose="020B0604020202020204" pitchFamily="34" charset="0"/>
              <a:cs typeface="Arial" panose="020B0604020202020204" pitchFamily="34" charset="0"/>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692" y="212724"/>
            <a:ext cx="1362245" cy="569961"/>
          </a:xfrm>
          <a:prstGeom prst="rect">
            <a:avLst/>
          </a:prstGeom>
        </p:spPr>
      </p:pic>
      <p:sp>
        <p:nvSpPr>
          <p:cNvPr id="11" name="Espace réservé du contenu 5"/>
          <p:cNvSpPr>
            <a:spLocks noGrp="1"/>
          </p:cNvSpPr>
          <p:nvPr>
            <p:ph idx="1" hasCustomPrompt="1"/>
          </p:nvPr>
        </p:nvSpPr>
        <p:spPr>
          <a:xfrm>
            <a:off x="292264" y="1052513"/>
            <a:ext cx="8672350" cy="5382519"/>
          </a:xfrm>
          <a:prstGeom prst="rect">
            <a:avLst/>
          </a:prstGeom>
        </p:spPr>
        <p:txBody>
          <a:bodyPr/>
          <a:lstStyle>
            <a:lvl1pPr marL="342900" indent="-342900">
              <a:spcBef>
                <a:spcPts val="0"/>
              </a:spcBef>
              <a:buClr>
                <a:srgbClr val="0070C0"/>
              </a:buClr>
              <a:buFont typeface="Wingdings" panose="05000000000000000000" pitchFamily="2" charset="2"/>
              <a:buChar char="§"/>
              <a:defRPr sz="1800" baseline="0">
                <a:solidFill>
                  <a:schemeClr val="tx1"/>
                </a:solidFill>
                <a:latin typeface="Arial" panose="020B0604020202020204" pitchFamily="34" charset="0"/>
                <a:cs typeface="Arial" panose="020B0604020202020204" pitchFamily="34" charset="0"/>
              </a:defRPr>
            </a:lvl1pPr>
            <a:lvl2pPr marL="717550" indent="-361950">
              <a:spcBef>
                <a:spcPts val="0"/>
              </a:spcBef>
              <a:buClr>
                <a:srgbClr val="0070C0"/>
              </a:buClr>
              <a:buSzPct val="90000"/>
              <a:buFont typeface="Wingdings 3" panose="05040102010807070707" pitchFamily="18" charset="2"/>
              <a:buChar char=""/>
              <a:defRPr sz="1600">
                <a:solidFill>
                  <a:schemeClr val="tx1"/>
                </a:solidFill>
                <a:latin typeface="Arial" panose="020B0604020202020204" pitchFamily="34" charset="0"/>
                <a:cs typeface="Arial" panose="020B0604020202020204" pitchFamily="34" charset="0"/>
              </a:defRPr>
            </a:lvl2pPr>
            <a:lvl3pPr marL="1074738" indent="-350838" defTabSz="900000">
              <a:spcBef>
                <a:spcPts val="0"/>
              </a:spcBef>
              <a:buClr>
                <a:srgbClr val="0070C0"/>
              </a:buClr>
              <a:buFont typeface="Arial" panose="020B0604020202020204" pitchFamily="34" charset="0"/>
              <a:buChar char="•"/>
              <a:defRPr lang="fr-FR" sz="1400" kern="1200" dirty="0" smtClean="0">
                <a:solidFill>
                  <a:schemeClr val="tx1"/>
                </a:solidFill>
                <a:latin typeface="Arial" panose="020B0604020202020204" pitchFamily="34" charset="0"/>
                <a:ea typeface="+mn-ea"/>
                <a:cs typeface="Arial" panose="020B0604020202020204" pitchFamily="34" charset="0"/>
              </a:defRPr>
            </a:lvl3pPr>
            <a:lvl4pPr marL="1074738" indent="-350838">
              <a:buFont typeface="Arial" panose="020B0604020202020204" pitchFamily="34" charset="0"/>
              <a:buChar char="-"/>
              <a:defRPr sz="1400">
                <a:latin typeface="Arial" panose="020B0604020202020204" pitchFamily="34" charset="0"/>
                <a:cs typeface="Arial" panose="020B0604020202020204" pitchFamily="34" charset="0"/>
              </a:defRPr>
            </a:lvl4pPr>
            <a:lvl5pPr marL="1878012" indent="-171450" defTabSz="720000">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defTabSz="720000">
              <a:buFont typeface="Wingdings" panose="05000000000000000000" pitchFamily="2" charset="2"/>
              <a:buChar char="ü"/>
              <a:defRPr sz="1200">
                <a:latin typeface="Arial" panose="020B0604020202020204" pitchFamily="34" charset="0"/>
                <a:cs typeface="Arial" panose="020B0604020202020204" pitchFamily="34" charset="0"/>
              </a:defRPr>
            </a:lvl6pPr>
            <a:lvl7pPr defTabSz="720000">
              <a:defRPr sz="1200">
                <a:latin typeface="Arial" panose="020B0604020202020204" pitchFamily="34" charset="0"/>
                <a:cs typeface="Arial" panose="020B0604020202020204" pitchFamily="34" charset="0"/>
              </a:defRPr>
            </a:lvl7pPr>
            <a:lvl8pPr defTabSz="720000">
              <a:defRPr sz="1200">
                <a:latin typeface="Arial" panose="020B0604020202020204" pitchFamily="34" charset="0"/>
                <a:cs typeface="Arial" panose="020B0604020202020204" pitchFamily="34" charset="0"/>
              </a:defRPr>
            </a:lvl8pPr>
          </a:lstStyle>
          <a:p>
            <a:r>
              <a:rPr lang="fr-FR" dirty="0"/>
              <a:t>Sdf</a:t>
            </a:r>
          </a:p>
          <a:p>
            <a:pPr lvl="1"/>
            <a:r>
              <a:rPr lang="fr-FR" dirty="0" err="1"/>
              <a:t>Sdfsd</a:t>
            </a:r>
            <a:endParaRPr lang="fr-FR" dirty="0"/>
          </a:p>
          <a:p>
            <a:pPr lvl="2"/>
            <a:r>
              <a:rPr lang="fr-FR" dirty="0"/>
              <a:t>SAFSA</a:t>
            </a:r>
          </a:p>
          <a:p>
            <a:pPr marL="2057400" lvl="4" indent="-350838" algn="l" defTabSz="914400" rtl="0" eaLnBrk="1" latinLnBrk="0" hangingPunct="1">
              <a:spcBef>
                <a:spcPts val="0"/>
              </a:spcBef>
              <a:buClr>
                <a:srgbClr val="0070C0"/>
              </a:buClr>
              <a:buFont typeface="Arial" panose="020B0604020202020204" pitchFamily="34" charset="0"/>
              <a:buChar char="•"/>
            </a:pPr>
            <a:endParaRPr lang="fr-FR" dirty="0"/>
          </a:p>
        </p:txBody>
      </p:sp>
    </p:spTree>
    <p:extLst>
      <p:ext uri="{BB962C8B-B14F-4D97-AF65-F5344CB8AC3E}">
        <p14:creationId xmlns:p14="http://schemas.microsoft.com/office/powerpoint/2010/main" val="189851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2 colonnes - Contents 2 columns">
    <p:spTree>
      <p:nvGrpSpPr>
        <p:cNvPr id="1" name=""/>
        <p:cNvGrpSpPr/>
        <p:nvPr/>
      </p:nvGrpSpPr>
      <p:grpSpPr>
        <a:xfrm>
          <a:off x="0" y="0"/>
          <a:ext cx="0" cy="0"/>
          <a:chOff x="0" y="0"/>
          <a:chExt cx="0" cy="0"/>
        </a:xfrm>
      </p:grpSpPr>
      <p:sp>
        <p:nvSpPr>
          <p:cNvPr id="3" name="Espace réservé du pied de page 4"/>
          <p:cNvSpPr txBox="1">
            <a:spLocks/>
          </p:cNvSpPr>
          <p:nvPr userDrawn="1"/>
        </p:nvSpPr>
        <p:spPr>
          <a:xfrm>
            <a:off x="0" y="6561564"/>
            <a:ext cx="9144000" cy="328185"/>
          </a:xfrm>
          <a:prstGeom prst="rect">
            <a:avLst/>
          </a:prstGeom>
          <a:solidFill>
            <a:schemeClr val="tx1">
              <a:alpha val="10000"/>
            </a:schemeClr>
          </a:solidFill>
        </p:spPr>
        <p:txBody>
          <a:bodyPr anchor="b"/>
          <a:lstStyle>
            <a:defPPr>
              <a:defRPr lang="fr-FR"/>
            </a:defPPr>
            <a:lvl1pPr algn="ctr">
              <a:defRPr sz="800"/>
            </a:lvl1pPr>
          </a:lstStyle>
          <a:p>
            <a:endParaRPr lang="en-US" dirty="0">
              <a:solidFill>
                <a:prstClr val="black"/>
              </a:solidFill>
            </a:endParaRPr>
          </a:p>
        </p:txBody>
      </p:sp>
      <p:sp>
        <p:nvSpPr>
          <p:cNvPr id="4" name="Rogner un rectangle à un seul coin 11"/>
          <p:cNvSpPr/>
          <p:nvPr userDrawn="1"/>
        </p:nvSpPr>
        <p:spPr>
          <a:xfrm>
            <a:off x="395288" y="212725"/>
            <a:ext cx="7251700" cy="552450"/>
          </a:xfrm>
          <a:custGeom>
            <a:avLst/>
            <a:gdLst>
              <a:gd name="connsiteX0" fmla="*/ 0 w 7308304"/>
              <a:gd name="connsiteY0" fmla="*/ 0 h 741311"/>
              <a:gd name="connsiteX1" fmla="*/ 7184750 w 7308304"/>
              <a:gd name="connsiteY1" fmla="*/ 0 h 741311"/>
              <a:gd name="connsiteX2" fmla="*/ 7308304 w 7308304"/>
              <a:gd name="connsiteY2" fmla="*/ 123554 h 741311"/>
              <a:gd name="connsiteX3" fmla="*/ 7308304 w 7308304"/>
              <a:gd name="connsiteY3" fmla="*/ 741311 h 741311"/>
              <a:gd name="connsiteX4" fmla="*/ 0 w 7308304"/>
              <a:gd name="connsiteY4" fmla="*/ 741311 h 741311"/>
              <a:gd name="connsiteX5" fmla="*/ 0 w 7308304"/>
              <a:gd name="connsiteY5" fmla="*/ 0 h 741311"/>
              <a:gd name="connsiteX0" fmla="*/ 0 w 7308304"/>
              <a:gd name="connsiteY0" fmla="*/ 271 h 741582"/>
              <a:gd name="connsiteX1" fmla="*/ 71847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 name="connsiteX0" fmla="*/ 0 w 7308304"/>
              <a:gd name="connsiteY0" fmla="*/ 271 h 741582"/>
              <a:gd name="connsiteX1" fmla="*/ 67275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304" h="741582">
                <a:moveTo>
                  <a:pt x="0" y="271"/>
                </a:moveTo>
                <a:lnTo>
                  <a:pt x="6727550" y="271"/>
                </a:lnTo>
                <a:lnTo>
                  <a:pt x="6698704" y="0"/>
                </a:lnTo>
                <a:lnTo>
                  <a:pt x="7308304" y="741582"/>
                </a:lnTo>
                <a:lnTo>
                  <a:pt x="0" y="741582"/>
                </a:lnTo>
                <a:lnTo>
                  <a:pt x="0" y="271"/>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5" name="Titre 1"/>
          <p:cNvSpPr>
            <a:spLocks noGrp="1"/>
          </p:cNvSpPr>
          <p:nvPr>
            <p:ph type="title"/>
          </p:nvPr>
        </p:nvSpPr>
        <p:spPr>
          <a:xfrm>
            <a:off x="539552" y="227737"/>
            <a:ext cx="6480720" cy="527073"/>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ZoneTexte 6"/>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sp>
        <p:nvSpPr>
          <p:cNvPr id="9" name="ZoneTexte 8"/>
          <p:cNvSpPr txBox="1"/>
          <p:nvPr userDrawn="1"/>
        </p:nvSpPr>
        <p:spPr>
          <a:xfrm>
            <a:off x="8460432" y="6561564"/>
            <a:ext cx="611560" cy="261610"/>
          </a:xfrm>
          <a:prstGeom prst="rect">
            <a:avLst/>
          </a:prstGeom>
          <a:noFill/>
        </p:spPr>
        <p:txBody>
          <a:bodyPr wrap="square" rtlCol="0">
            <a:spAutoFit/>
          </a:bodyPr>
          <a:lstStyle/>
          <a:p>
            <a:pPr algn="r"/>
            <a:fld id="{E85D4A45-1DAE-4530-A472-980D47EB5194}" type="slidenum">
              <a:rPr lang="fr-FR" sz="1100">
                <a:solidFill>
                  <a:prstClr val="black"/>
                </a:solidFill>
                <a:latin typeface="Arial" panose="020B0604020202020204" pitchFamily="34" charset="0"/>
                <a:cs typeface="Arial" panose="020B0604020202020204" pitchFamily="34" charset="0"/>
              </a:rPr>
              <a:pPr algn="r"/>
              <a:t>‹#›</a:t>
            </a:fld>
            <a:endParaRPr lang="fr-FR" sz="1100" dirty="0">
              <a:solidFill>
                <a:prstClr val="black"/>
              </a:solidFill>
              <a:latin typeface="Arial" panose="020B0604020202020204" pitchFamily="34" charset="0"/>
              <a:cs typeface="Arial" panose="020B0604020202020204" pitchFamily="34" charset="0"/>
            </a:endParaRPr>
          </a:p>
        </p:txBody>
      </p:sp>
      <p:sp>
        <p:nvSpPr>
          <p:cNvPr id="11" name="Espace réservé du contenu 5"/>
          <p:cNvSpPr>
            <a:spLocks noGrp="1"/>
          </p:cNvSpPr>
          <p:nvPr>
            <p:ph idx="1" hasCustomPrompt="1"/>
          </p:nvPr>
        </p:nvSpPr>
        <p:spPr>
          <a:xfrm>
            <a:off x="292263" y="1052513"/>
            <a:ext cx="4176465" cy="5382519"/>
          </a:xfrm>
          <a:prstGeom prst="rect">
            <a:avLst/>
          </a:prstGeom>
        </p:spPr>
        <p:txBody>
          <a:bodyPr/>
          <a:lstStyle>
            <a:lvl1pPr marL="342900" indent="-342900">
              <a:spcBef>
                <a:spcPts val="0"/>
              </a:spcBef>
              <a:buClr>
                <a:srgbClr val="0070C0"/>
              </a:buClr>
              <a:buFont typeface="Wingdings" panose="05000000000000000000" pitchFamily="2" charset="2"/>
              <a:buChar char="§"/>
              <a:defRPr sz="1800" baseline="0">
                <a:solidFill>
                  <a:schemeClr val="tx1"/>
                </a:solidFill>
                <a:latin typeface="Arial" panose="020B0604020202020204" pitchFamily="34" charset="0"/>
                <a:cs typeface="Arial" panose="020B0604020202020204" pitchFamily="34" charset="0"/>
              </a:defRPr>
            </a:lvl1pPr>
            <a:lvl2pPr marL="717550" indent="-361950">
              <a:spcBef>
                <a:spcPts val="0"/>
              </a:spcBef>
              <a:buClr>
                <a:srgbClr val="0070C0"/>
              </a:buClr>
              <a:buSzPct val="90000"/>
              <a:buFont typeface="Wingdings 3" panose="05040102010807070707" pitchFamily="18" charset="2"/>
              <a:buChar char=""/>
              <a:defRPr sz="1600">
                <a:solidFill>
                  <a:schemeClr val="tx1"/>
                </a:solidFill>
                <a:latin typeface="Arial" panose="020B0604020202020204" pitchFamily="34" charset="0"/>
                <a:cs typeface="Arial" panose="020B0604020202020204" pitchFamily="34" charset="0"/>
              </a:defRPr>
            </a:lvl2pPr>
            <a:lvl3pPr marL="1074738" indent="-350838">
              <a:spcBef>
                <a:spcPts val="0"/>
              </a:spcBef>
              <a:buClr>
                <a:srgbClr val="0070C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stStyle>
          <a:p>
            <a:r>
              <a:rPr lang="fr-FR" dirty="0"/>
              <a:t> </a:t>
            </a:r>
          </a:p>
          <a:p>
            <a:pPr lvl="2"/>
            <a:endParaRPr lang="fr-FR" dirty="0"/>
          </a:p>
        </p:txBody>
      </p:sp>
      <p:sp>
        <p:nvSpPr>
          <p:cNvPr id="13" name="Espace réservé du contenu 5"/>
          <p:cNvSpPr>
            <a:spLocks noGrp="1"/>
          </p:cNvSpPr>
          <p:nvPr>
            <p:ph idx="10" hasCustomPrompt="1"/>
          </p:nvPr>
        </p:nvSpPr>
        <p:spPr>
          <a:xfrm>
            <a:off x="4774376" y="1052513"/>
            <a:ext cx="4176000" cy="5400675"/>
          </a:xfrm>
          <a:prstGeom prst="rect">
            <a:avLst/>
          </a:prstGeom>
        </p:spPr>
        <p:txBody>
          <a:bodyPr/>
          <a:lstStyle>
            <a:lvl1pPr marL="342900" indent="-342900">
              <a:spcBef>
                <a:spcPts val="0"/>
              </a:spcBef>
              <a:buClr>
                <a:srgbClr val="0070C0"/>
              </a:buClr>
              <a:buFont typeface="Wingdings" panose="05000000000000000000" pitchFamily="2" charset="2"/>
              <a:buChar char="§"/>
              <a:defRPr sz="1800" baseline="0">
                <a:solidFill>
                  <a:schemeClr val="tx1"/>
                </a:solidFill>
                <a:latin typeface="Arial" panose="020B0604020202020204" pitchFamily="34" charset="0"/>
                <a:cs typeface="Arial" panose="020B0604020202020204" pitchFamily="34" charset="0"/>
              </a:defRPr>
            </a:lvl1pPr>
            <a:lvl2pPr marL="717550" indent="-361950">
              <a:spcBef>
                <a:spcPts val="0"/>
              </a:spcBef>
              <a:buClr>
                <a:srgbClr val="0070C0"/>
              </a:buClr>
              <a:buSzPct val="90000"/>
              <a:buFont typeface="Wingdings 3" panose="05040102010807070707" pitchFamily="18" charset="2"/>
              <a:buChar char=""/>
              <a:defRPr sz="1600">
                <a:solidFill>
                  <a:schemeClr val="tx1"/>
                </a:solidFill>
                <a:latin typeface="Arial" panose="020B0604020202020204" pitchFamily="34" charset="0"/>
                <a:cs typeface="Arial" panose="020B0604020202020204" pitchFamily="34" charset="0"/>
              </a:defRPr>
            </a:lvl2pPr>
            <a:lvl3pPr marL="1073150" indent="-349250">
              <a:spcBef>
                <a:spcPts val="0"/>
              </a:spcBef>
              <a:buClr>
                <a:srgbClr val="0070C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stStyle>
          <a:p>
            <a:r>
              <a:rPr lang="fr-FR" dirty="0"/>
              <a:t> </a:t>
            </a:r>
          </a:p>
          <a:p>
            <a:pPr lvl="1"/>
            <a:endParaRPr lang="fr-FR" dirty="0"/>
          </a:p>
          <a:p>
            <a:pPr lvl="2"/>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692" y="212724"/>
            <a:ext cx="1362245" cy="569961"/>
          </a:xfrm>
          <a:prstGeom prst="rect">
            <a:avLst/>
          </a:prstGeom>
        </p:spPr>
      </p:pic>
    </p:spTree>
    <p:extLst>
      <p:ext uri="{BB962C8B-B14F-4D97-AF65-F5344CB8AC3E}">
        <p14:creationId xmlns:p14="http://schemas.microsoft.com/office/powerpoint/2010/main" val="426359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amp; image / Text &amp; picture">
    <p:spTree>
      <p:nvGrpSpPr>
        <p:cNvPr id="1" name=""/>
        <p:cNvGrpSpPr/>
        <p:nvPr/>
      </p:nvGrpSpPr>
      <p:grpSpPr>
        <a:xfrm>
          <a:off x="0" y="0"/>
          <a:ext cx="0" cy="0"/>
          <a:chOff x="0" y="0"/>
          <a:chExt cx="0" cy="0"/>
        </a:xfrm>
      </p:grpSpPr>
      <p:sp>
        <p:nvSpPr>
          <p:cNvPr id="3" name="Espace réservé du pied de page 4"/>
          <p:cNvSpPr txBox="1">
            <a:spLocks/>
          </p:cNvSpPr>
          <p:nvPr userDrawn="1"/>
        </p:nvSpPr>
        <p:spPr>
          <a:xfrm>
            <a:off x="0" y="6561564"/>
            <a:ext cx="9144000" cy="328185"/>
          </a:xfrm>
          <a:prstGeom prst="rect">
            <a:avLst/>
          </a:prstGeom>
          <a:solidFill>
            <a:schemeClr val="tx1">
              <a:alpha val="10000"/>
            </a:schemeClr>
          </a:solidFill>
        </p:spPr>
        <p:txBody>
          <a:bodyPr anchor="b"/>
          <a:lstStyle>
            <a:defPPr>
              <a:defRPr lang="fr-FR"/>
            </a:defPPr>
            <a:lvl1pPr algn="ctr">
              <a:defRPr sz="800"/>
            </a:lvl1pPr>
          </a:lstStyle>
          <a:p>
            <a:endParaRPr lang="en-US" dirty="0">
              <a:solidFill>
                <a:prstClr val="black"/>
              </a:solidFill>
            </a:endParaRPr>
          </a:p>
        </p:txBody>
      </p:sp>
      <p:sp>
        <p:nvSpPr>
          <p:cNvPr id="4" name="Rogner un rectangle à un seul coin 11"/>
          <p:cNvSpPr/>
          <p:nvPr userDrawn="1"/>
        </p:nvSpPr>
        <p:spPr>
          <a:xfrm>
            <a:off x="395288" y="212725"/>
            <a:ext cx="7251700" cy="552450"/>
          </a:xfrm>
          <a:custGeom>
            <a:avLst/>
            <a:gdLst>
              <a:gd name="connsiteX0" fmla="*/ 0 w 7308304"/>
              <a:gd name="connsiteY0" fmla="*/ 0 h 741311"/>
              <a:gd name="connsiteX1" fmla="*/ 7184750 w 7308304"/>
              <a:gd name="connsiteY1" fmla="*/ 0 h 741311"/>
              <a:gd name="connsiteX2" fmla="*/ 7308304 w 7308304"/>
              <a:gd name="connsiteY2" fmla="*/ 123554 h 741311"/>
              <a:gd name="connsiteX3" fmla="*/ 7308304 w 7308304"/>
              <a:gd name="connsiteY3" fmla="*/ 741311 h 741311"/>
              <a:gd name="connsiteX4" fmla="*/ 0 w 7308304"/>
              <a:gd name="connsiteY4" fmla="*/ 741311 h 741311"/>
              <a:gd name="connsiteX5" fmla="*/ 0 w 7308304"/>
              <a:gd name="connsiteY5" fmla="*/ 0 h 741311"/>
              <a:gd name="connsiteX0" fmla="*/ 0 w 7308304"/>
              <a:gd name="connsiteY0" fmla="*/ 271 h 741582"/>
              <a:gd name="connsiteX1" fmla="*/ 71847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 name="connsiteX0" fmla="*/ 0 w 7308304"/>
              <a:gd name="connsiteY0" fmla="*/ 271 h 741582"/>
              <a:gd name="connsiteX1" fmla="*/ 67275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304" h="741582">
                <a:moveTo>
                  <a:pt x="0" y="271"/>
                </a:moveTo>
                <a:lnTo>
                  <a:pt x="6727550" y="271"/>
                </a:lnTo>
                <a:lnTo>
                  <a:pt x="6698704" y="0"/>
                </a:lnTo>
                <a:lnTo>
                  <a:pt x="7308304" y="741582"/>
                </a:lnTo>
                <a:lnTo>
                  <a:pt x="0" y="741582"/>
                </a:lnTo>
                <a:lnTo>
                  <a:pt x="0" y="271"/>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5" name="Titre 1"/>
          <p:cNvSpPr>
            <a:spLocks noGrp="1"/>
          </p:cNvSpPr>
          <p:nvPr>
            <p:ph type="title"/>
          </p:nvPr>
        </p:nvSpPr>
        <p:spPr>
          <a:xfrm>
            <a:off x="539552" y="227737"/>
            <a:ext cx="6480720" cy="527073"/>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ZoneTexte 6"/>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sp>
        <p:nvSpPr>
          <p:cNvPr id="9" name="ZoneTexte 8"/>
          <p:cNvSpPr txBox="1"/>
          <p:nvPr userDrawn="1"/>
        </p:nvSpPr>
        <p:spPr>
          <a:xfrm>
            <a:off x="8460432" y="6561564"/>
            <a:ext cx="611560" cy="261610"/>
          </a:xfrm>
          <a:prstGeom prst="rect">
            <a:avLst/>
          </a:prstGeom>
          <a:noFill/>
        </p:spPr>
        <p:txBody>
          <a:bodyPr wrap="square" rtlCol="0">
            <a:spAutoFit/>
          </a:bodyPr>
          <a:lstStyle/>
          <a:p>
            <a:pPr algn="r"/>
            <a:fld id="{E85D4A45-1DAE-4530-A472-980D47EB5194}" type="slidenum">
              <a:rPr lang="fr-FR" sz="1100">
                <a:solidFill>
                  <a:prstClr val="black"/>
                </a:solidFill>
                <a:latin typeface="Arial" panose="020B0604020202020204" pitchFamily="34" charset="0"/>
                <a:cs typeface="Arial" panose="020B0604020202020204" pitchFamily="34" charset="0"/>
              </a:rPr>
              <a:pPr algn="r"/>
              <a:t>‹#›</a:t>
            </a:fld>
            <a:endParaRPr lang="fr-FR" sz="1100" dirty="0">
              <a:solidFill>
                <a:prstClr val="black"/>
              </a:solidFill>
              <a:latin typeface="Arial" panose="020B0604020202020204" pitchFamily="34" charset="0"/>
              <a:cs typeface="Arial" panose="020B0604020202020204" pitchFamily="34" charset="0"/>
            </a:endParaRPr>
          </a:p>
        </p:txBody>
      </p:sp>
      <p:sp>
        <p:nvSpPr>
          <p:cNvPr id="10" name="Espace réservé du contenu 5"/>
          <p:cNvSpPr>
            <a:spLocks noGrp="1"/>
          </p:cNvSpPr>
          <p:nvPr>
            <p:ph idx="1" hasCustomPrompt="1"/>
          </p:nvPr>
        </p:nvSpPr>
        <p:spPr>
          <a:xfrm>
            <a:off x="292263" y="1052513"/>
            <a:ext cx="4176465" cy="5382519"/>
          </a:xfrm>
          <a:prstGeom prst="rect">
            <a:avLst/>
          </a:prstGeom>
        </p:spPr>
        <p:txBody>
          <a:bodyPr/>
          <a:lstStyle>
            <a:lvl1pPr marL="342900" indent="-342900">
              <a:spcBef>
                <a:spcPts val="0"/>
              </a:spcBef>
              <a:buClr>
                <a:srgbClr val="0070C0"/>
              </a:buClr>
              <a:buFont typeface="Wingdings" panose="05000000000000000000" pitchFamily="2" charset="2"/>
              <a:buChar char="§"/>
              <a:defRPr sz="1800" baseline="0">
                <a:solidFill>
                  <a:schemeClr val="tx1"/>
                </a:solidFill>
                <a:latin typeface="Arial" panose="020B0604020202020204" pitchFamily="34" charset="0"/>
                <a:cs typeface="Arial" panose="020B0604020202020204" pitchFamily="34" charset="0"/>
              </a:defRPr>
            </a:lvl1pPr>
            <a:lvl2pPr marL="717550" indent="-361950">
              <a:spcBef>
                <a:spcPts val="0"/>
              </a:spcBef>
              <a:buClr>
                <a:srgbClr val="0070C0"/>
              </a:buClr>
              <a:buSzPct val="90000"/>
              <a:buFont typeface="Wingdings 3" panose="05040102010807070707" pitchFamily="18" charset="2"/>
              <a:buChar char=""/>
              <a:defRPr sz="1600">
                <a:solidFill>
                  <a:schemeClr val="tx1"/>
                </a:solidFill>
                <a:latin typeface="Arial" panose="020B0604020202020204" pitchFamily="34" charset="0"/>
                <a:cs typeface="Arial" panose="020B0604020202020204" pitchFamily="34" charset="0"/>
              </a:defRPr>
            </a:lvl2pPr>
            <a:lvl3pPr marL="1074738" indent="-350838">
              <a:spcBef>
                <a:spcPts val="0"/>
              </a:spcBef>
              <a:buClr>
                <a:srgbClr val="0070C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stStyle>
          <a:p>
            <a:r>
              <a:rPr lang="fr-FR" dirty="0"/>
              <a:t> </a:t>
            </a:r>
          </a:p>
          <a:p>
            <a:pPr lvl="2"/>
            <a:endParaRPr lang="fr-FR"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692" y="212724"/>
            <a:ext cx="1362245" cy="569961"/>
          </a:xfrm>
          <a:prstGeom prst="rect">
            <a:avLst/>
          </a:prstGeom>
        </p:spPr>
      </p:pic>
    </p:spTree>
    <p:extLst>
      <p:ext uri="{BB962C8B-B14F-4D97-AF65-F5344CB8AC3E}">
        <p14:creationId xmlns:p14="http://schemas.microsoft.com/office/powerpoint/2010/main" val="319120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amp; Image 2 / Text &amp; Picture 2">
    <p:spTree>
      <p:nvGrpSpPr>
        <p:cNvPr id="1" name=""/>
        <p:cNvGrpSpPr/>
        <p:nvPr/>
      </p:nvGrpSpPr>
      <p:grpSpPr>
        <a:xfrm>
          <a:off x="0" y="0"/>
          <a:ext cx="0" cy="0"/>
          <a:chOff x="0" y="0"/>
          <a:chExt cx="0" cy="0"/>
        </a:xfrm>
      </p:grpSpPr>
      <p:sp>
        <p:nvSpPr>
          <p:cNvPr id="3" name="Espace réservé du pied de page 4"/>
          <p:cNvSpPr txBox="1">
            <a:spLocks/>
          </p:cNvSpPr>
          <p:nvPr userDrawn="1"/>
        </p:nvSpPr>
        <p:spPr>
          <a:xfrm>
            <a:off x="0" y="6561564"/>
            <a:ext cx="9144000" cy="328185"/>
          </a:xfrm>
          <a:prstGeom prst="rect">
            <a:avLst/>
          </a:prstGeom>
          <a:solidFill>
            <a:schemeClr val="tx1">
              <a:alpha val="10000"/>
            </a:schemeClr>
          </a:solidFill>
        </p:spPr>
        <p:txBody>
          <a:bodyPr anchor="b"/>
          <a:lstStyle>
            <a:defPPr>
              <a:defRPr lang="fr-FR"/>
            </a:defPPr>
            <a:lvl1pPr algn="ctr">
              <a:defRPr sz="800"/>
            </a:lvl1pPr>
          </a:lstStyle>
          <a:p>
            <a:endParaRPr lang="en-US" dirty="0">
              <a:solidFill>
                <a:prstClr val="black"/>
              </a:solidFill>
            </a:endParaRPr>
          </a:p>
        </p:txBody>
      </p:sp>
      <p:sp>
        <p:nvSpPr>
          <p:cNvPr id="4" name="Rogner un rectangle à un seul coin 11"/>
          <p:cNvSpPr/>
          <p:nvPr userDrawn="1"/>
        </p:nvSpPr>
        <p:spPr>
          <a:xfrm>
            <a:off x="395536" y="212725"/>
            <a:ext cx="7251452" cy="552450"/>
          </a:xfrm>
          <a:custGeom>
            <a:avLst/>
            <a:gdLst>
              <a:gd name="connsiteX0" fmla="*/ 0 w 7308304"/>
              <a:gd name="connsiteY0" fmla="*/ 0 h 741311"/>
              <a:gd name="connsiteX1" fmla="*/ 7184750 w 7308304"/>
              <a:gd name="connsiteY1" fmla="*/ 0 h 741311"/>
              <a:gd name="connsiteX2" fmla="*/ 7308304 w 7308304"/>
              <a:gd name="connsiteY2" fmla="*/ 123554 h 741311"/>
              <a:gd name="connsiteX3" fmla="*/ 7308304 w 7308304"/>
              <a:gd name="connsiteY3" fmla="*/ 741311 h 741311"/>
              <a:gd name="connsiteX4" fmla="*/ 0 w 7308304"/>
              <a:gd name="connsiteY4" fmla="*/ 741311 h 741311"/>
              <a:gd name="connsiteX5" fmla="*/ 0 w 7308304"/>
              <a:gd name="connsiteY5" fmla="*/ 0 h 741311"/>
              <a:gd name="connsiteX0" fmla="*/ 0 w 7308304"/>
              <a:gd name="connsiteY0" fmla="*/ 271 h 741582"/>
              <a:gd name="connsiteX1" fmla="*/ 71847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 name="connsiteX0" fmla="*/ 0 w 7308304"/>
              <a:gd name="connsiteY0" fmla="*/ 271 h 741582"/>
              <a:gd name="connsiteX1" fmla="*/ 6727550 w 7308304"/>
              <a:gd name="connsiteY1" fmla="*/ 271 h 741582"/>
              <a:gd name="connsiteX2" fmla="*/ 6698704 w 7308304"/>
              <a:gd name="connsiteY2" fmla="*/ 0 h 741582"/>
              <a:gd name="connsiteX3" fmla="*/ 7308304 w 7308304"/>
              <a:gd name="connsiteY3" fmla="*/ 741582 h 741582"/>
              <a:gd name="connsiteX4" fmla="*/ 0 w 7308304"/>
              <a:gd name="connsiteY4" fmla="*/ 741582 h 741582"/>
              <a:gd name="connsiteX5" fmla="*/ 0 w 7308304"/>
              <a:gd name="connsiteY5" fmla="*/ 271 h 74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304" h="741582">
                <a:moveTo>
                  <a:pt x="0" y="271"/>
                </a:moveTo>
                <a:lnTo>
                  <a:pt x="6727550" y="271"/>
                </a:lnTo>
                <a:lnTo>
                  <a:pt x="6698704" y="0"/>
                </a:lnTo>
                <a:lnTo>
                  <a:pt x="7308304" y="741582"/>
                </a:lnTo>
                <a:lnTo>
                  <a:pt x="0" y="741582"/>
                </a:lnTo>
                <a:lnTo>
                  <a:pt x="0" y="271"/>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5" name="Titre 1"/>
          <p:cNvSpPr>
            <a:spLocks noGrp="1"/>
          </p:cNvSpPr>
          <p:nvPr>
            <p:ph type="title"/>
          </p:nvPr>
        </p:nvSpPr>
        <p:spPr>
          <a:xfrm>
            <a:off x="539552" y="227737"/>
            <a:ext cx="6480720" cy="527073"/>
          </a:xfrm>
          <a:prstGeom prst="rect">
            <a:avLst/>
          </a:prstGeom>
        </p:spPr>
        <p:txBody>
          <a:bodyPr anchor="ctr"/>
          <a:lstStyle>
            <a:lvl1pPr algn="l">
              <a:defRPr sz="24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ZoneTexte 6"/>
          <p:cNvSpPr txBox="1"/>
          <p:nvPr userDrawn="1"/>
        </p:nvSpPr>
        <p:spPr>
          <a:xfrm>
            <a:off x="0" y="6613321"/>
            <a:ext cx="9144000" cy="215444"/>
          </a:xfrm>
          <a:prstGeom prst="rect">
            <a:avLst/>
          </a:prstGeom>
          <a:noFill/>
        </p:spPr>
        <p:txBody>
          <a:bodyPr wrap="square" rtlCol="0">
            <a:spAutoFit/>
          </a:bodyPr>
          <a:lstStyle/>
          <a:p>
            <a:pPr algn="ctr">
              <a:defRPr/>
            </a:pPr>
            <a:r>
              <a:rPr lang="en-US" sz="800" i="1" dirty="0">
                <a:solidFill>
                  <a:prstClr val="black"/>
                </a:solidFill>
                <a:latin typeface="Arial" panose="020B0604020202020204" pitchFamily="34" charset="0"/>
                <a:cs typeface="Arial" panose="020B0604020202020204" pitchFamily="34" charset="0"/>
              </a:rPr>
              <a:t>This document is proprietary and confidential to the LACROIX Group and may not be reproduced without prior authorization</a:t>
            </a:r>
            <a:r>
              <a:rPr lang="en-US" sz="800" dirty="0">
                <a:solidFill>
                  <a:prstClr val="black"/>
                </a:solidFill>
                <a:latin typeface="Arial" panose="020B0604020202020204" pitchFamily="34" charset="0"/>
                <a:cs typeface="Arial" panose="020B0604020202020204" pitchFamily="34" charset="0"/>
              </a:rPr>
              <a:t>.</a:t>
            </a:r>
          </a:p>
        </p:txBody>
      </p:sp>
      <p:sp>
        <p:nvSpPr>
          <p:cNvPr id="9" name="ZoneTexte 8"/>
          <p:cNvSpPr txBox="1"/>
          <p:nvPr userDrawn="1"/>
        </p:nvSpPr>
        <p:spPr>
          <a:xfrm>
            <a:off x="8460432" y="6561564"/>
            <a:ext cx="611560" cy="261610"/>
          </a:xfrm>
          <a:prstGeom prst="rect">
            <a:avLst/>
          </a:prstGeom>
          <a:noFill/>
        </p:spPr>
        <p:txBody>
          <a:bodyPr wrap="square" rtlCol="0">
            <a:spAutoFit/>
          </a:bodyPr>
          <a:lstStyle/>
          <a:p>
            <a:pPr algn="r"/>
            <a:fld id="{E85D4A45-1DAE-4530-A472-980D47EB5194}" type="slidenum">
              <a:rPr lang="fr-FR" sz="1100">
                <a:solidFill>
                  <a:prstClr val="black"/>
                </a:solidFill>
                <a:latin typeface="Arial" panose="020B0604020202020204" pitchFamily="34" charset="0"/>
                <a:cs typeface="Arial" panose="020B0604020202020204" pitchFamily="34" charset="0"/>
              </a:rPr>
              <a:pPr algn="r"/>
              <a:t>‹#›</a:t>
            </a:fld>
            <a:endParaRPr lang="fr-FR" sz="1100" dirty="0">
              <a:solidFill>
                <a:prstClr val="black"/>
              </a:solidFill>
              <a:latin typeface="Arial" panose="020B0604020202020204" pitchFamily="34" charset="0"/>
              <a:cs typeface="Arial" panose="020B0604020202020204" pitchFamily="34" charset="0"/>
            </a:endParaRPr>
          </a:p>
        </p:txBody>
      </p:sp>
      <p:sp>
        <p:nvSpPr>
          <p:cNvPr id="11" name="Espace réservé du contenu 5"/>
          <p:cNvSpPr>
            <a:spLocks noGrp="1"/>
          </p:cNvSpPr>
          <p:nvPr>
            <p:ph idx="10" hasCustomPrompt="1"/>
          </p:nvPr>
        </p:nvSpPr>
        <p:spPr>
          <a:xfrm>
            <a:off x="4774376" y="1052513"/>
            <a:ext cx="4176000" cy="5400675"/>
          </a:xfrm>
          <a:prstGeom prst="rect">
            <a:avLst/>
          </a:prstGeom>
        </p:spPr>
        <p:txBody>
          <a:bodyPr/>
          <a:lstStyle>
            <a:lvl1pPr marL="342900" indent="-342900">
              <a:spcBef>
                <a:spcPts val="0"/>
              </a:spcBef>
              <a:buClr>
                <a:srgbClr val="0070C0"/>
              </a:buClr>
              <a:buFont typeface="Wingdings" panose="05000000000000000000" pitchFamily="2" charset="2"/>
              <a:buChar char="§"/>
              <a:defRPr sz="1800" baseline="0">
                <a:solidFill>
                  <a:schemeClr val="tx1"/>
                </a:solidFill>
                <a:latin typeface="Arial" panose="020B0604020202020204" pitchFamily="34" charset="0"/>
                <a:cs typeface="Arial" panose="020B0604020202020204" pitchFamily="34" charset="0"/>
              </a:defRPr>
            </a:lvl1pPr>
            <a:lvl2pPr marL="717550" indent="-361950">
              <a:spcBef>
                <a:spcPts val="0"/>
              </a:spcBef>
              <a:buClr>
                <a:srgbClr val="0070C0"/>
              </a:buClr>
              <a:buSzPct val="90000"/>
              <a:buFont typeface="Wingdings 3" panose="05040102010807070707" pitchFamily="18" charset="2"/>
              <a:buChar char=""/>
              <a:defRPr sz="1600">
                <a:solidFill>
                  <a:schemeClr val="tx1"/>
                </a:solidFill>
                <a:latin typeface="Arial" panose="020B0604020202020204" pitchFamily="34" charset="0"/>
                <a:cs typeface="Arial" panose="020B0604020202020204" pitchFamily="34" charset="0"/>
              </a:defRPr>
            </a:lvl2pPr>
            <a:lvl3pPr marL="1073150" indent="-349250">
              <a:spcBef>
                <a:spcPts val="0"/>
              </a:spcBef>
              <a:buClr>
                <a:srgbClr val="0070C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stStyle>
          <a:p>
            <a:r>
              <a:rPr lang="fr-FR" dirty="0"/>
              <a:t> </a:t>
            </a:r>
          </a:p>
          <a:p>
            <a:pPr lvl="1"/>
            <a:endParaRPr lang="fr-FR" dirty="0"/>
          </a:p>
          <a:p>
            <a:pPr lvl="2"/>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692" y="212724"/>
            <a:ext cx="1362245" cy="569961"/>
          </a:xfrm>
          <a:prstGeom prst="rect">
            <a:avLst/>
          </a:prstGeom>
        </p:spPr>
      </p:pic>
    </p:spTree>
    <p:extLst>
      <p:ext uri="{BB962C8B-B14F-4D97-AF65-F5344CB8AC3E}">
        <p14:creationId xmlns:p14="http://schemas.microsoft.com/office/powerpoint/2010/main" val="343226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128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2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915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32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0071"/>
            <a:ext cx="5933630" cy="4922406"/>
          </a:xfrm>
          <a:prstGeom prst="rect">
            <a:avLst/>
          </a:prstGeom>
        </p:spPr>
      </p:pic>
      <p:sp>
        <p:nvSpPr>
          <p:cNvPr id="6" name="Prostokąt 5"/>
          <p:cNvSpPr/>
          <p:nvPr/>
        </p:nvSpPr>
        <p:spPr>
          <a:xfrm>
            <a:off x="10761" y="4913348"/>
            <a:ext cx="914400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Continuous improvement “5S”</a:t>
            </a:r>
            <a:endParaRPr lang="pl-PL" sz="4000" b="1" dirty="0"/>
          </a:p>
        </p:txBody>
      </p:sp>
      <p:sp>
        <p:nvSpPr>
          <p:cNvPr id="7" name="pole tekstowe 6"/>
          <p:cNvSpPr txBox="1"/>
          <p:nvPr/>
        </p:nvSpPr>
        <p:spPr>
          <a:xfrm>
            <a:off x="5652120" y="6581001"/>
            <a:ext cx="5652120" cy="276999"/>
          </a:xfrm>
          <a:prstGeom prst="rect">
            <a:avLst/>
          </a:prstGeom>
          <a:noFill/>
        </p:spPr>
        <p:txBody>
          <a:bodyPr wrap="square" rtlCol="0">
            <a:spAutoFit/>
          </a:bodyPr>
          <a:lstStyle/>
          <a:p>
            <a:r>
              <a:rPr lang="pl-PL" sz="1200" i="1" dirty="0"/>
              <a:t>Natalia </a:t>
            </a:r>
            <a:r>
              <a:rPr lang="en-US" sz="1200" i="1" dirty="0"/>
              <a:t> </a:t>
            </a:r>
            <a:r>
              <a:rPr lang="en-US" sz="1200" i="1" dirty="0" err="1"/>
              <a:t>Pawlowska</a:t>
            </a:r>
            <a:r>
              <a:rPr lang="en-US" sz="1200" i="1" dirty="0"/>
              <a:t> </a:t>
            </a:r>
            <a:r>
              <a:rPr lang="pl-PL" sz="1200" i="1" dirty="0"/>
              <a:t>&amp; Oscar Santamaria 1</a:t>
            </a:r>
            <a:r>
              <a:rPr lang="en-US" sz="1200" i="1" dirty="0"/>
              <a:t>0</a:t>
            </a:r>
            <a:r>
              <a:rPr lang="pl-PL" sz="1200" i="1" dirty="0"/>
              <a:t>.2</a:t>
            </a:r>
            <a:r>
              <a:rPr lang="en-US" sz="1200" i="1" dirty="0"/>
              <a:t>3</a:t>
            </a:r>
            <a:r>
              <a:rPr lang="pl-PL" sz="1200" i="1" dirty="0"/>
              <a:t>.201</a:t>
            </a:r>
            <a:r>
              <a:rPr lang="en-US" sz="1200" i="1" dirty="0"/>
              <a:t>8</a:t>
            </a:r>
            <a:r>
              <a:rPr lang="pl-PL" sz="1200" i="1" dirty="0"/>
              <a:t>.</a:t>
            </a:r>
          </a:p>
        </p:txBody>
      </p:sp>
    </p:spTree>
    <p:extLst>
      <p:ext uri="{BB962C8B-B14F-4D97-AF65-F5344CB8AC3E}">
        <p14:creationId xmlns:p14="http://schemas.microsoft.com/office/powerpoint/2010/main" val="324422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dirty="0">
                <a:solidFill>
                  <a:schemeClr val="bg1"/>
                </a:solidFill>
              </a:rPr>
              <a:t>Shine</a:t>
            </a:r>
            <a:r>
              <a:rPr lang="pl-PL" sz="3600" dirty="0">
                <a:solidFill>
                  <a:schemeClr val="bg1"/>
                </a:solidFill>
              </a:rPr>
              <a:t> - Sprzątanie</a:t>
            </a:r>
            <a:endParaRPr lang="pl-PL" sz="3600" kern="1200" dirty="0">
              <a:solidFill>
                <a:schemeClr val="bg1"/>
              </a:solidFill>
              <a:effectLst/>
            </a:endParaRPr>
          </a:p>
        </p:txBody>
      </p:sp>
      <p:sp>
        <p:nvSpPr>
          <p:cNvPr id="4" name="Text Placeholder 3"/>
          <p:cNvSpPr>
            <a:spLocks noGrp="1"/>
          </p:cNvSpPr>
          <p:nvPr>
            <p:ph type="body" idx="1"/>
          </p:nvPr>
        </p:nvSpPr>
        <p:spPr>
          <a:xfrm>
            <a:off x="467544" y="1412776"/>
            <a:ext cx="8229600" cy="4237931"/>
          </a:xfrm>
        </p:spPr>
        <p:txBody>
          <a:bodyPr/>
          <a:lstStyle/>
          <a:p>
            <a:pPr lvl="1">
              <a:buNone/>
            </a:pPr>
            <a:r>
              <a:rPr lang="en-US" dirty="0">
                <a:sym typeface="Wingdings" pitchFamily="2" charset="2"/>
              </a:rPr>
              <a:t>Remove all forms of contamination such as dirt, dust, fluids and other debris.</a:t>
            </a:r>
            <a:endParaRPr lang="pl-PL" dirty="0">
              <a:sym typeface="Wingdings" pitchFamily="2" charset="2"/>
            </a:endParaRPr>
          </a:p>
          <a:p>
            <a:pPr lvl="1">
              <a:buNone/>
            </a:pPr>
            <a:r>
              <a:rPr lang="pl-PL" dirty="0">
                <a:sym typeface="Wingdings" pitchFamily="2" charset="2"/>
              </a:rPr>
              <a:t>Usuń wszystkie formy zanieczyszczeń, takie jak brud, kurz, płyny itp.</a:t>
            </a:r>
            <a:endParaRPr lang="en-US" dirty="0">
              <a:sym typeface="Wingdings" pitchFamily="2" charset="2"/>
            </a:endParaRPr>
          </a:p>
          <a:p>
            <a:pPr lvl="1">
              <a:buNone/>
            </a:pPr>
            <a:endParaRPr lang="en-US" dirty="0">
              <a:sym typeface="Wingdings" pitchFamily="2" charset="2"/>
            </a:endParaRPr>
          </a:p>
          <a:p>
            <a:pPr lvl="1">
              <a:buNone/>
            </a:pPr>
            <a:endParaRPr lang="en-US" sz="1800" dirty="0">
              <a:sym typeface="Wingdings" pitchFamily="2" charset="2"/>
            </a:endParaRPr>
          </a:p>
          <a:p>
            <a:pPr lvl="1">
              <a:buNone/>
            </a:pPr>
            <a:endParaRPr lang="en-US" dirty="0">
              <a:sym typeface="Wingdings" pitchFamily="2" charset="2"/>
            </a:endParaRPr>
          </a:p>
          <a:p>
            <a:pPr lvl="1"/>
            <a:endParaRPr lang="en-US" dirty="0"/>
          </a:p>
          <a:p>
            <a:pPr lvl="1"/>
            <a:endParaRPr lang="en-US" dirty="0"/>
          </a:p>
          <a:p>
            <a:pPr lvl="1">
              <a:buNone/>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34585" y="3553505"/>
            <a:ext cx="4857695" cy="3187863"/>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dirty="0">
                <a:solidFill>
                  <a:schemeClr val="bg1"/>
                </a:solidFill>
              </a:rPr>
              <a:t>Standardize</a:t>
            </a:r>
            <a:r>
              <a:rPr lang="pl-PL" sz="3600" dirty="0">
                <a:solidFill>
                  <a:schemeClr val="bg1"/>
                </a:solidFill>
              </a:rPr>
              <a:t> - Standaryzacja</a:t>
            </a:r>
            <a:endParaRPr lang="pl-PL" sz="3600" kern="1200" dirty="0">
              <a:solidFill>
                <a:schemeClr val="bg1"/>
              </a:solidFill>
              <a:effectLst/>
            </a:endParaRPr>
          </a:p>
        </p:txBody>
      </p:sp>
      <p:sp>
        <p:nvSpPr>
          <p:cNvPr id="4" name="Text Placeholder 3"/>
          <p:cNvSpPr>
            <a:spLocks noGrp="1"/>
          </p:cNvSpPr>
          <p:nvPr>
            <p:ph type="body" idx="1"/>
          </p:nvPr>
        </p:nvSpPr>
        <p:spPr>
          <a:xfrm>
            <a:off x="478160" y="1310034"/>
            <a:ext cx="8229600" cy="5547966"/>
          </a:xfrm>
        </p:spPr>
        <p:txBody>
          <a:bodyPr/>
          <a:lstStyle/>
          <a:p>
            <a:pPr lvl="1">
              <a:buNone/>
            </a:pPr>
            <a:r>
              <a:rPr lang="en-US" dirty="0">
                <a:sym typeface="Wingdings" pitchFamily="2" charset="2"/>
              </a:rPr>
              <a:t>Establishing Standard</a:t>
            </a:r>
          </a:p>
          <a:p>
            <a:pPr lvl="1">
              <a:buNone/>
            </a:pPr>
            <a:r>
              <a:rPr lang="en-US" dirty="0">
                <a:sym typeface="Wingdings" pitchFamily="2" charset="2"/>
              </a:rPr>
              <a:t>Develop systems and procedures to maintain and monitor the first 3S’s by incorporating them into everyday work activities.</a:t>
            </a:r>
          </a:p>
          <a:p>
            <a:pPr lvl="1">
              <a:buNone/>
            </a:pPr>
            <a:endParaRPr lang="pl-PL" sz="2000" dirty="0">
              <a:sym typeface="Wingdings" pitchFamily="2" charset="2"/>
            </a:endParaRPr>
          </a:p>
          <a:p>
            <a:pPr lvl="1">
              <a:buNone/>
            </a:pPr>
            <a:r>
              <a:rPr lang="pl-PL" dirty="0">
                <a:sym typeface="Wingdings" pitchFamily="2" charset="2"/>
              </a:rPr>
              <a:t>Ustalanie standard</a:t>
            </a:r>
            <a:r>
              <a:rPr lang="en-US" dirty="0">
                <a:sym typeface="Wingdings" pitchFamily="2" charset="2"/>
              </a:rPr>
              <a:t>.</a:t>
            </a:r>
          </a:p>
          <a:p>
            <a:pPr lvl="1">
              <a:buNone/>
            </a:pPr>
            <a:r>
              <a:rPr lang="pl-PL" dirty="0">
                <a:sym typeface="Wingdings" pitchFamily="2" charset="2"/>
              </a:rPr>
              <a:t>Opracowanie systemów i procedur w celu utrzymania i monitorowania pierwszych 3S poprzez włączenie ich do codziennych działań w pracy</a:t>
            </a:r>
            <a:r>
              <a:rPr lang="en-US" dirty="0">
                <a:sym typeface="Wingdings" pitchFamily="2" charset="2"/>
              </a:rPr>
              <a:t>.</a:t>
            </a:r>
          </a:p>
          <a:p>
            <a:pPr lvl="1">
              <a:buNone/>
            </a:pPr>
            <a:r>
              <a:rPr lang="en-US" dirty="0">
                <a:sym typeface="Wingdings" pitchFamily="2" charset="2"/>
              </a:rPr>
              <a:t>Tool</a:t>
            </a:r>
            <a:r>
              <a:rPr lang="pl-PL" dirty="0">
                <a:sym typeface="Wingdings" pitchFamily="2" charset="2"/>
              </a:rPr>
              <a:t>s</a:t>
            </a:r>
            <a:r>
              <a:rPr lang="en-US" dirty="0">
                <a:sym typeface="Wingdings" pitchFamily="2" charset="2"/>
              </a:rPr>
              <a:t>: </a:t>
            </a:r>
            <a:r>
              <a:rPr lang="en-US" b="1" dirty="0">
                <a:sym typeface="Wingdings" pitchFamily="2" charset="2"/>
              </a:rPr>
              <a:t>Documentation</a:t>
            </a:r>
          </a:p>
          <a:p>
            <a:pPr lvl="1">
              <a:buNone/>
            </a:pPr>
            <a:r>
              <a:rPr lang="en-US" dirty="0" err="1">
                <a:sym typeface="Wingdings" pitchFamily="2" charset="2"/>
              </a:rPr>
              <a:t>Narzędzia</a:t>
            </a:r>
            <a:r>
              <a:rPr lang="en-US" dirty="0">
                <a:sym typeface="Wingdings" pitchFamily="2" charset="2"/>
              </a:rPr>
              <a:t>: </a:t>
            </a:r>
            <a:r>
              <a:rPr lang="en-US" b="1" dirty="0" err="1">
                <a:sym typeface="Wingdings" pitchFamily="2" charset="2"/>
              </a:rPr>
              <a:t>Dokumentacja</a:t>
            </a:r>
            <a:endParaRPr lang="en-US" b="1" dirty="0">
              <a:sym typeface="Wingdings" pitchFamily="2" charset="2"/>
            </a:endParaRPr>
          </a:p>
          <a:p>
            <a:pPr lvl="1">
              <a:buNone/>
            </a:pPr>
            <a:endParaRPr lang="en-US" dirty="0">
              <a:sym typeface="Wingdings" pitchFamily="2" charset="2"/>
            </a:endParaRPr>
          </a:p>
          <a:p>
            <a:pPr lvl="1">
              <a:buNone/>
            </a:pPr>
            <a:endParaRPr lang="en-US" dirty="0">
              <a:sym typeface="Wingdings" pitchFamily="2" charset="2"/>
            </a:endParaRPr>
          </a:p>
          <a:p>
            <a:pPr lvl="1">
              <a:buNone/>
            </a:pPr>
            <a:endParaRPr lang="en-US" sz="1800" dirty="0">
              <a:sym typeface="Wingdings" pitchFamily="2" charset="2"/>
            </a:endParaRPr>
          </a:p>
          <a:p>
            <a:pPr lvl="1">
              <a:buNone/>
            </a:pPr>
            <a:endParaRPr lang="en-US" dirty="0">
              <a:sym typeface="Wingdings" pitchFamily="2" charset="2"/>
            </a:endParaRPr>
          </a:p>
          <a:p>
            <a:pPr lvl="1"/>
            <a:endParaRPr lang="en-US" dirty="0"/>
          </a:p>
          <a:p>
            <a:pPr lvl="1"/>
            <a:endParaRPr lang="en-US" dirty="0"/>
          </a:p>
          <a:p>
            <a:pPr lvl="1">
              <a:buNone/>
            </a:pPr>
            <a:endParaRPr lang="en-US" dirty="0"/>
          </a:p>
        </p:txBody>
      </p:sp>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dirty="0">
                <a:solidFill>
                  <a:schemeClr val="bg1"/>
                </a:solidFill>
              </a:rPr>
              <a:t>Sustain</a:t>
            </a:r>
            <a:r>
              <a:rPr lang="pl-PL" sz="3600" dirty="0">
                <a:solidFill>
                  <a:schemeClr val="bg1"/>
                </a:solidFill>
              </a:rPr>
              <a:t> - Samodyscyplina</a:t>
            </a:r>
            <a:endParaRPr lang="pl-PL" sz="3600" kern="1200" dirty="0">
              <a:solidFill>
                <a:schemeClr val="bg1"/>
              </a:solidFill>
              <a:effectLst/>
            </a:endParaRPr>
          </a:p>
        </p:txBody>
      </p:sp>
      <p:sp>
        <p:nvSpPr>
          <p:cNvPr id="4" name="Text Placeholder 3"/>
          <p:cNvSpPr>
            <a:spLocks noGrp="1"/>
          </p:cNvSpPr>
          <p:nvPr>
            <p:ph type="body" idx="1"/>
          </p:nvPr>
        </p:nvSpPr>
        <p:spPr>
          <a:xfrm>
            <a:off x="467544" y="1412776"/>
            <a:ext cx="8229600" cy="5256584"/>
          </a:xfrm>
        </p:spPr>
        <p:txBody>
          <a:bodyPr/>
          <a:lstStyle/>
          <a:p>
            <a:pPr lvl="1">
              <a:buNone/>
            </a:pPr>
            <a:r>
              <a:rPr lang="en-US" dirty="0">
                <a:sym typeface="Wingdings" pitchFamily="2" charset="2"/>
              </a:rPr>
              <a:t>Develop discipline to continue the application, understanding and improvement of the 5S system and procedures.</a:t>
            </a:r>
            <a:endParaRPr lang="pl-PL" dirty="0">
              <a:sym typeface="Wingdings" pitchFamily="2" charset="2"/>
            </a:endParaRPr>
          </a:p>
          <a:p>
            <a:pPr lvl="1">
              <a:buNone/>
            </a:pPr>
            <a:r>
              <a:rPr lang="pl-PL" dirty="0">
                <a:sym typeface="Wingdings" pitchFamily="2" charset="2"/>
              </a:rPr>
              <a:t>Regularne audyty, w celu utrzymania standardów.</a:t>
            </a:r>
            <a:endParaRPr lang="en-US" dirty="0">
              <a:sym typeface="Wingdings" pitchFamily="2" charset="2"/>
            </a:endParaRPr>
          </a:p>
          <a:p>
            <a:pPr lvl="1">
              <a:buNone/>
            </a:pPr>
            <a:endParaRPr lang="en-US" dirty="0">
              <a:sym typeface="Wingdings" pitchFamily="2" charset="2"/>
            </a:endParaRPr>
          </a:p>
          <a:p>
            <a:pPr lvl="1">
              <a:buNone/>
            </a:pPr>
            <a:r>
              <a:rPr lang="en-US" dirty="0">
                <a:sym typeface="Wingdings" pitchFamily="2" charset="2"/>
              </a:rPr>
              <a:t>Tool: </a:t>
            </a:r>
            <a:r>
              <a:rPr lang="en-US" b="1" dirty="0">
                <a:sym typeface="Wingdings" pitchFamily="2" charset="2"/>
              </a:rPr>
              <a:t>Charts</a:t>
            </a:r>
          </a:p>
          <a:p>
            <a:pPr lvl="1">
              <a:buNone/>
            </a:pPr>
            <a:r>
              <a:rPr lang="en-US" dirty="0" err="1">
                <a:sym typeface="Wingdings" pitchFamily="2" charset="2"/>
              </a:rPr>
              <a:t>Narzędzie</a:t>
            </a:r>
            <a:r>
              <a:rPr lang="en-US" dirty="0">
                <a:sym typeface="Wingdings" pitchFamily="2" charset="2"/>
              </a:rPr>
              <a:t>: </a:t>
            </a:r>
            <a:r>
              <a:rPr lang="en-US" b="1" dirty="0" err="1">
                <a:sym typeface="Wingdings" pitchFamily="2" charset="2"/>
              </a:rPr>
              <a:t>Wykresy</a:t>
            </a:r>
            <a:endParaRPr lang="en-US" b="1" dirty="0">
              <a:sym typeface="Wingdings" pitchFamily="2" charset="2"/>
            </a:endParaRPr>
          </a:p>
          <a:p>
            <a:pPr lvl="1">
              <a:buNone/>
            </a:pPr>
            <a:endParaRPr lang="en-US" dirty="0">
              <a:sym typeface="Wingdings" pitchFamily="2" charset="2"/>
            </a:endParaRPr>
          </a:p>
          <a:p>
            <a:pPr lvl="1">
              <a:buNone/>
            </a:pPr>
            <a:endParaRPr lang="en-US" dirty="0">
              <a:sym typeface="Wingdings" pitchFamily="2" charset="2"/>
            </a:endParaRPr>
          </a:p>
          <a:p>
            <a:pPr lvl="1">
              <a:buNone/>
            </a:pPr>
            <a:endParaRPr lang="en-US" sz="1800" dirty="0">
              <a:sym typeface="Wingdings" pitchFamily="2" charset="2"/>
            </a:endParaRPr>
          </a:p>
          <a:p>
            <a:pPr lvl="1">
              <a:buNone/>
            </a:pPr>
            <a:endParaRPr lang="en-US" dirty="0"/>
          </a:p>
          <a:p>
            <a:pPr lvl="1"/>
            <a:endParaRPr lang="en-US" dirty="0"/>
          </a:p>
          <a:p>
            <a:pPr lvl="1">
              <a:buNone/>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427984" y="3644270"/>
            <a:ext cx="4248472" cy="3025090"/>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marR="0" algn="l" defTabSz="914400" rtl="0" eaLnBrk="1" fontAlgn="auto" latinLnBrk="0" hangingPunct="1">
              <a:lnSpc>
                <a:spcPct val="100000"/>
              </a:lnSpc>
              <a:spcBef>
                <a:spcPct val="0"/>
              </a:spcBef>
              <a:spcAft>
                <a:spcPts val="0"/>
              </a:spcAft>
              <a:buClrTx/>
              <a:buSzTx/>
              <a:tabLst/>
              <a:defRPr/>
            </a:pPr>
            <a:r>
              <a:rPr lang="en-US" sz="3600" kern="1200" dirty="0">
                <a:solidFill>
                  <a:schemeClr val="bg1"/>
                </a:solidFill>
                <a:effectLst/>
                <a:latin typeface="+mj-lt"/>
                <a:ea typeface="+mj-ea"/>
                <a:cs typeface="+mj-cs"/>
              </a:rPr>
              <a:t>5S Goals</a:t>
            </a:r>
            <a:r>
              <a:rPr lang="pl-PL" sz="3600" kern="1200" dirty="0">
                <a:solidFill>
                  <a:schemeClr val="bg1"/>
                </a:solidFill>
                <a:effectLst/>
                <a:latin typeface="+mj-lt"/>
                <a:ea typeface="+mj-ea"/>
                <a:cs typeface="+mj-cs"/>
              </a:rPr>
              <a:t> - Cele</a:t>
            </a:r>
          </a:p>
        </p:txBody>
      </p:sp>
      <p:sp>
        <p:nvSpPr>
          <p:cNvPr id="4" name="Text Placeholder 3"/>
          <p:cNvSpPr>
            <a:spLocks noGrp="1"/>
          </p:cNvSpPr>
          <p:nvPr>
            <p:ph type="body" idx="1"/>
          </p:nvPr>
        </p:nvSpPr>
        <p:spPr>
          <a:xfrm>
            <a:off x="0" y="1268760"/>
            <a:ext cx="8229600" cy="4525963"/>
          </a:xfrm>
        </p:spPr>
        <p:txBody>
          <a:bodyPr/>
          <a:lstStyle/>
          <a:p>
            <a:pPr lvl="1">
              <a:buNone/>
            </a:pPr>
            <a:r>
              <a:rPr lang="en-US" dirty="0"/>
              <a:t>Create an environment: </a:t>
            </a:r>
          </a:p>
          <a:p>
            <a:pPr lvl="1">
              <a:buFontTx/>
              <a:buChar char="-"/>
            </a:pPr>
            <a:r>
              <a:rPr lang="en-US" dirty="0"/>
              <a:t>Where people can easily detect anomalies.</a:t>
            </a:r>
          </a:p>
          <a:p>
            <a:pPr lvl="1">
              <a:buFontTx/>
              <a:buChar char="-"/>
            </a:pPr>
            <a:r>
              <a:rPr lang="en-US" dirty="0">
                <a:sym typeface="Wingdings" pitchFamily="2" charset="2"/>
              </a:rPr>
              <a:t>Where people can locate things quickly.</a:t>
            </a:r>
          </a:p>
          <a:p>
            <a:pPr lvl="1">
              <a:buFontTx/>
              <a:buChar char="-"/>
            </a:pPr>
            <a:r>
              <a:rPr lang="en-US" dirty="0">
                <a:sym typeface="Wingdings" pitchFamily="2" charset="2"/>
              </a:rPr>
              <a:t>That is positive, pleasant and effective.</a:t>
            </a:r>
          </a:p>
          <a:p>
            <a:pPr marL="457200" lvl="1" indent="0">
              <a:buNone/>
            </a:pPr>
            <a:r>
              <a:rPr lang="pl-PL" dirty="0">
                <a:sym typeface="Wingdings" pitchFamily="2" charset="2"/>
              </a:rPr>
              <a:t>Utwórz środowisko:</a:t>
            </a:r>
          </a:p>
          <a:p>
            <a:pPr marL="457200" lvl="1" indent="0">
              <a:buNone/>
            </a:pPr>
            <a:r>
              <a:rPr lang="en-US" dirty="0">
                <a:sym typeface="Wingdings" pitchFamily="2" charset="2"/>
              </a:rPr>
              <a:t>- </a:t>
            </a:r>
            <a:r>
              <a:rPr lang="pl-PL" dirty="0">
                <a:sym typeface="Wingdings" pitchFamily="2" charset="2"/>
              </a:rPr>
              <a:t>Gdzie ludzie mogą łatwo wykryć anomalie.</a:t>
            </a:r>
          </a:p>
          <a:p>
            <a:pPr marL="457200" lvl="1" indent="0">
              <a:buNone/>
            </a:pPr>
            <a:r>
              <a:rPr lang="en-US" dirty="0">
                <a:sym typeface="Wingdings" pitchFamily="2" charset="2"/>
              </a:rPr>
              <a:t>- </a:t>
            </a:r>
            <a:r>
              <a:rPr lang="pl-PL" dirty="0">
                <a:sym typeface="Wingdings" pitchFamily="2" charset="2"/>
              </a:rPr>
              <a:t>Gdzie ludzie mogą szybko zlokalizować rzeczy.</a:t>
            </a:r>
          </a:p>
          <a:p>
            <a:pPr marL="457200" lvl="1" indent="0">
              <a:buNone/>
            </a:pPr>
            <a:r>
              <a:rPr lang="en-US" dirty="0">
                <a:sym typeface="Wingdings" pitchFamily="2" charset="2"/>
              </a:rPr>
              <a:t>- </a:t>
            </a:r>
            <a:r>
              <a:rPr lang="pl-PL" dirty="0">
                <a:sym typeface="Wingdings" pitchFamily="2" charset="2"/>
              </a:rPr>
              <a:t>To jest pozytywne, przyjemne i skuteczne.</a:t>
            </a:r>
            <a:endParaRPr lang="en-US" dirty="0">
              <a:sym typeface="Wingdings" pitchFamily="2" charset="2"/>
            </a:endParaRPr>
          </a:p>
          <a:p>
            <a:pPr lvl="1"/>
            <a:endParaRPr lang="en-US" dirty="0"/>
          </a:p>
          <a:p>
            <a:pPr lvl="1"/>
            <a:endParaRPr lang="en-US" dirty="0"/>
          </a:p>
          <a:p>
            <a:pPr lvl="1">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103056" y="0"/>
            <a:ext cx="2013560" cy="2276872"/>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Benefits</a:t>
            </a:r>
            <a:r>
              <a:rPr lang="pl-P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Korzyści</a:t>
            </a:r>
            <a:endParaRPr lang="pl-PL" sz="3600" dirty="0">
              <a:solidFill>
                <a:schemeClr val="bg1"/>
              </a:solidFill>
            </a:endParaRPr>
          </a:p>
        </p:txBody>
      </p:sp>
      <p:sp>
        <p:nvSpPr>
          <p:cNvPr id="4" name="Text Placeholder 3"/>
          <p:cNvSpPr>
            <a:spLocks noGrp="1"/>
          </p:cNvSpPr>
          <p:nvPr>
            <p:ph type="body" idx="1"/>
          </p:nvPr>
        </p:nvSpPr>
        <p:spPr>
          <a:xfrm>
            <a:off x="457200" y="1166018"/>
            <a:ext cx="8229600" cy="5417344"/>
          </a:xfrm>
        </p:spPr>
        <p:txBody>
          <a:bodyPr>
            <a:normAutofit lnSpcReduction="10000"/>
          </a:bodyPr>
          <a:lstStyle/>
          <a:p>
            <a:r>
              <a:rPr lang="en-US" dirty="0"/>
              <a:t>Sort/</a:t>
            </a:r>
            <a:r>
              <a:rPr lang="pl-PL" dirty="0">
                <a:solidFill>
                  <a:schemeClr val="bg1"/>
                </a:solidFill>
              </a:rPr>
              <a:t> </a:t>
            </a:r>
            <a:r>
              <a:rPr lang="pl-PL" dirty="0"/>
              <a:t>Sortowanie</a:t>
            </a:r>
            <a:r>
              <a:rPr lang="pl-PL" dirty="0">
                <a:solidFill>
                  <a:schemeClr val="bg1"/>
                </a:solidFill>
              </a:rPr>
              <a:t> </a:t>
            </a:r>
            <a:r>
              <a:rPr lang="en-US" dirty="0"/>
              <a:t>:</a:t>
            </a:r>
          </a:p>
          <a:p>
            <a:pPr>
              <a:buNone/>
            </a:pPr>
            <a:r>
              <a:rPr lang="en-US" sz="2000" dirty="0"/>
              <a:t>	Removes broken or obsolete tools, machinery, equipment - </a:t>
            </a:r>
            <a:r>
              <a:rPr lang="pl-PL" sz="2000" dirty="0"/>
              <a:t>Usuwa zepsute lub przestarzałe narzędzia, maszyny, sprzęt</a:t>
            </a:r>
          </a:p>
          <a:p>
            <a:pPr>
              <a:buNone/>
            </a:pPr>
            <a:r>
              <a:rPr lang="en-US" sz="2000" dirty="0"/>
              <a:t>	Eliminate unnecessary storage areas - </a:t>
            </a:r>
            <a:r>
              <a:rPr lang="pl-PL" sz="2000" dirty="0"/>
              <a:t>Wyeliminuj niepotrzebne obszary pamięci</a:t>
            </a:r>
          </a:p>
          <a:p>
            <a:pPr>
              <a:buNone/>
            </a:pPr>
            <a:r>
              <a:rPr lang="en-US" sz="2000" dirty="0"/>
              <a:t>	Reduces excess inventory - </a:t>
            </a:r>
            <a:r>
              <a:rPr lang="pl-PL" sz="2000" dirty="0"/>
              <a:t>Zmniejsza nadmiar zapasów</a:t>
            </a:r>
          </a:p>
          <a:p>
            <a:pPr>
              <a:buNone/>
            </a:pPr>
            <a:r>
              <a:rPr lang="en-US" sz="2000" dirty="0"/>
              <a:t>	Eliminate searching - </a:t>
            </a:r>
            <a:r>
              <a:rPr lang="pl-PL" sz="2000" dirty="0"/>
              <a:t>Wyeliminuj wyszukiwanie</a:t>
            </a:r>
            <a:endParaRPr lang="en-US" sz="2000" dirty="0"/>
          </a:p>
          <a:p>
            <a:r>
              <a:rPr lang="en-US" dirty="0"/>
              <a:t>Set/</a:t>
            </a:r>
            <a:r>
              <a:rPr lang="pl-PL" dirty="0">
                <a:solidFill>
                  <a:schemeClr val="bg1"/>
                </a:solidFill>
              </a:rPr>
              <a:t> </a:t>
            </a:r>
            <a:r>
              <a:rPr lang="pl-PL" dirty="0"/>
              <a:t>Systematka</a:t>
            </a:r>
            <a:r>
              <a:rPr lang="pl-PL" dirty="0">
                <a:solidFill>
                  <a:schemeClr val="bg1"/>
                </a:solidFill>
              </a:rPr>
              <a:t> </a:t>
            </a:r>
            <a:r>
              <a:rPr lang="en-US" dirty="0"/>
              <a:t>:</a:t>
            </a:r>
          </a:p>
          <a:p>
            <a:pPr>
              <a:buNone/>
            </a:pPr>
            <a:r>
              <a:rPr lang="en-US" dirty="0"/>
              <a:t>	</a:t>
            </a:r>
            <a:r>
              <a:rPr lang="en-US" sz="2000" dirty="0"/>
              <a:t>Eliminate searching - </a:t>
            </a:r>
            <a:r>
              <a:rPr lang="pl-PL" sz="2000" dirty="0"/>
              <a:t>Wyeliminuj wyszukiwanie</a:t>
            </a:r>
            <a:endParaRPr lang="en-US" sz="2000" dirty="0"/>
          </a:p>
          <a:p>
            <a:pPr>
              <a:buNone/>
            </a:pPr>
            <a:r>
              <a:rPr lang="en-US" sz="2000" dirty="0"/>
              <a:t>	Eliminate using the wrong tool - </a:t>
            </a:r>
            <a:r>
              <a:rPr lang="pl-PL" sz="2000" dirty="0"/>
              <a:t>Wyeliminuj użycie niewłaściwego narzędzia</a:t>
            </a:r>
            <a:endParaRPr lang="en-US" sz="2000" dirty="0"/>
          </a:p>
          <a:p>
            <a:pPr>
              <a:buNone/>
            </a:pPr>
            <a:r>
              <a:rPr lang="en-US" sz="2000" dirty="0"/>
              <a:t>	Prevents lost tools or </a:t>
            </a:r>
            <a:r>
              <a:rPr lang="en-US" sz="2000" dirty="0" err="1"/>
              <a:t>equipments</a:t>
            </a:r>
            <a:r>
              <a:rPr lang="en-US" sz="2000" dirty="0"/>
              <a:t> - </a:t>
            </a:r>
            <a:r>
              <a:rPr lang="pl-PL" sz="2000" dirty="0"/>
              <a:t>Zapobiega utracie narzędzi lub sprzętu</a:t>
            </a:r>
          </a:p>
          <a:p>
            <a:pPr>
              <a:buNone/>
            </a:pPr>
            <a:r>
              <a:rPr lang="en-US" sz="2000" dirty="0"/>
              <a:t>	Encourages proper maintenance - </a:t>
            </a:r>
            <a:r>
              <a:rPr lang="pl-PL" sz="2000" dirty="0"/>
              <a:t>Zachęca do właściwej konserwacji</a:t>
            </a:r>
          </a:p>
          <a:p>
            <a:pPr>
              <a:buNone/>
            </a:pPr>
            <a:r>
              <a:rPr lang="en-US" sz="2000" dirty="0"/>
              <a:t>	Provides greater visibility to anything abnormal just by looking - </a:t>
            </a:r>
            <a:r>
              <a:rPr lang="pl-PL" sz="2000" dirty="0"/>
              <a:t>Zapewnia lepszą widoczność wszystkiego, co jest nienormalne, po prostu patrząc</a:t>
            </a:r>
            <a:endParaRPr lang="en-US" sz="2000" dirty="0"/>
          </a:p>
        </p:txBody>
      </p:sp>
    </p:spTree>
    <p:extLst>
      <p:ext uri="{BB962C8B-B14F-4D97-AF65-F5344CB8AC3E}">
        <p14:creationId xmlns:p14="http://schemas.microsoft.com/office/powerpoint/2010/main" val="9895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linds(horizontal)">
                                      <p:cBhvr>
                                        <p:cTn id="33" dur="500"/>
                                        <p:tgtEl>
                                          <p:spTgt spid="4">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linds(horizontal)">
                                      <p:cBhvr>
                                        <p:cTn id="36" dur="500"/>
                                        <p:tgtEl>
                                          <p:spTgt spid="4">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linds(horizontal)">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Benefits</a:t>
            </a:r>
            <a:r>
              <a:rPr lang="pl-P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Korzyści</a:t>
            </a:r>
            <a:endParaRPr lang="pl-PL" sz="3600" dirty="0">
              <a:solidFill>
                <a:schemeClr val="bg1"/>
              </a:solidFill>
            </a:endParaRPr>
          </a:p>
        </p:txBody>
      </p:sp>
      <p:sp>
        <p:nvSpPr>
          <p:cNvPr id="4" name="Text Placeholder 3"/>
          <p:cNvSpPr>
            <a:spLocks noGrp="1"/>
          </p:cNvSpPr>
          <p:nvPr>
            <p:ph type="body" idx="1"/>
          </p:nvPr>
        </p:nvSpPr>
        <p:spPr>
          <a:xfrm>
            <a:off x="467544" y="1340768"/>
            <a:ext cx="8229600" cy="5328592"/>
          </a:xfrm>
        </p:spPr>
        <p:txBody>
          <a:bodyPr/>
          <a:lstStyle/>
          <a:p>
            <a:r>
              <a:rPr lang="en-US" dirty="0"/>
              <a:t>Shine/</a:t>
            </a:r>
            <a:r>
              <a:rPr lang="pl-PL" dirty="0"/>
              <a:t> Sprzątanie</a:t>
            </a:r>
            <a:r>
              <a:rPr lang="en-US" dirty="0"/>
              <a:t> :</a:t>
            </a:r>
          </a:p>
          <a:p>
            <a:pPr>
              <a:buNone/>
            </a:pPr>
            <a:r>
              <a:rPr lang="en-US" sz="2000" dirty="0"/>
              <a:t>	Improves morale - </a:t>
            </a:r>
            <a:r>
              <a:rPr lang="pl-PL" sz="2000" dirty="0"/>
              <a:t>Poprawia morale</a:t>
            </a:r>
          </a:p>
          <a:p>
            <a:pPr>
              <a:buNone/>
            </a:pPr>
            <a:r>
              <a:rPr lang="en-US" sz="2000" dirty="0"/>
              <a:t>	Encourages good housekeeping and helps facilitate maintenance - </a:t>
            </a:r>
            <a:r>
              <a:rPr lang="pl-PL" sz="2000" dirty="0"/>
              <a:t>Zachęca do porządnego gospodarowania i ułatwia utrzymanie</a:t>
            </a:r>
          </a:p>
          <a:p>
            <a:pPr>
              <a:buNone/>
            </a:pPr>
            <a:r>
              <a:rPr lang="en-US" sz="2000" dirty="0"/>
              <a:t>	Reduce defect rates by making abnormalities visible - </a:t>
            </a:r>
            <a:r>
              <a:rPr lang="pl-PL" sz="2000" dirty="0"/>
              <a:t>Zmniejsz wskaźniki defektów, ujawniając nieprawidłowości</a:t>
            </a:r>
          </a:p>
          <a:p>
            <a:pPr>
              <a:buNone/>
            </a:pPr>
            <a:r>
              <a:rPr lang="en-US" sz="2000" dirty="0"/>
              <a:t>	Enables cost reduction by taking care of tools and equipment - </a:t>
            </a:r>
            <a:r>
              <a:rPr lang="pl-PL" sz="2000" dirty="0"/>
              <a:t>Umożliwia redukcję kosztów dzięki dbałości o narzędzia i sprzęt</a:t>
            </a:r>
            <a:endParaRPr lang="en-US" sz="2000" dirty="0"/>
          </a:p>
          <a:p>
            <a:r>
              <a:rPr lang="en-US" dirty="0"/>
              <a:t>Standardize/</a:t>
            </a:r>
            <a:r>
              <a:rPr lang="pl-PL" dirty="0"/>
              <a:t> Standaryzacja</a:t>
            </a:r>
            <a:r>
              <a:rPr lang="en-US" dirty="0"/>
              <a:t> :</a:t>
            </a:r>
          </a:p>
          <a:p>
            <a:pPr>
              <a:buNone/>
            </a:pPr>
            <a:r>
              <a:rPr lang="en-US" sz="2000" dirty="0"/>
              <a:t>	Expectations are clear to everyone - </a:t>
            </a:r>
            <a:r>
              <a:rPr lang="pl-PL" sz="2000" dirty="0"/>
              <a:t>Oczekiwania są jasne dla wszystkich</a:t>
            </a:r>
          </a:p>
          <a:p>
            <a:pPr>
              <a:buNone/>
            </a:pPr>
            <a:r>
              <a:rPr lang="en-US" sz="2000" dirty="0"/>
              <a:t>	No ambiguity regarding responsibilities - </a:t>
            </a:r>
            <a:r>
              <a:rPr lang="pl-PL" sz="2000" dirty="0"/>
              <a:t>Brak dwuznaczności w zakresie odpowiedzialności</a:t>
            </a:r>
          </a:p>
          <a:p>
            <a:pPr>
              <a:buNone/>
            </a:pPr>
            <a:r>
              <a:rPr lang="en-US" sz="2000" dirty="0"/>
              <a:t>	All events become formal and part of a “must do” routine - </a:t>
            </a:r>
            <a:r>
              <a:rPr lang="pl-PL" sz="2000" dirty="0"/>
              <a:t>Wszystkie wydarzenia stają się formalne i stanowią część rutynowych czynności</a:t>
            </a:r>
            <a:endParaRPr lang="en-US" sz="2000" dirty="0"/>
          </a:p>
          <a:p>
            <a:pPr>
              <a:buNone/>
            </a:pPr>
            <a:endParaRPr lang="en-US" sz="2000" dirty="0"/>
          </a:p>
        </p:txBody>
      </p:sp>
    </p:spTree>
    <p:extLst>
      <p:ext uri="{BB962C8B-B14F-4D97-AF65-F5344CB8AC3E}">
        <p14:creationId xmlns:p14="http://schemas.microsoft.com/office/powerpoint/2010/main" val="9895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linds(horizontal)">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Benefits</a:t>
            </a:r>
            <a:r>
              <a:rPr lang="pl-P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Korzyści</a:t>
            </a:r>
            <a:endParaRPr lang="pl-PL" sz="3600" dirty="0">
              <a:solidFill>
                <a:schemeClr val="bg1"/>
              </a:solidFill>
            </a:endParaRPr>
          </a:p>
        </p:txBody>
      </p:sp>
      <p:sp>
        <p:nvSpPr>
          <p:cNvPr id="4" name="Text Placeholder 3"/>
          <p:cNvSpPr>
            <a:spLocks noGrp="1"/>
          </p:cNvSpPr>
          <p:nvPr>
            <p:ph type="body" idx="1"/>
          </p:nvPr>
        </p:nvSpPr>
        <p:spPr>
          <a:xfrm>
            <a:off x="467544" y="1340768"/>
            <a:ext cx="8229600" cy="5328592"/>
          </a:xfrm>
        </p:spPr>
        <p:txBody>
          <a:bodyPr/>
          <a:lstStyle/>
          <a:p>
            <a:r>
              <a:rPr lang="en-US" dirty="0"/>
              <a:t>Sustain/</a:t>
            </a:r>
            <a:r>
              <a:rPr lang="pl-PL" dirty="0"/>
              <a:t> Samodyscyplina </a:t>
            </a:r>
            <a:r>
              <a:rPr lang="en-US" dirty="0"/>
              <a:t>:</a:t>
            </a:r>
          </a:p>
          <a:p>
            <a:pPr>
              <a:buNone/>
            </a:pPr>
            <a:r>
              <a:rPr lang="en-US" sz="2000" dirty="0"/>
              <a:t>	Promotes good habits - </a:t>
            </a:r>
            <a:r>
              <a:rPr lang="pl-PL" sz="2000" dirty="0"/>
              <a:t>Promuje dobre nawyki</a:t>
            </a:r>
          </a:p>
          <a:p>
            <a:pPr>
              <a:buNone/>
            </a:pPr>
            <a:r>
              <a:rPr lang="en-US" sz="2000" dirty="0"/>
              <a:t>	Generates positive attitude, pride and caring about the workplace - </a:t>
            </a:r>
            <a:r>
              <a:rPr lang="pl-PL" sz="2000" dirty="0"/>
              <a:t>Generuje pozytywne nastawienie, dumę i troskę o miejsce pracy</a:t>
            </a:r>
          </a:p>
          <a:p>
            <a:pPr>
              <a:buNone/>
            </a:pPr>
            <a:r>
              <a:rPr lang="en-US" sz="2000" dirty="0"/>
              <a:t>	Improves customer trust in the reliability of our products - </a:t>
            </a:r>
            <a:r>
              <a:rPr lang="pl-PL" sz="2000" dirty="0"/>
              <a:t>Poprawia zaufanie klientów do niezawodności naszych produktów</a:t>
            </a:r>
            <a:endParaRPr lang="en-US" sz="1400" dirty="0"/>
          </a:p>
          <a:p>
            <a:pPr>
              <a:buNone/>
            </a:pPr>
            <a:endParaRPr lang="en-US" sz="2000" dirty="0"/>
          </a:p>
          <a:p>
            <a:pPr>
              <a:buNone/>
            </a:pPr>
            <a:endParaRPr lang="en-US" sz="2000" dirty="0"/>
          </a:p>
        </p:txBody>
      </p:sp>
    </p:spTree>
    <p:extLst>
      <p:ext uri="{BB962C8B-B14F-4D97-AF65-F5344CB8AC3E}">
        <p14:creationId xmlns:p14="http://schemas.microsoft.com/office/powerpoint/2010/main" val="165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rPr>
              <a:t>Examples</a:t>
            </a:r>
            <a:r>
              <a:rPr lang="pl-PL" sz="3600" dirty="0">
                <a:solidFill>
                  <a:schemeClr val="bg1"/>
                </a:solidFill>
              </a:rPr>
              <a:t> - Przykłady</a:t>
            </a:r>
          </a:p>
        </p:txBody>
      </p:sp>
      <p:sp>
        <p:nvSpPr>
          <p:cNvPr id="4" name="Text Placeholder 3"/>
          <p:cNvSpPr>
            <a:spLocks noGrp="1"/>
          </p:cNvSpPr>
          <p:nvPr>
            <p:ph type="body" idx="1"/>
          </p:nvPr>
        </p:nvSpPr>
        <p:spPr/>
        <p:txBody>
          <a:bodyPr/>
          <a:lstStyle/>
          <a:p>
            <a:pPr algn="ctr">
              <a:buNone/>
            </a:pPr>
            <a:endParaRPr lang="en-US" sz="4800" dirty="0"/>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979712" y="1484784"/>
            <a:ext cx="4814612" cy="4831685"/>
          </a:xfrm>
          <a:prstGeom prst="rect">
            <a:avLst/>
          </a:prstGeom>
          <a:noFill/>
          <a:ln w="9525">
            <a:noFill/>
            <a:miter lim="800000"/>
            <a:headEnd/>
            <a:tailEnd/>
          </a:ln>
        </p:spPr>
      </p:pic>
    </p:spTree>
    <p:extLst>
      <p:ext uri="{BB962C8B-B14F-4D97-AF65-F5344CB8AC3E}">
        <p14:creationId xmlns:p14="http://schemas.microsoft.com/office/powerpoint/2010/main" val="54735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rPr>
              <a:t>Examples</a:t>
            </a:r>
            <a:r>
              <a:rPr lang="pl-PL" sz="3600" dirty="0">
                <a:solidFill>
                  <a:schemeClr val="bg1"/>
                </a:solidFill>
              </a:rPr>
              <a:t> - Przykłady</a:t>
            </a:r>
          </a:p>
        </p:txBody>
      </p:sp>
      <p:sp>
        <p:nvSpPr>
          <p:cNvPr id="4" name="Text Placeholder 3"/>
          <p:cNvSpPr>
            <a:spLocks noGrp="1"/>
          </p:cNvSpPr>
          <p:nvPr>
            <p:ph type="body" idx="1"/>
          </p:nvPr>
        </p:nvSpPr>
        <p:spPr/>
        <p:txBody>
          <a:bodyPr/>
          <a:lstStyle/>
          <a:p>
            <a:pPr algn="ctr">
              <a:buNone/>
            </a:pPr>
            <a:endParaRPr lang="en-US" sz="4800" dirty="0"/>
          </a:p>
          <a:p>
            <a:pPr>
              <a:buNone/>
            </a:pPr>
            <a:endParaRPr lang="en-US" dirty="0"/>
          </a:p>
        </p:txBody>
      </p:sp>
      <p:pic>
        <p:nvPicPr>
          <p:cNvPr id="7" name="Picture 6">
            <a:extLst>
              <a:ext uri="{FF2B5EF4-FFF2-40B4-BE49-F238E27FC236}">
                <a16:creationId xmlns:a16="http://schemas.microsoft.com/office/drawing/2014/main" id="{C85EF955-E56E-42EA-8052-BFD7BA4A4889}"/>
              </a:ext>
            </a:extLst>
          </p:cNvPr>
          <p:cNvPicPr>
            <a:picLocks noChangeAspect="1"/>
          </p:cNvPicPr>
          <p:nvPr/>
        </p:nvPicPr>
        <p:blipFill>
          <a:blip r:embed="rId2"/>
          <a:stretch>
            <a:fillRect/>
          </a:stretch>
        </p:blipFill>
        <p:spPr>
          <a:xfrm>
            <a:off x="280334" y="1417638"/>
            <a:ext cx="8612146" cy="4891087"/>
          </a:xfrm>
          <a:prstGeom prst="rect">
            <a:avLst/>
          </a:prstGeom>
        </p:spPr>
      </p:pic>
      <p:sp>
        <p:nvSpPr>
          <p:cNvPr id="5" name="TextBox 4">
            <a:extLst>
              <a:ext uri="{FF2B5EF4-FFF2-40B4-BE49-F238E27FC236}">
                <a16:creationId xmlns:a16="http://schemas.microsoft.com/office/drawing/2014/main" id="{02694969-EA81-45A4-81EC-88BAE7595DFC}"/>
              </a:ext>
            </a:extLst>
          </p:cNvPr>
          <p:cNvSpPr txBox="1"/>
          <p:nvPr/>
        </p:nvSpPr>
        <p:spPr>
          <a:xfrm>
            <a:off x="1475656" y="5949280"/>
            <a:ext cx="1512168" cy="461665"/>
          </a:xfrm>
          <a:prstGeom prst="rect">
            <a:avLst/>
          </a:prstGeom>
          <a:noFill/>
        </p:spPr>
        <p:txBody>
          <a:bodyPr wrap="square" rtlCol="0">
            <a:spAutoFit/>
          </a:bodyPr>
          <a:lstStyle/>
          <a:p>
            <a:pPr algn="ctr"/>
            <a:r>
              <a:rPr lang="en-US" sz="2400" b="1" dirty="0"/>
              <a:t>PRZED</a:t>
            </a:r>
            <a:endParaRPr lang="en-AS" sz="2400" b="1" dirty="0"/>
          </a:p>
        </p:txBody>
      </p:sp>
      <p:sp>
        <p:nvSpPr>
          <p:cNvPr id="6" name="TextBox 5">
            <a:extLst>
              <a:ext uri="{FF2B5EF4-FFF2-40B4-BE49-F238E27FC236}">
                <a16:creationId xmlns:a16="http://schemas.microsoft.com/office/drawing/2014/main" id="{35F7DCA6-92DB-4326-B295-026C1A99F177}"/>
              </a:ext>
            </a:extLst>
          </p:cNvPr>
          <p:cNvSpPr txBox="1"/>
          <p:nvPr/>
        </p:nvSpPr>
        <p:spPr>
          <a:xfrm>
            <a:off x="5940152" y="5895330"/>
            <a:ext cx="1512168" cy="461665"/>
          </a:xfrm>
          <a:prstGeom prst="rect">
            <a:avLst/>
          </a:prstGeom>
          <a:noFill/>
        </p:spPr>
        <p:txBody>
          <a:bodyPr wrap="square" rtlCol="0">
            <a:spAutoFit/>
          </a:bodyPr>
          <a:lstStyle/>
          <a:p>
            <a:pPr algn="ctr"/>
            <a:r>
              <a:rPr lang="en-US" sz="2400" b="1" dirty="0"/>
              <a:t>P</a:t>
            </a:r>
            <a:r>
              <a:rPr lang="pl-PL" sz="2400" b="1" dirty="0"/>
              <a:t>O</a:t>
            </a:r>
            <a:endParaRPr lang="en-AS" sz="2400" b="1" dirty="0"/>
          </a:p>
        </p:txBody>
      </p:sp>
    </p:spTree>
    <p:extLst>
      <p:ext uri="{BB962C8B-B14F-4D97-AF65-F5344CB8AC3E}">
        <p14:creationId xmlns:p14="http://schemas.microsoft.com/office/powerpoint/2010/main" val="266559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rPr>
              <a:t>Examples</a:t>
            </a:r>
            <a:r>
              <a:rPr lang="pl-PL" sz="3600" dirty="0">
                <a:solidFill>
                  <a:schemeClr val="bg1"/>
                </a:solidFill>
              </a:rPr>
              <a:t> - Przykłady</a:t>
            </a:r>
          </a:p>
        </p:txBody>
      </p:sp>
      <p:sp>
        <p:nvSpPr>
          <p:cNvPr id="4" name="Text Placeholder 3"/>
          <p:cNvSpPr>
            <a:spLocks noGrp="1"/>
          </p:cNvSpPr>
          <p:nvPr>
            <p:ph type="body" idx="1"/>
          </p:nvPr>
        </p:nvSpPr>
        <p:spPr/>
        <p:txBody>
          <a:bodyPr/>
          <a:lstStyle/>
          <a:p>
            <a:pPr algn="ctr">
              <a:buNone/>
            </a:pPr>
            <a:endParaRPr lang="en-US" sz="4800" dirty="0"/>
          </a:p>
          <a:p>
            <a:pPr>
              <a:buNone/>
            </a:pPr>
            <a:endParaRPr lang="en-US" dirty="0"/>
          </a:p>
        </p:txBody>
      </p:sp>
      <p:pic>
        <p:nvPicPr>
          <p:cNvPr id="6" name="Picture 5" descr="C:\Users\Santamao\AppData\Local\Microsoft\Windows\INetCache\Content.Word\desk.jpg">
            <a:extLst>
              <a:ext uri="{FF2B5EF4-FFF2-40B4-BE49-F238E27FC236}">
                <a16:creationId xmlns:a16="http://schemas.microsoft.com/office/drawing/2014/main" id="{54DB042B-85E4-487B-A31D-1EEA58DB88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056784" cy="3816424"/>
          </a:xfrm>
          <a:prstGeom prst="rect">
            <a:avLst/>
          </a:prstGeom>
          <a:noFill/>
          <a:ln>
            <a:noFill/>
          </a:ln>
        </p:spPr>
      </p:pic>
      <p:sp>
        <p:nvSpPr>
          <p:cNvPr id="7" name="TextBox 6">
            <a:extLst>
              <a:ext uri="{FF2B5EF4-FFF2-40B4-BE49-F238E27FC236}">
                <a16:creationId xmlns:a16="http://schemas.microsoft.com/office/drawing/2014/main" id="{A6C03127-1522-4D1F-86ED-A81157B17B20}"/>
              </a:ext>
            </a:extLst>
          </p:cNvPr>
          <p:cNvSpPr txBox="1"/>
          <p:nvPr/>
        </p:nvSpPr>
        <p:spPr>
          <a:xfrm>
            <a:off x="1835696" y="5847060"/>
            <a:ext cx="1512168" cy="461665"/>
          </a:xfrm>
          <a:prstGeom prst="rect">
            <a:avLst/>
          </a:prstGeom>
          <a:noFill/>
        </p:spPr>
        <p:txBody>
          <a:bodyPr wrap="square" rtlCol="0">
            <a:spAutoFit/>
          </a:bodyPr>
          <a:lstStyle/>
          <a:p>
            <a:pPr algn="ctr"/>
            <a:r>
              <a:rPr lang="en-US" sz="2400" b="1" dirty="0"/>
              <a:t>PRZED</a:t>
            </a:r>
            <a:endParaRPr lang="en-AS" sz="2400" b="1" dirty="0"/>
          </a:p>
        </p:txBody>
      </p:sp>
      <p:sp>
        <p:nvSpPr>
          <p:cNvPr id="8" name="TextBox 7">
            <a:extLst>
              <a:ext uri="{FF2B5EF4-FFF2-40B4-BE49-F238E27FC236}">
                <a16:creationId xmlns:a16="http://schemas.microsoft.com/office/drawing/2014/main" id="{B8292BB6-4968-4542-B724-240617C5ECA9}"/>
              </a:ext>
            </a:extLst>
          </p:cNvPr>
          <p:cNvSpPr txBox="1"/>
          <p:nvPr/>
        </p:nvSpPr>
        <p:spPr>
          <a:xfrm>
            <a:off x="5364088" y="5026967"/>
            <a:ext cx="1512168" cy="461665"/>
          </a:xfrm>
          <a:prstGeom prst="rect">
            <a:avLst/>
          </a:prstGeom>
          <a:noFill/>
        </p:spPr>
        <p:txBody>
          <a:bodyPr wrap="square" rtlCol="0">
            <a:spAutoFit/>
          </a:bodyPr>
          <a:lstStyle/>
          <a:p>
            <a:pPr algn="ctr"/>
            <a:r>
              <a:rPr lang="en-US" sz="2400" b="1" dirty="0"/>
              <a:t>P</a:t>
            </a:r>
            <a:r>
              <a:rPr lang="pl-PL" sz="2400" b="1" dirty="0"/>
              <a:t>O</a:t>
            </a:r>
            <a:endParaRPr lang="en-AS" sz="2400" b="1" dirty="0"/>
          </a:p>
        </p:txBody>
      </p:sp>
    </p:spTree>
    <p:extLst>
      <p:ext uri="{BB962C8B-B14F-4D97-AF65-F5344CB8AC3E}">
        <p14:creationId xmlns:p14="http://schemas.microsoft.com/office/powerpoint/2010/main" val="33357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9144000"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idx="4294967295"/>
          </p:nvPr>
        </p:nvSpPr>
        <p:spPr>
          <a:xfrm>
            <a:off x="32647" y="17863"/>
            <a:ext cx="7886700" cy="890857"/>
          </a:xfrm>
          <a:prstGeom prst="rect">
            <a:avLst/>
          </a:prstGeom>
        </p:spPr>
        <p:txBody>
          <a:bodyPr/>
          <a:lstStyle/>
          <a:p>
            <a:pPr algn="l"/>
            <a:r>
              <a:rPr lang="pl-PL" sz="3600" dirty="0">
                <a:solidFill>
                  <a:schemeClr val="bg1"/>
                </a:solidFill>
              </a:rPr>
              <a:t>Context</a:t>
            </a:r>
            <a:r>
              <a:rPr lang="en-US" sz="3600" dirty="0">
                <a:solidFill>
                  <a:schemeClr val="bg1"/>
                </a:solidFill>
              </a:rPr>
              <a:t> – </a:t>
            </a:r>
            <a:r>
              <a:rPr lang="pl-PL" sz="3600" dirty="0">
                <a:solidFill>
                  <a:schemeClr val="bg1"/>
                </a:solidFill>
              </a:rPr>
              <a:t>Spis treści</a:t>
            </a:r>
            <a:endParaRPr lang="pl-PL" dirty="0">
              <a:solidFill>
                <a:schemeClr val="bg1"/>
              </a:solidFill>
            </a:endParaRPr>
          </a:p>
        </p:txBody>
      </p:sp>
      <p:sp>
        <p:nvSpPr>
          <p:cNvPr id="3" name="Symbol zastępczy tekstu 2"/>
          <p:cNvSpPr>
            <a:spLocks noGrp="1"/>
          </p:cNvSpPr>
          <p:nvPr>
            <p:ph type="body" idx="4294967295"/>
          </p:nvPr>
        </p:nvSpPr>
        <p:spPr>
          <a:xfrm>
            <a:off x="467544" y="1124744"/>
            <a:ext cx="7886700" cy="4351338"/>
          </a:xfrm>
          <a:prstGeom prst="rect">
            <a:avLst/>
          </a:prstGeom>
        </p:spPr>
        <p:txBody>
          <a:bodyPr/>
          <a:lstStyle/>
          <a:p>
            <a:r>
              <a:rPr lang="en-US" dirty="0"/>
              <a:t>Continuous improvement “Kaizen” - </a:t>
            </a:r>
            <a:r>
              <a:rPr lang="pl-PL" dirty="0"/>
              <a:t>Ciągłe doskonalenie "Kaizen"</a:t>
            </a:r>
          </a:p>
          <a:p>
            <a:r>
              <a:rPr lang="en-US" dirty="0"/>
              <a:t>What is 5S? - </a:t>
            </a:r>
            <a:r>
              <a:rPr lang="pl-PL" dirty="0"/>
              <a:t>Co to jest 5S?</a:t>
            </a:r>
          </a:p>
          <a:p>
            <a:r>
              <a:rPr lang="en-US" dirty="0"/>
              <a:t>5S steps - </a:t>
            </a:r>
            <a:r>
              <a:rPr lang="pl-PL" dirty="0"/>
              <a:t>5</a:t>
            </a:r>
            <a:r>
              <a:rPr lang="en-US" dirty="0"/>
              <a:t>S</a:t>
            </a:r>
            <a:r>
              <a:rPr lang="pl-PL" dirty="0"/>
              <a:t> </a:t>
            </a:r>
          </a:p>
          <a:p>
            <a:r>
              <a:rPr lang="en-US" baseline="0" dirty="0"/>
              <a:t>Benefits - </a:t>
            </a:r>
            <a:r>
              <a:rPr lang="pl-PL" dirty="0"/>
              <a:t>Korzyści</a:t>
            </a:r>
          </a:p>
          <a:p>
            <a:r>
              <a:rPr lang="en-US" dirty="0"/>
              <a:t>Example – </a:t>
            </a:r>
            <a:r>
              <a:rPr lang="pl-PL" dirty="0"/>
              <a:t>Przykłady</a:t>
            </a:r>
            <a:endParaRPr lang="en-US" dirty="0"/>
          </a:p>
          <a:p>
            <a:r>
              <a:rPr lang="en-US" dirty="0"/>
              <a:t>Game - </a:t>
            </a:r>
            <a:r>
              <a:rPr lang="en-US" dirty="0" err="1"/>
              <a:t>Gra</a:t>
            </a:r>
            <a:endParaRPr lang="pl-PL" dirty="0"/>
          </a:p>
        </p:txBody>
      </p:sp>
    </p:spTree>
    <p:extLst>
      <p:ext uri="{BB962C8B-B14F-4D97-AF65-F5344CB8AC3E}">
        <p14:creationId xmlns:p14="http://schemas.microsoft.com/office/powerpoint/2010/main" val="140036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rPr>
              <a:t>Examples</a:t>
            </a:r>
            <a:r>
              <a:rPr lang="pl-PL" sz="3600" dirty="0">
                <a:solidFill>
                  <a:schemeClr val="bg1"/>
                </a:solidFill>
              </a:rPr>
              <a:t> - Przykłady</a:t>
            </a:r>
          </a:p>
        </p:txBody>
      </p:sp>
      <p:sp>
        <p:nvSpPr>
          <p:cNvPr id="4" name="Text Placeholder 3"/>
          <p:cNvSpPr>
            <a:spLocks noGrp="1"/>
          </p:cNvSpPr>
          <p:nvPr>
            <p:ph type="body" idx="1"/>
          </p:nvPr>
        </p:nvSpPr>
        <p:spPr/>
        <p:txBody>
          <a:bodyPr/>
          <a:lstStyle/>
          <a:p>
            <a:pPr algn="ctr">
              <a:buNone/>
            </a:pPr>
            <a:endParaRPr lang="en-US" sz="4800" dirty="0"/>
          </a:p>
          <a:p>
            <a:pPr>
              <a:buNone/>
            </a:pPr>
            <a:endParaRPr lang="en-US" dirty="0"/>
          </a:p>
        </p:txBody>
      </p:sp>
      <p:pic>
        <p:nvPicPr>
          <p:cNvPr id="6" name="Picture 5">
            <a:extLst>
              <a:ext uri="{FF2B5EF4-FFF2-40B4-BE49-F238E27FC236}">
                <a16:creationId xmlns:a16="http://schemas.microsoft.com/office/drawing/2014/main" id="{297A4D77-BB0B-4051-8C24-3F5E48EE0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42" y="1176337"/>
            <a:ext cx="7702573" cy="5605103"/>
          </a:xfrm>
          <a:prstGeom prst="rect">
            <a:avLst/>
          </a:prstGeom>
        </p:spPr>
      </p:pic>
      <p:sp>
        <p:nvSpPr>
          <p:cNvPr id="7" name="TextBox 6">
            <a:extLst>
              <a:ext uri="{FF2B5EF4-FFF2-40B4-BE49-F238E27FC236}">
                <a16:creationId xmlns:a16="http://schemas.microsoft.com/office/drawing/2014/main" id="{AA744996-BDBC-4E10-9E58-6B099D28ECFE}"/>
              </a:ext>
            </a:extLst>
          </p:cNvPr>
          <p:cNvSpPr txBox="1"/>
          <p:nvPr/>
        </p:nvSpPr>
        <p:spPr>
          <a:xfrm>
            <a:off x="6816621" y="4221088"/>
            <a:ext cx="1512168" cy="461665"/>
          </a:xfrm>
          <a:prstGeom prst="rect">
            <a:avLst/>
          </a:prstGeom>
          <a:noFill/>
        </p:spPr>
        <p:txBody>
          <a:bodyPr wrap="square" rtlCol="0">
            <a:spAutoFit/>
          </a:bodyPr>
          <a:lstStyle/>
          <a:p>
            <a:pPr algn="ctr"/>
            <a:r>
              <a:rPr lang="en-US" sz="2400" b="1" dirty="0">
                <a:solidFill>
                  <a:schemeClr val="bg1"/>
                </a:solidFill>
              </a:rPr>
              <a:t>P</a:t>
            </a:r>
            <a:r>
              <a:rPr lang="pl-PL" sz="2400" b="1" dirty="0">
                <a:solidFill>
                  <a:schemeClr val="bg1"/>
                </a:solidFill>
              </a:rPr>
              <a:t>O</a:t>
            </a:r>
            <a:endParaRPr lang="en-AS" sz="2400" b="1" dirty="0">
              <a:solidFill>
                <a:schemeClr val="bg1"/>
              </a:solidFill>
            </a:endParaRPr>
          </a:p>
        </p:txBody>
      </p:sp>
      <p:sp>
        <p:nvSpPr>
          <p:cNvPr id="8" name="TextBox 7">
            <a:extLst>
              <a:ext uri="{FF2B5EF4-FFF2-40B4-BE49-F238E27FC236}">
                <a16:creationId xmlns:a16="http://schemas.microsoft.com/office/drawing/2014/main" id="{399D925C-1236-481A-B16B-A9A6F40793BE}"/>
              </a:ext>
            </a:extLst>
          </p:cNvPr>
          <p:cNvSpPr txBox="1"/>
          <p:nvPr/>
        </p:nvSpPr>
        <p:spPr>
          <a:xfrm>
            <a:off x="457200" y="3632348"/>
            <a:ext cx="1512168" cy="461665"/>
          </a:xfrm>
          <a:prstGeom prst="rect">
            <a:avLst/>
          </a:prstGeom>
          <a:noFill/>
        </p:spPr>
        <p:txBody>
          <a:bodyPr wrap="square" rtlCol="0">
            <a:spAutoFit/>
          </a:bodyPr>
          <a:lstStyle/>
          <a:p>
            <a:pPr algn="ctr"/>
            <a:r>
              <a:rPr lang="en-US" sz="2400" b="1" dirty="0">
                <a:solidFill>
                  <a:schemeClr val="bg1"/>
                </a:solidFill>
              </a:rPr>
              <a:t>PRZED</a:t>
            </a:r>
            <a:endParaRPr lang="en-AS" sz="2400" b="1" dirty="0">
              <a:solidFill>
                <a:schemeClr val="bg1"/>
              </a:solidFill>
            </a:endParaRPr>
          </a:p>
        </p:txBody>
      </p:sp>
    </p:spTree>
    <p:extLst>
      <p:ext uri="{BB962C8B-B14F-4D97-AF65-F5344CB8AC3E}">
        <p14:creationId xmlns:p14="http://schemas.microsoft.com/office/powerpoint/2010/main" val="304829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r>
              <a:rPr lang="en-US" sz="3600" dirty="0">
                <a:solidFill>
                  <a:schemeClr val="bg1"/>
                </a:solidFill>
              </a:rPr>
              <a:t>Game</a:t>
            </a:r>
            <a:r>
              <a:rPr lang="pl-PL" sz="3600" dirty="0"/>
              <a:t> - Gra</a:t>
            </a:r>
            <a:endParaRPr lang="pl-PL" sz="3600" dirty="0">
              <a:solidFill>
                <a:schemeClr val="bg1"/>
              </a:solidFill>
            </a:endParaRPr>
          </a:p>
        </p:txBody>
      </p:sp>
      <p:sp>
        <p:nvSpPr>
          <p:cNvPr id="4" name="Text Placeholder 3"/>
          <p:cNvSpPr>
            <a:spLocks noGrp="1"/>
          </p:cNvSpPr>
          <p:nvPr>
            <p:ph idx="1"/>
          </p:nvPr>
        </p:nvSpPr>
        <p:spPr>
          <a:xfrm>
            <a:off x="292264" y="1052512"/>
            <a:ext cx="8672350" cy="5382519"/>
          </a:xfrm>
        </p:spPr>
        <p:txBody>
          <a:bodyPr/>
          <a:lstStyle/>
          <a:p>
            <a:pPr algn="ctr">
              <a:buNone/>
            </a:pPr>
            <a:r>
              <a:rPr lang="en-US" sz="4800" dirty="0"/>
              <a:t>How to apply 5s?</a:t>
            </a:r>
          </a:p>
          <a:p>
            <a:pPr algn="ctr">
              <a:buNone/>
            </a:pPr>
            <a:r>
              <a:rPr lang="en-US" sz="4800" dirty="0" err="1"/>
              <a:t>Jak</a:t>
            </a:r>
            <a:r>
              <a:rPr lang="en-US" sz="4800" dirty="0"/>
              <a:t> </a:t>
            </a:r>
            <a:r>
              <a:rPr lang="en-US" sz="4800" dirty="0" err="1"/>
              <a:t>zastosować</a:t>
            </a:r>
            <a:r>
              <a:rPr lang="en-US" sz="4800" dirty="0"/>
              <a:t> 5s?</a:t>
            </a:r>
          </a:p>
          <a:p>
            <a:pPr>
              <a:buNone/>
            </a:pPr>
            <a:endParaRPr lang="en-US" dirty="0"/>
          </a:p>
        </p:txBody>
      </p:sp>
      <p:pic>
        <p:nvPicPr>
          <p:cNvPr id="5" name="Picture 4">
            <a:extLst>
              <a:ext uri="{FF2B5EF4-FFF2-40B4-BE49-F238E27FC236}">
                <a16:creationId xmlns:a16="http://schemas.microsoft.com/office/drawing/2014/main" id="{82E74570-2A27-4D4E-AF3B-D820A2A0FF3B}"/>
              </a:ext>
            </a:extLst>
          </p:cNvPr>
          <p:cNvPicPr>
            <a:picLocks noChangeAspect="1"/>
          </p:cNvPicPr>
          <p:nvPr/>
        </p:nvPicPr>
        <p:blipFill>
          <a:blip r:embed="rId2"/>
          <a:stretch>
            <a:fillRect/>
          </a:stretch>
        </p:blipFill>
        <p:spPr>
          <a:xfrm>
            <a:off x="4544938" y="2854918"/>
            <a:ext cx="4131518" cy="3434924"/>
          </a:xfrm>
          <a:prstGeom prst="rect">
            <a:avLst/>
          </a:prstGeom>
        </p:spPr>
      </p:pic>
      <p:pic>
        <p:nvPicPr>
          <p:cNvPr id="6" name="Picture 5">
            <a:extLst>
              <a:ext uri="{FF2B5EF4-FFF2-40B4-BE49-F238E27FC236}">
                <a16:creationId xmlns:a16="http://schemas.microsoft.com/office/drawing/2014/main" id="{887AA86A-3F74-43B2-A36C-3530CB7754E4}"/>
              </a:ext>
            </a:extLst>
          </p:cNvPr>
          <p:cNvPicPr>
            <a:picLocks noChangeAspect="1"/>
          </p:cNvPicPr>
          <p:nvPr/>
        </p:nvPicPr>
        <p:blipFill>
          <a:blip r:embed="rId3"/>
          <a:stretch>
            <a:fillRect/>
          </a:stretch>
        </p:blipFill>
        <p:spPr>
          <a:xfrm>
            <a:off x="440481" y="2854918"/>
            <a:ext cx="3999569" cy="3434924"/>
          </a:xfrm>
          <a:prstGeom prst="rect">
            <a:avLst/>
          </a:prstGeom>
        </p:spPr>
      </p:pic>
    </p:spTree>
    <p:extLst>
      <p:ext uri="{BB962C8B-B14F-4D97-AF65-F5344CB8AC3E}">
        <p14:creationId xmlns:p14="http://schemas.microsoft.com/office/powerpoint/2010/main" val="12055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rPr>
              <a:t>Game</a:t>
            </a:r>
            <a:r>
              <a:rPr lang="pl-PL" sz="3600" dirty="0">
                <a:solidFill>
                  <a:schemeClr val="bg1"/>
                </a:solidFill>
              </a:rPr>
              <a:t> - Gra</a:t>
            </a:r>
          </a:p>
        </p:txBody>
      </p:sp>
      <p:sp>
        <p:nvSpPr>
          <p:cNvPr id="4" name="Text Placeholder 3"/>
          <p:cNvSpPr>
            <a:spLocks noGrp="1"/>
          </p:cNvSpPr>
          <p:nvPr>
            <p:ph type="body" idx="1"/>
          </p:nvPr>
        </p:nvSpPr>
        <p:spPr>
          <a:xfrm>
            <a:off x="0" y="1137395"/>
            <a:ext cx="9144000" cy="4525963"/>
          </a:xfrm>
        </p:spPr>
        <p:txBody>
          <a:bodyPr/>
          <a:lstStyle/>
          <a:p>
            <a:pPr algn="ctr">
              <a:buNone/>
            </a:pPr>
            <a:r>
              <a:rPr lang="en-US" sz="4000" dirty="0"/>
              <a:t>Let’s try again…. </a:t>
            </a:r>
            <a:r>
              <a:rPr lang="en-US" sz="4000" dirty="0" err="1"/>
              <a:t>Spróbujmy</a:t>
            </a:r>
            <a:r>
              <a:rPr lang="en-US" sz="4000" dirty="0"/>
              <a:t> </a:t>
            </a:r>
            <a:r>
              <a:rPr lang="en-US" sz="4000" dirty="0" err="1"/>
              <a:t>jeszcze</a:t>
            </a:r>
            <a:r>
              <a:rPr lang="en-US" sz="4000" dirty="0"/>
              <a:t> </a:t>
            </a:r>
            <a:r>
              <a:rPr lang="en-US" sz="4000" dirty="0" err="1"/>
              <a:t>raz</a:t>
            </a:r>
            <a:r>
              <a:rPr lang="en-US" sz="4000" dirty="0"/>
              <a:t>….</a:t>
            </a:r>
          </a:p>
          <a:p>
            <a:pPr>
              <a:buNone/>
            </a:pPr>
            <a:endParaRPr lang="en-US" dirty="0"/>
          </a:p>
        </p:txBody>
      </p:sp>
      <p:pic>
        <p:nvPicPr>
          <p:cNvPr id="5" name="Picture 4">
            <a:extLst>
              <a:ext uri="{FF2B5EF4-FFF2-40B4-BE49-F238E27FC236}">
                <a16:creationId xmlns:a16="http://schemas.microsoft.com/office/drawing/2014/main" id="{C7B1CCEF-408E-45AE-8DB5-515A691D5517}"/>
              </a:ext>
            </a:extLst>
          </p:cNvPr>
          <p:cNvPicPr>
            <a:picLocks noChangeAspect="1"/>
          </p:cNvPicPr>
          <p:nvPr/>
        </p:nvPicPr>
        <p:blipFill>
          <a:blip r:embed="rId2"/>
          <a:stretch>
            <a:fillRect/>
          </a:stretch>
        </p:blipFill>
        <p:spPr>
          <a:xfrm>
            <a:off x="1331640" y="2063880"/>
            <a:ext cx="2520280" cy="4749496"/>
          </a:xfrm>
          <a:prstGeom prst="rect">
            <a:avLst/>
          </a:prstGeom>
        </p:spPr>
      </p:pic>
      <p:pic>
        <p:nvPicPr>
          <p:cNvPr id="6" name="Picture 5">
            <a:extLst>
              <a:ext uri="{FF2B5EF4-FFF2-40B4-BE49-F238E27FC236}">
                <a16:creationId xmlns:a16="http://schemas.microsoft.com/office/drawing/2014/main" id="{102A3CE0-6BEA-4435-B523-5D78028A1FC8}"/>
              </a:ext>
            </a:extLst>
          </p:cNvPr>
          <p:cNvPicPr>
            <a:picLocks noChangeAspect="1"/>
          </p:cNvPicPr>
          <p:nvPr/>
        </p:nvPicPr>
        <p:blipFill>
          <a:blip r:embed="rId3"/>
          <a:stretch>
            <a:fillRect/>
          </a:stretch>
        </p:blipFill>
        <p:spPr>
          <a:xfrm>
            <a:off x="5003100" y="2063880"/>
            <a:ext cx="2593236" cy="4749496"/>
          </a:xfrm>
          <a:prstGeom prst="rect">
            <a:avLst/>
          </a:prstGeom>
        </p:spPr>
      </p:pic>
    </p:spTree>
    <p:extLst>
      <p:ext uri="{BB962C8B-B14F-4D97-AF65-F5344CB8AC3E}">
        <p14:creationId xmlns:p14="http://schemas.microsoft.com/office/powerpoint/2010/main" val="22005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endParaRPr lang="pl-PL" sz="3600" dirty="0">
              <a:solidFill>
                <a:schemeClr val="bg1"/>
              </a:solidFill>
            </a:endParaRPr>
          </a:p>
        </p:txBody>
      </p:sp>
      <p:sp>
        <p:nvSpPr>
          <p:cNvPr id="4" name="Text Placeholder 3"/>
          <p:cNvSpPr>
            <a:spLocks noGrp="1"/>
          </p:cNvSpPr>
          <p:nvPr>
            <p:ph type="body" idx="1"/>
          </p:nvPr>
        </p:nvSpPr>
        <p:spPr/>
        <p:txBody>
          <a:bodyPr/>
          <a:lstStyle/>
          <a:p>
            <a:pPr algn="ctr">
              <a:buNone/>
            </a:pPr>
            <a:endParaRPr lang="en-US" sz="4800" dirty="0"/>
          </a:p>
          <a:p>
            <a:pPr algn="ctr">
              <a:buNone/>
            </a:pPr>
            <a:r>
              <a:rPr lang="en-US" sz="7200" dirty="0"/>
              <a:t>DZIĘKU</a:t>
            </a:r>
            <a:r>
              <a:rPr lang="pl-PL" sz="7200"/>
              <a:t>JĘ</a:t>
            </a:r>
            <a:r>
              <a:rPr lang="en-US" sz="7200"/>
              <a:t>!!!</a:t>
            </a:r>
            <a:endParaRPr lang="en-US" sz="7200" dirty="0"/>
          </a:p>
          <a:p>
            <a:endParaRPr lang="en-US" dirty="0"/>
          </a:p>
        </p:txBody>
      </p:sp>
    </p:spTree>
    <p:extLst>
      <p:ext uri="{BB962C8B-B14F-4D97-AF65-F5344CB8AC3E}">
        <p14:creationId xmlns:p14="http://schemas.microsoft.com/office/powerpoint/2010/main" val="547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Continuous improvement</a:t>
            </a:r>
            <a:endParaRPr lang="pl-PL" sz="11500" dirty="0">
              <a:solidFill>
                <a:schemeClr val="bg1"/>
              </a:solidFill>
            </a:endParaRPr>
          </a:p>
        </p:txBody>
      </p:sp>
      <p:sp>
        <p:nvSpPr>
          <p:cNvPr id="5" name="Text Placeholder 4"/>
          <p:cNvSpPr>
            <a:spLocks noGrp="1"/>
          </p:cNvSpPr>
          <p:nvPr>
            <p:ph type="body" idx="1"/>
          </p:nvPr>
        </p:nvSpPr>
        <p:spPr/>
        <p:txBody>
          <a:bodyPr/>
          <a:lstStyle/>
          <a:p>
            <a:r>
              <a:rPr lang="en-US" dirty="0"/>
              <a:t>Is a long-term approach to work that systematically seeks to achieve small, incremental changes in processes in order to improve </a:t>
            </a:r>
            <a:r>
              <a:rPr lang="en-US" u="sng" dirty="0"/>
              <a:t>efficiency</a:t>
            </a:r>
            <a:r>
              <a:rPr lang="en-US" dirty="0"/>
              <a:t> and </a:t>
            </a:r>
            <a:r>
              <a:rPr lang="en-US" u="sng" dirty="0"/>
              <a:t>quality</a:t>
            </a:r>
          </a:p>
          <a:p>
            <a:r>
              <a:rPr lang="pl-PL" dirty="0"/>
              <a:t>Jest to długoterminowe podejście do pracy, które systematycznie dąży do osiągnięcia małych, przyrostowych zmian w procesach w celu poprawy </a:t>
            </a:r>
            <a:r>
              <a:rPr lang="pl-PL" u="sng" dirty="0"/>
              <a:t>wydajności</a:t>
            </a:r>
            <a:r>
              <a:rPr lang="pl-PL" dirty="0"/>
              <a:t> i </a:t>
            </a:r>
            <a:r>
              <a:rPr lang="pl-PL" u="sng" dirty="0"/>
              <a:t>jakości</a:t>
            </a:r>
            <a:endParaRPr lang="en-US" u="sng" dirty="0"/>
          </a:p>
        </p:txBody>
      </p:sp>
    </p:spTree>
    <p:extLst>
      <p:ext uri="{BB962C8B-B14F-4D97-AF65-F5344CB8AC3E}">
        <p14:creationId xmlns:p14="http://schemas.microsoft.com/office/powerpoint/2010/main" val="84005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kern="1200" dirty="0">
                <a:solidFill>
                  <a:schemeClr val="bg1"/>
                </a:solidFill>
                <a:effectLst/>
                <a:latin typeface="+mj-lt"/>
                <a:ea typeface="+mj-ea"/>
                <a:cs typeface="+mj-cs"/>
              </a:rPr>
              <a:t>What’s 5S?</a:t>
            </a:r>
            <a:r>
              <a:rPr lang="pl-PL" sz="3600" dirty="0">
                <a:solidFill>
                  <a:schemeClr val="bg1"/>
                </a:solidFill>
              </a:rPr>
              <a:t> - Co to jest 5S?</a:t>
            </a:r>
            <a:endParaRPr lang="pl-PL" sz="3600" kern="1200" dirty="0">
              <a:solidFill>
                <a:schemeClr val="bg1"/>
              </a:solidFill>
              <a:effectLst/>
              <a:latin typeface="+mj-lt"/>
              <a:ea typeface="+mj-ea"/>
              <a:cs typeface="+mj-cs"/>
            </a:endParaRPr>
          </a:p>
        </p:txBody>
      </p:sp>
      <p:sp>
        <p:nvSpPr>
          <p:cNvPr id="4" name="Text Placeholder 3"/>
          <p:cNvSpPr>
            <a:spLocks noGrp="1"/>
          </p:cNvSpPr>
          <p:nvPr>
            <p:ph type="body" idx="1"/>
          </p:nvPr>
        </p:nvSpPr>
        <p:spPr>
          <a:xfrm>
            <a:off x="457200" y="1411560"/>
            <a:ext cx="8229600" cy="5257800"/>
          </a:xfrm>
        </p:spPr>
        <p:txBody>
          <a:bodyPr/>
          <a:lstStyle/>
          <a:p>
            <a:r>
              <a:rPr lang="en-US" dirty="0"/>
              <a:t>It’s a methodology of 5 steps focused on create, maintain and organize (workplace, home….) to eliminate waste.</a:t>
            </a:r>
            <a:r>
              <a:rPr lang="pl-PL" dirty="0"/>
              <a:t> C</a:t>
            </a:r>
            <a:r>
              <a:rPr lang="en-US" dirty="0" err="1"/>
              <a:t>reating</a:t>
            </a:r>
            <a:r>
              <a:rPr lang="en-US" dirty="0"/>
              <a:t> a safe, efficient and effective workplace.</a:t>
            </a:r>
            <a:endParaRPr lang="pl-PL" dirty="0"/>
          </a:p>
          <a:p>
            <a:r>
              <a:rPr lang="pl-PL" dirty="0"/>
              <a:t>To system polegający na tworzeniu bezpiecznego, wydajnego i efektywnego stanowiska pracy/dom</a:t>
            </a:r>
            <a:endParaRPr lang="en-US" dirty="0"/>
          </a:p>
          <a:p>
            <a:r>
              <a:rPr lang="en-US" dirty="0"/>
              <a:t>Eliminate waste means…… save </a:t>
            </a:r>
            <a:r>
              <a:rPr lang="es-ES_tradnl" dirty="0"/>
              <a:t>€/$</a:t>
            </a:r>
            <a:endParaRPr lang="pl-PL" dirty="0"/>
          </a:p>
          <a:p>
            <a:r>
              <a:rPr lang="es-ES_tradnl" dirty="0" err="1"/>
              <a:t>Wyeliminuj</a:t>
            </a:r>
            <a:r>
              <a:rPr lang="es-ES_tradnl" dirty="0"/>
              <a:t> </a:t>
            </a:r>
            <a:r>
              <a:rPr lang="es-ES_tradnl" dirty="0" err="1"/>
              <a:t>marnowanie</a:t>
            </a:r>
            <a:r>
              <a:rPr lang="es-ES_tradnl" dirty="0"/>
              <a:t> </a:t>
            </a:r>
            <a:r>
              <a:rPr lang="es-ES_tradnl" dirty="0" err="1"/>
              <a:t>oznacza</a:t>
            </a:r>
            <a:r>
              <a:rPr lang="es-ES_tradnl" dirty="0"/>
              <a:t> ...... </a:t>
            </a:r>
            <a:r>
              <a:rPr lang="es-ES_tradnl" dirty="0" err="1"/>
              <a:t>zaoszczędzić</a:t>
            </a:r>
            <a:r>
              <a:rPr lang="es-ES_tradnl" dirty="0"/>
              <a:t> € / $</a:t>
            </a:r>
            <a:endParaRPr lang="es-ES_tradnl" b="1" dirty="0"/>
          </a:p>
        </p:txBody>
      </p:sp>
    </p:spTree>
    <p:extLst>
      <p:ext uri="{BB962C8B-B14F-4D97-AF65-F5344CB8AC3E}">
        <p14:creationId xmlns:p14="http://schemas.microsoft.com/office/powerpoint/2010/main" val="328086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kern="1200" dirty="0">
                <a:solidFill>
                  <a:schemeClr val="bg1"/>
                </a:solidFill>
                <a:effectLst/>
                <a:latin typeface="+mj-lt"/>
                <a:ea typeface="+mj-ea"/>
                <a:cs typeface="+mj-cs"/>
              </a:rPr>
              <a:t>What’s 5S?</a:t>
            </a:r>
            <a:r>
              <a:rPr lang="pl-PL" sz="3600" dirty="0">
                <a:solidFill>
                  <a:schemeClr val="bg1"/>
                </a:solidFill>
              </a:rPr>
              <a:t> - Co to jest 5S?</a:t>
            </a:r>
            <a:endParaRPr lang="pl-PL" sz="3600" kern="1200" dirty="0">
              <a:solidFill>
                <a:schemeClr val="bg1"/>
              </a:solidFill>
              <a:effectLst/>
              <a:latin typeface="+mj-lt"/>
              <a:ea typeface="+mj-ea"/>
              <a:cs typeface="+mj-cs"/>
            </a:endParaRPr>
          </a:p>
        </p:txBody>
      </p:sp>
      <p:sp>
        <p:nvSpPr>
          <p:cNvPr id="4" name="Text Placeholder 3"/>
          <p:cNvSpPr>
            <a:spLocks noGrp="1"/>
          </p:cNvSpPr>
          <p:nvPr>
            <p:ph type="body" idx="1"/>
          </p:nvPr>
        </p:nvSpPr>
        <p:spPr>
          <a:xfrm>
            <a:off x="457200" y="1411560"/>
            <a:ext cx="8229600" cy="5257800"/>
          </a:xfrm>
        </p:spPr>
        <p:txBody>
          <a:bodyPr/>
          <a:lstStyle/>
          <a:p>
            <a:r>
              <a:rPr lang="es-ES_tradnl" dirty="0" err="1"/>
              <a:t>From</a:t>
            </a:r>
            <a:r>
              <a:rPr lang="es-ES_tradnl" dirty="0"/>
              <a:t> a </a:t>
            </a:r>
            <a:r>
              <a:rPr lang="es-ES_tradnl" dirty="0" err="1"/>
              <a:t>factory</a:t>
            </a:r>
            <a:r>
              <a:rPr lang="es-ES_tradnl" dirty="0"/>
              <a:t> </a:t>
            </a:r>
            <a:r>
              <a:rPr lang="es-ES_tradnl" dirty="0" err="1"/>
              <a:t>point</a:t>
            </a:r>
            <a:r>
              <a:rPr lang="es-ES_tradnl" dirty="0"/>
              <a:t> of </a:t>
            </a:r>
            <a:r>
              <a:rPr lang="es-ES_tradnl" dirty="0" err="1"/>
              <a:t>view</a:t>
            </a:r>
            <a:r>
              <a:rPr lang="es-ES_tradnl" dirty="0"/>
              <a:t> 5S </a:t>
            </a:r>
            <a:r>
              <a:rPr lang="es-ES_tradnl" dirty="0" err="1"/>
              <a:t>means</a:t>
            </a:r>
            <a:r>
              <a:rPr lang="es-ES_tradnl" dirty="0"/>
              <a:t> a set of </a:t>
            </a:r>
            <a:r>
              <a:rPr lang="es-ES_tradnl" dirty="0" err="1"/>
              <a:t>activities</a:t>
            </a:r>
            <a:r>
              <a:rPr lang="es-ES_tradnl" dirty="0"/>
              <a:t> </a:t>
            </a:r>
            <a:r>
              <a:rPr lang="es-ES_tradnl" dirty="0" err="1"/>
              <a:t>to</a:t>
            </a:r>
            <a:r>
              <a:rPr lang="es-ES_tradnl" dirty="0"/>
              <a:t> </a:t>
            </a:r>
            <a:r>
              <a:rPr lang="es-ES_tradnl" dirty="0" err="1"/>
              <a:t>establish</a:t>
            </a:r>
            <a:r>
              <a:rPr lang="es-ES_tradnl" dirty="0"/>
              <a:t> and </a:t>
            </a:r>
            <a:r>
              <a:rPr lang="es-ES_tradnl" dirty="0" err="1"/>
              <a:t>mantain</a:t>
            </a:r>
            <a:r>
              <a:rPr lang="es-ES_tradnl" dirty="0"/>
              <a:t> </a:t>
            </a:r>
            <a:r>
              <a:rPr lang="es-ES_tradnl" dirty="0" err="1"/>
              <a:t>clear</a:t>
            </a:r>
            <a:r>
              <a:rPr lang="es-ES_tradnl" dirty="0"/>
              <a:t> and </a:t>
            </a:r>
            <a:r>
              <a:rPr lang="es-ES_tradnl" dirty="0" err="1"/>
              <a:t>organized</a:t>
            </a:r>
            <a:r>
              <a:rPr lang="es-ES_tradnl" dirty="0"/>
              <a:t> </a:t>
            </a:r>
            <a:r>
              <a:rPr lang="es-ES_tradnl" dirty="0" err="1"/>
              <a:t>workstations</a:t>
            </a:r>
            <a:r>
              <a:rPr lang="es-ES_tradnl" dirty="0"/>
              <a:t>.</a:t>
            </a:r>
            <a:endParaRPr lang="pl-PL" dirty="0"/>
          </a:p>
          <a:p>
            <a:r>
              <a:rPr lang="pl-PL" dirty="0"/>
              <a:t>Z punktu widzenia fabryki, 5S to zestaw działań mających na celu ustanowienie i utrzymanie jasnych i zorganizowanych miejsc pracy.</a:t>
            </a:r>
            <a:endParaRPr lang="es-ES_tradnl" dirty="0"/>
          </a:p>
          <a:p>
            <a:endParaRPr lang="es-ES_tradnl" b="1" dirty="0"/>
          </a:p>
        </p:txBody>
      </p:sp>
    </p:spTree>
    <p:extLst>
      <p:ext uri="{BB962C8B-B14F-4D97-AF65-F5344CB8AC3E}">
        <p14:creationId xmlns:p14="http://schemas.microsoft.com/office/powerpoint/2010/main" val="137976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kern="1200" dirty="0">
                <a:solidFill>
                  <a:schemeClr val="bg1"/>
                </a:solidFill>
                <a:effectLst/>
                <a:latin typeface="+mj-lt"/>
                <a:ea typeface="+mj-ea"/>
                <a:cs typeface="+mj-cs"/>
              </a:rPr>
              <a:t>5S Steps</a:t>
            </a:r>
            <a:r>
              <a:rPr lang="pl-PL" sz="3600" dirty="0">
                <a:solidFill>
                  <a:schemeClr val="bg1"/>
                </a:solidFill>
              </a:rPr>
              <a:t> - Kroki 5S</a:t>
            </a:r>
            <a:endParaRPr lang="pl-PL" sz="3600" kern="1200" dirty="0">
              <a:solidFill>
                <a:schemeClr val="bg1"/>
              </a:solidFill>
              <a:effectLst/>
              <a:latin typeface="+mj-lt"/>
              <a:ea typeface="+mj-ea"/>
              <a:cs typeface="+mj-cs"/>
            </a:endParaRPr>
          </a:p>
        </p:txBody>
      </p:sp>
      <p:sp>
        <p:nvSpPr>
          <p:cNvPr id="4" name="Text Placeholder 3"/>
          <p:cNvSpPr>
            <a:spLocks noGrp="1"/>
          </p:cNvSpPr>
          <p:nvPr>
            <p:ph type="body" idx="1"/>
          </p:nvPr>
        </p:nvSpPr>
        <p:spPr>
          <a:xfrm>
            <a:off x="37998" y="1166018"/>
            <a:ext cx="8229600" cy="5071294"/>
          </a:xfrm>
        </p:spPr>
        <p:txBody>
          <a:bodyPr/>
          <a:lstStyle/>
          <a:p>
            <a:pPr lvl="1">
              <a:buNone/>
            </a:pPr>
            <a:r>
              <a:rPr lang="en-US" dirty="0"/>
              <a:t>1.- Sort (Clear the way) </a:t>
            </a:r>
            <a:r>
              <a:rPr lang="pl-PL" dirty="0"/>
              <a:t>Sortowanie</a:t>
            </a:r>
            <a:r>
              <a:rPr lang="en-US" dirty="0"/>
              <a:t> (</a:t>
            </a:r>
            <a:r>
              <a:rPr lang="en-US" dirty="0" err="1"/>
              <a:t>Oczyść</a:t>
            </a:r>
            <a:r>
              <a:rPr lang="en-US" dirty="0"/>
              <a:t> </a:t>
            </a:r>
            <a:r>
              <a:rPr lang="en-US" dirty="0" err="1"/>
              <a:t>drogę</a:t>
            </a:r>
            <a:r>
              <a:rPr lang="en-US" dirty="0"/>
              <a:t>)</a:t>
            </a:r>
          </a:p>
          <a:p>
            <a:pPr lvl="1">
              <a:buNone/>
            </a:pPr>
            <a:r>
              <a:rPr lang="en-US" dirty="0"/>
              <a:t>2.- Set in order (Put things in order)</a:t>
            </a:r>
            <a:r>
              <a:rPr lang="pl-PL" dirty="0"/>
              <a:t> Systematka</a:t>
            </a:r>
            <a:r>
              <a:rPr lang="en-US" dirty="0"/>
              <a:t> (</a:t>
            </a:r>
            <a:r>
              <a:rPr lang="en-US" dirty="0" err="1"/>
              <a:t>Uporządkuj</a:t>
            </a:r>
            <a:r>
              <a:rPr lang="en-US" dirty="0"/>
              <a:t> </a:t>
            </a:r>
            <a:r>
              <a:rPr lang="en-US" dirty="0" err="1"/>
              <a:t>sprawy</a:t>
            </a:r>
            <a:r>
              <a:rPr lang="en-US" dirty="0"/>
              <a:t>)</a:t>
            </a:r>
            <a:endParaRPr lang="pl-PL" dirty="0"/>
          </a:p>
          <a:p>
            <a:pPr lvl="1">
              <a:buNone/>
            </a:pPr>
            <a:r>
              <a:rPr lang="en-US" dirty="0"/>
              <a:t>3.- Shine (Clean it up)</a:t>
            </a:r>
            <a:r>
              <a:rPr lang="pl-PL" dirty="0"/>
              <a:t> Sprzątanie</a:t>
            </a:r>
            <a:r>
              <a:rPr lang="en-US" dirty="0"/>
              <a:t> (</a:t>
            </a:r>
            <a:r>
              <a:rPr lang="en-US" dirty="0" err="1"/>
              <a:t>Wyczyść</a:t>
            </a:r>
            <a:r>
              <a:rPr lang="en-US" dirty="0"/>
              <a:t> to)</a:t>
            </a:r>
          </a:p>
          <a:p>
            <a:pPr lvl="1">
              <a:buNone/>
            </a:pPr>
            <a:r>
              <a:rPr lang="en-US" dirty="0"/>
              <a:t>4.- Standardize (Establish standards)</a:t>
            </a:r>
            <a:r>
              <a:rPr lang="pl-PL" dirty="0"/>
              <a:t> Standaryzacja</a:t>
            </a:r>
            <a:r>
              <a:rPr lang="en-US" dirty="0"/>
              <a:t> (</a:t>
            </a:r>
            <a:r>
              <a:rPr lang="en-US" dirty="0" err="1"/>
              <a:t>Ustanów</a:t>
            </a:r>
            <a:r>
              <a:rPr lang="en-US" dirty="0"/>
              <a:t> </a:t>
            </a:r>
            <a:r>
              <a:rPr lang="en-US" dirty="0" err="1"/>
              <a:t>standardy</a:t>
            </a:r>
            <a:r>
              <a:rPr lang="en-US" dirty="0"/>
              <a:t>)</a:t>
            </a:r>
          </a:p>
          <a:p>
            <a:pPr lvl="1">
              <a:buNone/>
            </a:pPr>
            <a:r>
              <a:rPr lang="en-US" dirty="0"/>
              <a:t>5.- Sustain (Use regular audits to stay disciplined)</a:t>
            </a:r>
            <a:r>
              <a:rPr lang="pl-PL" dirty="0"/>
              <a:t> Samodyscyplina</a:t>
            </a:r>
            <a:r>
              <a:rPr lang="en-US" dirty="0"/>
              <a:t> </a:t>
            </a:r>
            <a:r>
              <a:rPr lang="pl-PL" dirty="0"/>
              <a:t>(Aby zachować </a:t>
            </a:r>
            <a:endParaRPr lang="en-US" dirty="0"/>
          </a:p>
          <a:p>
            <a:pPr lvl="1">
              <a:buNone/>
            </a:pPr>
            <a:r>
              <a:rPr lang="en-US" dirty="0"/>
              <a:t>	</a:t>
            </a:r>
            <a:r>
              <a:rPr lang="pl-PL" dirty="0"/>
              <a:t>dyscyplinę, korzystaj</a:t>
            </a:r>
            <a:endParaRPr lang="en-US" dirty="0"/>
          </a:p>
          <a:p>
            <a:pPr lvl="1">
              <a:buNone/>
            </a:pPr>
            <a:r>
              <a:rPr lang="pl-PL" dirty="0"/>
              <a:t> </a:t>
            </a:r>
            <a:r>
              <a:rPr lang="en-US" dirty="0"/>
              <a:t>	</a:t>
            </a:r>
            <a:r>
              <a:rPr lang="pl-PL" dirty="0"/>
              <a:t>z regularnych audytów)</a:t>
            </a:r>
            <a:endParaRPr lang="en-US" dirty="0"/>
          </a:p>
          <a:p>
            <a:pPr lvl="1">
              <a:buNone/>
            </a:pPr>
            <a:endParaRPr lang="en-US" dirty="0">
              <a:sym typeface="Wingdings" pitchFamily="2" charset="2"/>
            </a:endParaRPr>
          </a:p>
          <a:p>
            <a:pPr lvl="1"/>
            <a:endParaRPr lang="en-US" dirty="0">
              <a:sym typeface="Wingdings" pitchFamily="2" charset="2"/>
            </a:endParaRPr>
          </a:p>
          <a:p>
            <a:pPr lvl="1"/>
            <a:endParaRPr lang="en-US" dirty="0"/>
          </a:p>
          <a:p>
            <a:pPr lvl="1"/>
            <a:endParaRPr lang="en-US" dirty="0"/>
          </a:p>
          <a:p>
            <a:pPr lvl="1">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52120" y="4525643"/>
            <a:ext cx="3528392" cy="2332356"/>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linds(horizontal)">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marR="0" algn="l" defTabSz="914400" rtl="0" eaLnBrk="1" fontAlgn="auto" latinLnBrk="0" hangingPunct="1">
              <a:lnSpc>
                <a:spcPct val="100000"/>
              </a:lnSpc>
              <a:spcBef>
                <a:spcPct val="0"/>
              </a:spcBef>
              <a:spcAft>
                <a:spcPts val="0"/>
              </a:spcAft>
              <a:buClrTx/>
              <a:buSzTx/>
              <a:tabLst/>
              <a:defRPr/>
            </a:pPr>
            <a:r>
              <a:rPr lang="en-US" sz="3600" kern="1200" dirty="0">
                <a:solidFill>
                  <a:schemeClr val="bg1"/>
                </a:solidFill>
                <a:effectLst/>
                <a:latin typeface="+mj-lt"/>
                <a:ea typeface="+mj-ea"/>
                <a:cs typeface="+mj-cs"/>
              </a:rPr>
              <a:t>Sort</a:t>
            </a:r>
            <a:r>
              <a:rPr lang="pl-PL" sz="3600" kern="1200" dirty="0">
                <a:solidFill>
                  <a:schemeClr val="bg1"/>
                </a:solidFill>
                <a:effectLst/>
                <a:latin typeface="+mj-lt"/>
                <a:ea typeface="+mj-ea"/>
                <a:cs typeface="+mj-cs"/>
              </a:rPr>
              <a:t> - Sortowanie</a:t>
            </a:r>
          </a:p>
        </p:txBody>
      </p:sp>
      <p:sp>
        <p:nvSpPr>
          <p:cNvPr id="4" name="Text Placeholder 3"/>
          <p:cNvSpPr>
            <a:spLocks noGrp="1"/>
          </p:cNvSpPr>
          <p:nvPr>
            <p:ph type="body" idx="1"/>
          </p:nvPr>
        </p:nvSpPr>
        <p:spPr>
          <a:xfrm>
            <a:off x="0" y="2204864"/>
            <a:ext cx="8229600" cy="4525963"/>
          </a:xfrm>
        </p:spPr>
        <p:txBody>
          <a:bodyPr/>
          <a:lstStyle/>
          <a:p>
            <a:pPr lvl="1">
              <a:buNone/>
            </a:pPr>
            <a:r>
              <a:rPr lang="en-US" dirty="0">
                <a:sym typeface="Wingdings" pitchFamily="2" charset="2"/>
              </a:rPr>
              <a:t>Keep what is needed and remove everything else.</a:t>
            </a:r>
            <a:endParaRPr lang="pl-PL" dirty="0">
              <a:sym typeface="Wingdings" pitchFamily="2" charset="2"/>
            </a:endParaRPr>
          </a:p>
          <a:p>
            <a:pPr lvl="1">
              <a:buNone/>
            </a:pPr>
            <a:r>
              <a:rPr lang="pl-PL" dirty="0">
                <a:sym typeface="Wingdings" pitchFamily="2" charset="2"/>
              </a:rPr>
              <a:t>Oddzielenie potrzebnego od niepotrzebnego.</a:t>
            </a:r>
            <a:endParaRPr lang="en-US" dirty="0">
              <a:sym typeface="Wingdings" pitchFamily="2" charset="2"/>
            </a:endParaRPr>
          </a:p>
          <a:p>
            <a:pPr lvl="1">
              <a:buNone/>
            </a:pPr>
            <a:endParaRPr lang="en-US" sz="1800" dirty="0">
              <a:sym typeface="Wingdings" pitchFamily="2" charset="2"/>
            </a:endParaRPr>
          </a:p>
          <a:p>
            <a:pPr lvl="1">
              <a:buNone/>
            </a:pPr>
            <a:r>
              <a:rPr lang="en-US" sz="2000" dirty="0">
                <a:sym typeface="Wingdings" pitchFamily="2" charset="2"/>
              </a:rPr>
              <a:t>Sort fights the habit of keeping things because they may be useful “someday” It helps to keep the work area tidy, improves searching and retrieving efficiency and clears most of the space consumed by unnecessary things.</a:t>
            </a:r>
          </a:p>
          <a:p>
            <a:pPr lvl="1">
              <a:buNone/>
            </a:pPr>
            <a:r>
              <a:rPr lang="en-US" sz="2000" dirty="0">
                <a:sym typeface="Wingdings" pitchFamily="2" charset="2"/>
              </a:rPr>
              <a:t>Tools: </a:t>
            </a:r>
            <a:r>
              <a:rPr lang="en-US" sz="2000" b="1" dirty="0">
                <a:sym typeface="Wingdings" pitchFamily="2" charset="2"/>
              </a:rPr>
              <a:t>Check list</a:t>
            </a:r>
          </a:p>
          <a:p>
            <a:pPr lvl="1">
              <a:buNone/>
            </a:pPr>
            <a:r>
              <a:rPr lang="pl-PL" sz="2000" dirty="0">
                <a:sym typeface="Wingdings" pitchFamily="2" charset="2"/>
              </a:rPr>
              <a:t>Sort</a:t>
            </a:r>
            <a:r>
              <a:rPr lang="en-US" sz="2000" dirty="0" err="1">
                <a:sym typeface="Wingdings" pitchFamily="2" charset="2"/>
              </a:rPr>
              <a:t>owanie</a:t>
            </a:r>
            <a:r>
              <a:rPr lang="pl-PL" sz="2000" dirty="0">
                <a:sym typeface="Wingdings" pitchFamily="2" charset="2"/>
              </a:rPr>
              <a:t> walczy z nawykiem utrzymywania rzeczy, ponieważ mogą być przydatne "pewnego dnia" Pomaga utrzymać porządek w miejscu pracy, poprawia wyszukiwanie i odzyskiwanie wydajności oraz czyści większość przestrzeni zajmowanej przez niepotrzebne rzeczy.</a:t>
            </a:r>
          </a:p>
          <a:p>
            <a:pPr lvl="1">
              <a:buNone/>
            </a:pPr>
            <a:r>
              <a:rPr lang="pl-PL" sz="2000" dirty="0">
                <a:sym typeface="Wingdings" pitchFamily="2" charset="2"/>
              </a:rPr>
              <a:t>Narzędzia: </a:t>
            </a:r>
            <a:r>
              <a:rPr lang="pl-PL" sz="2000" b="1" dirty="0">
                <a:sym typeface="Wingdings" pitchFamily="2" charset="2"/>
              </a:rPr>
              <a:t>Lista kontrolna</a:t>
            </a:r>
            <a:endParaRPr lang="en-US" sz="2000" b="1" dirty="0">
              <a:sym typeface="Wingdings" pitchFamily="2" charset="2"/>
            </a:endParaRPr>
          </a:p>
          <a:p>
            <a:pPr lvl="1"/>
            <a:endParaRPr lang="en-US" dirty="0"/>
          </a:p>
          <a:p>
            <a:pPr lvl="1"/>
            <a:endParaRPr lang="en-US" dirty="0"/>
          </a:p>
          <a:p>
            <a:pPr lvl="1">
              <a:buNone/>
            </a:pP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436096" y="0"/>
            <a:ext cx="3707904" cy="2299969"/>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prstGeom prst="rect">
            <a:avLst/>
          </a:prstGeom>
        </p:spPr>
        <p:txBody>
          <a:bodyPr/>
          <a:lstStyle/>
          <a:p>
            <a:pPr algn="l">
              <a:defRPr/>
            </a:pPr>
            <a:r>
              <a:rPr lang="en-US" sz="3600" kern="1200" dirty="0">
                <a:solidFill>
                  <a:schemeClr val="bg1"/>
                </a:solidFill>
                <a:effectLst/>
                <a:latin typeface="+mj-lt"/>
                <a:ea typeface="+mj-ea"/>
                <a:cs typeface="+mj-cs"/>
              </a:rPr>
              <a:t>Set in Order (Simplify)</a:t>
            </a:r>
            <a:r>
              <a:rPr lang="pl-PL" sz="3600" kern="1200" dirty="0">
                <a:solidFill>
                  <a:schemeClr val="bg1"/>
                </a:solidFill>
                <a:effectLst/>
                <a:latin typeface="+mj-lt"/>
                <a:ea typeface="+mj-ea"/>
                <a:cs typeface="+mj-cs"/>
              </a:rPr>
              <a:t> - </a:t>
            </a:r>
            <a:r>
              <a:rPr lang="pl-PL" sz="3600" dirty="0">
                <a:solidFill>
                  <a:schemeClr val="bg1"/>
                </a:solidFill>
              </a:rPr>
              <a:t>Systematka</a:t>
            </a:r>
            <a:endParaRPr lang="pl-PL" sz="3600" kern="1200" dirty="0">
              <a:solidFill>
                <a:schemeClr val="bg1"/>
              </a:solidFill>
              <a:effectLst/>
            </a:endParaRPr>
          </a:p>
        </p:txBody>
      </p:sp>
      <p:sp>
        <p:nvSpPr>
          <p:cNvPr id="4" name="Text Placeholder 3"/>
          <p:cNvSpPr>
            <a:spLocks noGrp="1"/>
          </p:cNvSpPr>
          <p:nvPr>
            <p:ph type="body" idx="1"/>
          </p:nvPr>
        </p:nvSpPr>
        <p:spPr>
          <a:xfrm>
            <a:off x="0" y="1125555"/>
            <a:ext cx="8229600" cy="5733256"/>
          </a:xfrm>
        </p:spPr>
        <p:txBody>
          <a:bodyPr/>
          <a:lstStyle/>
          <a:p>
            <a:pPr lvl="1">
              <a:buNone/>
            </a:pPr>
            <a:r>
              <a:rPr lang="en-US" dirty="0">
                <a:sym typeface="Wingdings" pitchFamily="2" charset="2"/>
              </a:rPr>
              <a:t>Arrange all necessary work items according to the workflow and make them easy to locate (label) and use.</a:t>
            </a:r>
            <a:endParaRPr lang="pl-PL" dirty="0">
              <a:sym typeface="Wingdings" pitchFamily="2" charset="2"/>
            </a:endParaRPr>
          </a:p>
          <a:p>
            <a:pPr lvl="1">
              <a:buNone/>
            </a:pPr>
            <a:r>
              <a:rPr lang="pl-PL" dirty="0">
                <a:sym typeface="Wingdings" pitchFamily="2" charset="2"/>
              </a:rPr>
              <a:t>Ułożenie wszystkiego co niezbędne w odpowiednim miejscu</a:t>
            </a:r>
            <a:endParaRPr lang="en-US" dirty="0">
              <a:sym typeface="Wingdings" pitchFamily="2" charset="2"/>
            </a:endParaRPr>
          </a:p>
          <a:p>
            <a:pPr lvl="1">
              <a:buNone/>
            </a:pPr>
            <a:endParaRPr lang="en-US" dirty="0">
              <a:sym typeface="Wingdings" pitchFamily="2" charset="2"/>
            </a:endParaRPr>
          </a:p>
          <a:p>
            <a:pPr lvl="1">
              <a:buNone/>
            </a:pPr>
            <a:r>
              <a:rPr lang="en-US" dirty="0">
                <a:sym typeface="Wingdings" pitchFamily="2" charset="2"/>
              </a:rPr>
              <a:t>Tools: </a:t>
            </a:r>
            <a:r>
              <a:rPr lang="en-US" b="1" dirty="0">
                <a:sym typeface="Wingdings" pitchFamily="2" charset="2"/>
              </a:rPr>
              <a:t>Labels and tag tools</a:t>
            </a:r>
          </a:p>
          <a:p>
            <a:pPr lvl="1">
              <a:buNone/>
            </a:pPr>
            <a:r>
              <a:rPr lang="pl-PL" dirty="0">
                <a:sym typeface="Wingdings" pitchFamily="2" charset="2"/>
              </a:rPr>
              <a:t>Narzędzia: </a:t>
            </a:r>
            <a:r>
              <a:rPr lang="pl-PL" b="1" dirty="0">
                <a:sym typeface="Wingdings" pitchFamily="2" charset="2"/>
              </a:rPr>
              <a:t>Etykiety i narzędzia </a:t>
            </a:r>
            <a:endParaRPr lang="en-US" b="1" dirty="0">
              <a:sym typeface="Wingdings" pitchFamily="2" charset="2"/>
            </a:endParaRPr>
          </a:p>
          <a:p>
            <a:pPr lvl="1"/>
            <a:endParaRPr lang="en-US" dirty="0"/>
          </a:p>
          <a:p>
            <a:pPr lvl="1"/>
            <a:endParaRPr lang="en-US" dirty="0"/>
          </a:p>
          <a:p>
            <a:pPr lvl="1">
              <a:buNone/>
            </a:pP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6551712" y="3926720"/>
            <a:ext cx="2592288" cy="2931280"/>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prstGeom prst="rect">
            <a:avLst/>
          </a:prstGeom>
        </p:spPr>
        <p:txBody>
          <a:bodyPr/>
          <a:lstStyle/>
          <a:p>
            <a:pPr algn="l">
              <a:defRPr/>
            </a:pPr>
            <a:r>
              <a:rPr lang="en-US" sz="3600" kern="1200" dirty="0">
                <a:solidFill>
                  <a:schemeClr val="bg1"/>
                </a:solidFill>
                <a:effectLst/>
                <a:latin typeface="+mj-lt"/>
                <a:ea typeface="+mj-ea"/>
                <a:cs typeface="+mj-cs"/>
              </a:rPr>
              <a:t>Set in Order (Simplify)</a:t>
            </a:r>
            <a:r>
              <a:rPr lang="pl-PL" sz="3600" kern="1200" dirty="0">
                <a:solidFill>
                  <a:schemeClr val="bg1"/>
                </a:solidFill>
                <a:effectLst/>
                <a:latin typeface="+mj-lt"/>
                <a:ea typeface="+mj-ea"/>
                <a:cs typeface="+mj-cs"/>
              </a:rPr>
              <a:t> - </a:t>
            </a:r>
            <a:r>
              <a:rPr lang="pl-PL" sz="3600" dirty="0">
                <a:solidFill>
                  <a:schemeClr val="bg1"/>
                </a:solidFill>
              </a:rPr>
              <a:t>Systematka</a:t>
            </a:r>
            <a:endParaRPr lang="pl-PL" sz="3600" kern="1200" dirty="0">
              <a:solidFill>
                <a:schemeClr val="bg1"/>
              </a:solidFill>
              <a:effectLst/>
            </a:endParaRPr>
          </a:p>
        </p:txBody>
      </p:sp>
      <p:sp>
        <p:nvSpPr>
          <p:cNvPr id="4" name="Text Placeholder 3"/>
          <p:cNvSpPr>
            <a:spLocks noGrp="1"/>
          </p:cNvSpPr>
          <p:nvPr>
            <p:ph type="body" idx="1"/>
          </p:nvPr>
        </p:nvSpPr>
        <p:spPr>
          <a:xfrm>
            <a:off x="0" y="1124744"/>
            <a:ext cx="8229600" cy="5733256"/>
          </a:xfrm>
        </p:spPr>
        <p:txBody>
          <a:bodyPr/>
          <a:lstStyle/>
          <a:p>
            <a:pPr lvl="1">
              <a:buNone/>
            </a:pPr>
            <a:r>
              <a:rPr lang="en-US" sz="2000" u="sng" dirty="0">
                <a:sym typeface="Wingdings" pitchFamily="2" charset="2"/>
              </a:rPr>
              <a:t>Waste examples - </a:t>
            </a:r>
            <a:r>
              <a:rPr lang="en-US" sz="2000" u="sng" dirty="0" err="1">
                <a:sym typeface="Wingdings" pitchFamily="2" charset="2"/>
              </a:rPr>
              <a:t>Przykłady</a:t>
            </a:r>
            <a:r>
              <a:rPr lang="en-US" sz="2000" u="sng" dirty="0">
                <a:sym typeface="Wingdings" pitchFamily="2" charset="2"/>
              </a:rPr>
              <a:t> </a:t>
            </a:r>
            <a:r>
              <a:rPr lang="en-US" sz="2000" u="sng" dirty="0" err="1">
                <a:sym typeface="Wingdings" pitchFamily="2" charset="2"/>
              </a:rPr>
              <a:t>odpadów</a:t>
            </a:r>
            <a:r>
              <a:rPr lang="en-US" sz="2000" u="sng" dirty="0">
                <a:sym typeface="Wingdings" pitchFamily="2" charset="2"/>
              </a:rPr>
              <a:t>:</a:t>
            </a:r>
            <a:endParaRPr lang="en-US" sz="2000" dirty="0">
              <a:sym typeface="Wingdings" pitchFamily="2" charset="2"/>
            </a:endParaRPr>
          </a:p>
          <a:p>
            <a:pPr lvl="1">
              <a:buNone/>
            </a:pPr>
            <a:r>
              <a:rPr lang="en-US" sz="1800" b="1" dirty="0">
                <a:sym typeface="Wingdings" pitchFamily="2" charset="2"/>
              </a:rPr>
              <a:t>Motion/</a:t>
            </a:r>
            <a:r>
              <a:rPr lang="pl-PL" sz="1800" b="1" dirty="0">
                <a:sym typeface="Wingdings" pitchFamily="2" charset="2"/>
              </a:rPr>
              <a:t>Ruch</a:t>
            </a:r>
            <a:r>
              <a:rPr lang="en-US" sz="1800" dirty="0">
                <a:sym typeface="Wingdings" pitchFamily="2" charset="2"/>
              </a:rPr>
              <a:t>: Employee can’t find tools. -</a:t>
            </a:r>
            <a:r>
              <a:rPr lang="pl-PL" sz="1800" dirty="0">
                <a:sym typeface="Wingdings" pitchFamily="2" charset="2"/>
              </a:rPr>
              <a:t> Pracownik nie może znaleźć narzędzi.</a:t>
            </a:r>
          </a:p>
          <a:p>
            <a:pPr lvl="1">
              <a:buNone/>
            </a:pPr>
            <a:r>
              <a:rPr lang="en-US" sz="1800" b="1" dirty="0">
                <a:sym typeface="Wingdings" pitchFamily="2" charset="2"/>
              </a:rPr>
              <a:t>Searching/</a:t>
            </a:r>
            <a:r>
              <a:rPr lang="pl-PL" sz="1800" b="1" dirty="0">
                <a:sym typeface="Wingdings" pitchFamily="2" charset="2"/>
              </a:rPr>
              <a:t>Wyszukiwanie</a:t>
            </a:r>
            <a:r>
              <a:rPr lang="en-US" sz="1800" dirty="0">
                <a:sym typeface="Wingdings" pitchFamily="2" charset="2"/>
              </a:rPr>
              <a:t>: No one can find the key to the locked cabinet that contains the necessary tools. -</a:t>
            </a:r>
            <a:r>
              <a:rPr lang="pl-PL" sz="1800" dirty="0">
                <a:sym typeface="Wingdings" pitchFamily="2" charset="2"/>
              </a:rPr>
              <a:t> Nikt nie może znaleźć klucza do zamkniętej szafki zawierającej niezbędne narzędzia.</a:t>
            </a:r>
          </a:p>
          <a:p>
            <a:pPr lvl="1">
              <a:buNone/>
            </a:pPr>
            <a:r>
              <a:rPr lang="en-US" sz="1800" b="1" dirty="0">
                <a:sym typeface="Wingdings" pitchFamily="2" charset="2"/>
              </a:rPr>
              <a:t>Human Energy &amp; Time/</a:t>
            </a:r>
            <a:r>
              <a:rPr lang="pl-PL" sz="1800" b="1" dirty="0">
                <a:sym typeface="Wingdings" pitchFamily="2" charset="2"/>
              </a:rPr>
              <a:t>Ludzka energia i czas</a:t>
            </a:r>
            <a:r>
              <a:rPr lang="en-US" sz="1800" dirty="0">
                <a:sym typeface="Wingdings" pitchFamily="2" charset="2"/>
              </a:rPr>
              <a:t>: A frustrated employee gives up on finding a necessary jig after looking in vain for half an hour.</a:t>
            </a:r>
            <a:r>
              <a:rPr lang="pl-PL" sz="1800" dirty="0">
                <a:sym typeface="Wingdings" pitchFamily="2" charset="2"/>
              </a:rPr>
              <a:t> </a:t>
            </a:r>
            <a:r>
              <a:rPr lang="en-US" sz="1800" dirty="0">
                <a:sym typeface="Wingdings" pitchFamily="2" charset="2"/>
              </a:rPr>
              <a:t>- S</a:t>
            </a:r>
            <a:r>
              <a:rPr lang="pl-PL" sz="1800" dirty="0">
                <a:sym typeface="Wingdings" pitchFamily="2" charset="2"/>
              </a:rPr>
              <a:t>frustrowany pracownik rezygnuje ze znalezienia niezbędnego przyrządu po tym, jak przez pół godziny spogląda na próżno.</a:t>
            </a:r>
          </a:p>
          <a:p>
            <a:pPr lvl="1">
              <a:buNone/>
            </a:pPr>
            <a:r>
              <a:rPr lang="en-US" sz="1800" b="1" dirty="0">
                <a:sym typeface="Wingdings" pitchFamily="2" charset="2"/>
              </a:rPr>
              <a:t>Excess Inventory/</a:t>
            </a:r>
            <a:r>
              <a:rPr lang="pl-PL" sz="1800" b="1" dirty="0">
                <a:sym typeface="Wingdings" pitchFamily="2" charset="2"/>
              </a:rPr>
              <a:t>Nadmiar zapasów</a:t>
            </a:r>
            <a:r>
              <a:rPr lang="en-US" sz="1800" dirty="0">
                <a:sym typeface="Wingdings" pitchFamily="2" charset="2"/>
              </a:rPr>
              <a:t>: Desk drawers are crammed full of different types of tools, parts and other supplies. -</a:t>
            </a:r>
            <a:r>
              <a:rPr lang="pl-PL" sz="1800" dirty="0">
                <a:sym typeface="Wingdings" pitchFamily="2" charset="2"/>
              </a:rPr>
              <a:t> Szuflady na biurko są pełne różnych rodzajów narzędzi, części i innych materiałów.</a:t>
            </a:r>
          </a:p>
          <a:p>
            <a:pPr lvl="1">
              <a:buNone/>
            </a:pPr>
            <a:r>
              <a:rPr lang="en-US" sz="1800" b="1" dirty="0">
                <a:sym typeface="Wingdings" pitchFamily="2" charset="2"/>
              </a:rPr>
              <a:t>Defective Products/</a:t>
            </a:r>
            <a:r>
              <a:rPr lang="pl-PL" sz="1800" b="1" dirty="0">
                <a:sym typeface="Wingdings" pitchFamily="2" charset="2"/>
              </a:rPr>
              <a:t>Wadliwe produkty</a:t>
            </a:r>
            <a:r>
              <a:rPr lang="en-US" sz="1800" dirty="0">
                <a:sym typeface="Wingdings" pitchFamily="2" charset="2"/>
              </a:rPr>
              <a:t>: The storage location of two different parts are switched, so the operator uses the wrong parts.</a:t>
            </a:r>
            <a:r>
              <a:rPr lang="pl-PL" sz="1800" dirty="0">
                <a:sym typeface="Wingdings" pitchFamily="2" charset="2"/>
              </a:rPr>
              <a:t> </a:t>
            </a:r>
            <a:r>
              <a:rPr lang="en-US" sz="1800" dirty="0">
                <a:sym typeface="Wingdings" pitchFamily="2" charset="2"/>
              </a:rPr>
              <a:t>– </a:t>
            </a:r>
            <a:r>
              <a:rPr lang="pl-PL" sz="1800" dirty="0">
                <a:sym typeface="Wingdings" pitchFamily="2" charset="2"/>
              </a:rPr>
              <a:t>pomylone miejsce przechowywania dwóch różnych części, więc operator używa niewłaściwych części.</a:t>
            </a:r>
          </a:p>
          <a:p>
            <a:pPr lvl="1">
              <a:buNone/>
            </a:pPr>
            <a:r>
              <a:rPr lang="en-US" sz="1800" b="1" dirty="0">
                <a:sym typeface="Wingdings" pitchFamily="2" charset="2"/>
              </a:rPr>
              <a:t>Unsafe Conditions/</a:t>
            </a:r>
            <a:r>
              <a:rPr lang="pl-PL" sz="1800" b="1" dirty="0">
                <a:sym typeface="Wingdings" pitchFamily="2" charset="2"/>
              </a:rPr>
              <a:t>Niebezpieczne warunki</a:t>
            </a:r>
            <a:r>
              <a:rPr lang="en-US" sz="1800" dirty="0">
                <a:sym typeface="Wingdings" pitchFamily="2" charset="2"/>
              </a:rPr>
              <a:t>: Parts are left in aisles causing employee fall.</a:t>
            </a:r>
            <a:r>
              <a:rPr lang="pl-PL" sz="1800" dirty="0">
                <a:sym typeface="Wingdings" pitchFamily="2" charset="2"/>
              </a:rPr>
              <a:t> </a:t>
            </a:r>
            <a:r>
              <a:rPr lang="en-US" sz="1800" dirty="0">
                <a:sym typeface="Wingdings" pitchFamily="2" charset="2"/>
              </a:rPr>
              <a:t>- </a:t>
            </a:r>
            <a:r>
              <a:rPr lang="pl-PL" sz="1800" dirty="0">
                <a:sym typeface="Wingdings" pitchFamily="2" charset="2"/>
              </a:rPr>
              <a:t>Części pozostają w przejściach, powodując wypadki.</a:t>
            </a:r>
            <a:endParaRPr lang="en-US" sz="2000" dirty="0"/>
          </a:p>
          <a:p>
            <a:pPr lvl="1"/>
            <a:endParaRPr lang="en-US" sz="2000" dirty="0"/>
          </a:p>
          <a:p>
            <a:pPr lvl="1">
              <a:buNone/>
            </a:pPr>
            <a:endParaRPr lang="en-US" sz="2000" dirty="0"/>
          </a:p>
        </p:txBody>
      </p:sp>
      <p:pic>
        <p:nvPicPr>
          <p:cNvPr id="6" name="Picture 2"/>
          <p:cNvPicPr>
            <a:picLocks noChangeAspect="1" noChangeArrowheads="1"/>
          </p:cNvPicPr>
          <p:nvPr/>
        </p:nvPicPr>
        <p:blipFill>
          <a:blip r:embed="rId3" cstate="print"/>
          <a:srcRect/>
          <a:stretch>
            <a:fillRect/>
          </a:stretch>
        </p:blipFill>
        <p:spPr bwMode="auto">
          <a:xfrm>
            <a:off x="7812360" y="0"/>
            <a:ext cx="1331640" cy="1505778"/>
          </a:xfrm>
          <a:prstGeom prst="rect">
            <a:avLst/>
          </a:prstGeom>
          <a:noFill/>
          <a:ln w="9525">
            <a:noFill/>
            <a:miter lim="800000"/>
            <a:headEnd/>
            <a:tailEnd/>
          </a:ln>
        </p:spPr>
      </p:pic>
    </p:spTree>
    <p:extLst>
      <p:ext uri="{BB962C8B-B14F-4D97-AF65-F5344CB8AC3E}">
        <p14:creationId xmlns:p14="http://schemas.microsoft.com/office/powerpoint/2010/main" val="3280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5W20 STOCK TAKING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15W20 STOCK TAKING PRESENTATION</Template>
  <TotalTime>424</TotalTime>
  <Words>919</Words>
  <Application>Microsoft Office PowerPoint</Application>
  <PresentationFormat>On-screen Show (4:3)</PresentationFormat>
  <Paragraphs>150</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Wingdings</vt:lpstr>
      <vt:lpstr>Wingdings 3</vt:lpstr>
      <vt:lpstr>15W20 STOCK TAKING PRESENTATION</vt:lpstr>
      <vt:lpstr>PowerPoint Presentation</vt:lpstr>
      <vt:lpstr>Context – Spis treści</vt:lpstr>
      <vt:lpstr>Continuous improvement</vt:lpstr>
      <vt:lpstr>What’s 5S? - Co to jest 5S?</vt:lpstr>
      <vt:lpstr>What’s 5S? - Co to jest 5S?</vt:lpstr>
      <vt:lpstr>5S Steps - Kroki 5S</vt:lpstr>
      <vt:lpstr>Sort - Sortowanie</vt:lpstr>
      <vt:lpstr>Set in Order (Simplify) - Systematka</vt:lpstr>
      <vt:lpstr>Set in Order (Simplify) - Systematka</vt:lpstr>
      <vt:lpstr>Shine - Sprzątanie</vt:lpstr>
      <vt:lpstr>Standardize - Standaryzacja</vt:lpstr>
      <vt:lpstr>Sustain - Samodyscyplina</vt:lpstr>
      <vt:lpstr>5S Goals - Cele</vt:lpstr>
      <vt:lpstr>Benefits - Korzyści</vt:lpstr>
      <vt:lpstr>Benefits - Korzyści</vt:lpstr>
      <vt:lpstr>Benefits - Korzyści</vt:lpstr>
      <vt:lpstr>Examples - Przykłady</vt:lpstr>
      <vt:lpstr>Examples - Przykłady</vt:lpstr>
      <vt:lpstr>Examples - Przykłady</vt:lpstr>
      <vt:lpstr>Examples - Przykłady</vt:lpstr>
      <vt:lpstr>Game - Gra</vt:lpstr>
      <vt:lpstr>Game - Gra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TYCHYJ Jean-Marc</dc:creator>
  <cp:lastModifiedBy>Oscar Santamaria</cp:lastModifiedBy>
  <cp:revision>70</cp:revision>
  <dcterms:created xsi:type="dcterms:W3CDTF">2015-06-11T06:48:45Z</dcterms:created>
  <dcterms:modified xsi:type="dcterms:W3CDTF">2018-10-26T19:42:16Z</dcterms:modified>
</cp:coreProperties>
</file>