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15"/>
  </p:notesMasterIdLst>
  <p:sldIdLst>
    <p:sldId id="256" r:id="rId2"/>
    <p:sldId id="391" r:id="rId3"/>
    <p:sldId id="352" r:id="rId4"/>
    <p:sldId id="384" r:id="rId5"/>
    <p:sldId id="385" r:id="rId6"/>
    <p:sldId id="386" r:id="rId7"/>
    <p:sldId id="387" r:id="rId8"/>
    <p:sldId id="388" r:id="rId9"/>
    <p:sldId id="389" r:id="rId10"/>
    <p:sldId id="390" r:id="rId11"/>
    <p:sldId id="392" r:id="rId12"/>
    <p:sldId id="276" r:id="rId13"/>
    <p:sldId id="382"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DA37D80-6434-44D0-A028-1B22A696006F}" styleName="Styl jasny 3 — Ak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541" autoAdjust="0"/>
  </p:normalViewPr>
  <p:slideViewPr>
    <p:cSldViewPr snapToGrid="0">
      <p:cViewPr varScale="1">
        <p:scale>
          <a:sx n="71" d="100"/>
          <a:sy n="71" d="100"/>
        </p:scale>
        <p:origin x="1138" y="6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3F563C1-44EC-4A4A-99E2-5398591C783C}" type="datetimeFigureOut">
              <a:rPr lang="pl-PL" smtClean="0"/>
              <a:pPr/>
              <a:t>26.05.2018</a:t>
            </a:fld>
            <a:endParaRPr lang="pl-PL"/>
          </a:p>
        </p:txBody>
      </p:sp>
      <p:sp>
        <p:nvSpPr>
          <p:cNvPr id="4" name="Symbol zastępczy obrazu slajd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FB3B85F-59E8-4B8B-9CD3-0D3B864293D1}"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sz="1200" kern="1200" baseline="0" dirty="0">
                <a:solidFill>
                  <a:schemeClr val="tx1"/>
                </a:solidFill>
                <a:latin typeface="+mn-lt"/>
                <a:ea typeface="+mn-ea"/>
                <a:cs typeface="+mn-cs"/>
              </a:rPr>
              <a:t>Nie mniej jednak żeby mądrze wykorzystać środki unijne służące interesom przyszłości należy odpowiedzieć na wiele fundamentalnych pytań. Po co nam transport? Jakiego transportu potrzebujemy? Dokąd ma on nas prowadzić? To m.in. Na  te pytania chciałbym odpowiedzieć. Mam nadzieję, że ta refleksja przyczyni się do lepszego zrozumienia naszych potrzeb transportowych.</a:t>
            </a:r>
            <a:endParaRPr lang="pl-PL" dirty="0"/>
          </a:p>
        </p:txBody>
      </p:sp>
      <p:sp>
        <p:nvSpPr>
          <p:cNvPr id="4" name="Symbol zastępczy numeru slajdu 3"/>
          <p:cNvSpPr>
            <a:spLocks noGrp="1"/>
          </p:cNvSpPr>
          <p:nvPr>
            <p:ph type="sldNum" sz="quarter" idx="10"/>
          </p:nvPr>
        </p:nvSpPr>
        <p:spPr/>
        <p:txBody>
          <a:bodyPr/>
          <a:lstStyle/>
          <a:p>
            <a:fld id="{8FB3B85F-59E8-4B8B-9CD3-0D3B864293D1}" type="slidenum">
              <a:rPr lang="pl-PL" smtClean="0"/>
              <a:pPr/>
              <a:t>2</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sz="1200" kern="1200" baseline="0" dirty="0">
                <a:solidFill>
                  <a:schemeClr val="tx1"/>
                </a:solidFill>
                <a:latin typeface="+mn-lt"/>
                <a:ea typeface="+mn-ea"/>
                <a:cs typeface="+mn-cs"/>
              </a:rPr>
              <a:t>Świat się </a:t>
            </a:r>
            <a:r>
              <a:rPr lang="pl-PL" sz="1200" kern="1200" baseline="0" dirty="0" err="1">
                <a:solidFill>
                  <a:schemeClr val="tx1"/>
                </a:solidFill>
                <a:latin typeface="+mn-lt"/>
                <a:ea typeface="+mn-ea"/>
                <a:cs typeface="+mn-cs"/>
              </a:rPr>
              <a:t>cyfryzuje</a:t>
            </a:r>
            <a:r>
              <a:rPr lang="pl-PL" sz="1200" kern="1200" baseline="0" dirty="0">
                <a:solidFill>
                  <a:schemeClr val="tx1"/>
                </a:solidFill>
                <a:latin typeface="+mn-lt"/>
                <a:ea typeface="+mn-ea"/>
                <a:cs typeface="+mn-cs"/>
              </a:rPr>
              <a:t> – już niedługo ponad 50 proc. globalnego PKB będzie wytwarzane w tej postaci. Proces ten nie ominie także transportu: inna będzie</a:t>
            </a:r>
          </a:p>
          <a:p>
            <a:r>
              <a:rPr lang="pl-PL" sz="1200" kern="1200" baseline="0" dirty="0" err="1">
                <a:solidFill>
                  <a:schemeClr val="tx1"/>
                </a:solidFill>
                <a:latin typeface="+mn-lt"/>
                <a:ea typeface="+mn-ea"/>
                <a:cs typeface="+mn-cs"/>
              </a:rPr>
              <a:t>infrastruktura</a:t>
            </a:r>
            <a:r>
              <a:rPr lang="pl-PL" sz="1200" kern="1200" baseline="0" dirty="0">
                <a:solidFill>
                  <a:schemeClr val="tx1"/>
                </a:solidFill>
                <a:latin typeface="+mn-lt"/>
                <a:ea typeface="+mn-ea"/>
                <a:cs typeface="+mn-cs"/>
              </a:rPr>
              <a:t>, zmienią się zachowania i mentalność jej użytkowników, ogromny postęp i metamorfoza dotkną sfery zarządzania transportem. Języczkiem</a:t>
            </a:r>
          </a:p>
          <a:p>
            <a:r>
              <a:rPr lang="pl-PL" sz="1200" kern="1200" baseline="0" dirty="0">
                <a:solidFill>
                  <a:schemeClr val="tx1"/>
                </a:solidFill>
                <a:latin typeface="+mn-lt"/>
                <a:ea typeface="+mn-ea"/>
                <a:cs typeface="+mn-cs"/>
              </a:rPr>
              <a:t>u wagi wydajnego systemu transportowego stanie się stabilny i bezpieczny dostęp do energii. Czysto ilościowy rozwój infrastruktury nie stanowi lekarstwa</a:t>
            </a:r>
          </a:p>
          <a:p>
            <a:r>
              <a:rPr lang="pl-PL" sz="1200" kern="1200" baseline="0" dirty="0">
                <a:solidFill>
                  <a:schemeClr val="tx1"/>
                </a:solidFill>
                <a:latin typeface="+mn-lt"/>
                <a:ea typeface="+mn-ea"/>
                <a:cs typeface="+mn-cs"/>
              </a:rPr>
              <a:t>na nasze bolączki transportowe, a tym bardziej nie zaspokoi potrzeb jutra. Musimy wiedzieć, po co i dla kogo budujemy obecną infrastrukturę.</a:t>
            </a:r>
            <a:endParaRPr lang="pl-PL" dirty="0"/>
          </a:p>
        </p:txBody>
      </p:sp>
      <p:sp>
        <p:nvSpPr>
          <p:cNvPr id="4" name="Symbol zastępczy numeru slajdu 3"/>
          <p:cNvSpPr>
            <a:spLocks noGrp="1"/>
          </p:cNvSpPr>
          <p:nvPr>
            <p:ph type="sldNum" sz="quarter" idx="10"/>
          </p:nvPr>
        </p:nvSpPr>
        <p:spPr/>
        <p:txBody>
          <a:bodyPr/>
          <a:lstStyle/>
          <a:p>
            <a:fld id="{8FB3B85F-59E8-4B8B-9CD3-0D3B864293D1}" type="slidenum">
              <a:rPr lang="pl-PL" smtClean="0"/>
              <a:pPr/>
              <a:t>3</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sz="1200" kern="1200" baseline="0" dirty="0">
                <a:solidFill>
                  <a:schemeClr val="tx1"/>
                </a:solidFill>
                <a:latin typeface="+mn-lt"/>
                <a:ea typeface="+mn-ea"/>
                <a:cs typeface="+mn-cs"/>
              </a:rPr>
              <a:t>Skala zapóźnienia infrastrukturalnego Polski jest tak duża, że nie sposób kwestionować podejmowanego dziś wysiłku inwestycyjnego, mającego poprawić</a:t>
            </a:r>
          </a:p>
          <a:p>
            <a:r>
              <a:rPr lang="pl-PL" sz="1200" kern="1200" baseline="0" dirty="0">
                <a:solidFill>
                  <a:schemeClr val="tx1"/>
                </a:solidFill>
                <a:latin typeface="+mn-lt"/>
                <a:ea typeface="+mn-ea"/>
                <a:cs typeface="+mn-cs"/>
              </a:rPr>
              <a:t>ten stan rzeczy. Problem w tym, że gros planów opiera się na koncepcjach sięgających lat 60. i 70. ubiegłego wieku, które zupełnie nie odpowiadają</a:t>
            </a:r>
          </a:p>
          <a:p>
            <a:r>
              <a:rPr lang="pl-PL" sz="1200" kern="1200" baseline="0" dirty="0">
                <a:solidFill>
                  <a:schemeClr val="tx1"/>
                </a:solidFill>
                <a:latin typeface="+mn-lt"/>
                <a:ea typeface="+mn-ea"/>
                <a:cs typeface="+mn-cs"/>
              </a:rPr>
              <a:t>dzisiejszym realiom. Brakuje też priorytetyzacji działań. Czy stać nas na nową wizję polskiej infrastruktury transportowej? Wydaje się, że nie mamy </a:t>
            </a:r>
            <a:r>
              <a:rPr lang="pl-PL" sz="1200" kern="1200" baseline="0" dirty="0" err="1">
                <a:solidFill>
                  <a:schemeClr val="tx1"/>
                </a:solidFill>
                <a:latin typeface="+mn-lt"/>
                <a:ea typeface="+mn-ea"/>
                <a:cs typeface="+mn-cs"/>
              </a:rPr>
              <a:t>wyjścia.P</a:t>
            </a:r>
            <a:endParaRPr lang="pl-PL" sz="1200" kern="1200" baseline="0" dirty="0">
              <a:solidFill>
                <a:schemeClr val="tx1"/>
              </a:solidFill>
              <a:latin typeface="+mn-lt"/>
              <a:ea typeface="+mn-ea"/>
              <a:cs typeface="+mn-cs"/>
            </a:endParaRPr>
          </a:p>
          <a:p>
            <a:endParaRPr lang="pl-PL" sz="1200" kern="1200" baseline="0" dirty="0">
              <a:solidFill>
                <a:schemeClr val="tx1"/>
              </a:solidFill>
              <a:latin typeface="+mn-lt"/>
              <a:ea typeface="+mn-ea"/>
              <a:cs typeface="+mn-cs"/>
            </a:endParaRPr>
          </a:p>
          <a:p>
            <a:r>
              <a:rPr lang="pl-PL" sz="1200" kern="1200" baseline="0" dirty="0">
                <a:solidFill>
                  <a:schemeClr val="tx1"/>
                </a:solidFill>
                <a:latin typeface="+mn-lt"/>
                <a:ea typeface="+mn-ea"/>
                <a:cs typeface="+mn-cs"/>
              </a:rPr>
              <a:t>Polska musi nadrabiać swoje wieloletnie zaległości w budowie infrastruktury transportowej. Dotyczy to zarówno wewnętrznej sieci, której osie stanowią</a:t>
            </a:r>
          </a:p>
          <a:p>
            <a:r>
              <a:rPr lang="pl-PL" sz="1200" kern="1200" baseline="0" dirty="0">
                <a:solidFill>
                  <a:schemeClr val="tx1"/>
                </a:solidFill>
                <a:latin typeface="+mn-lt"/>
                <a:ea typeface="+mn-ea"/>
                <a:cs typeface="+mn-cs"/>
              </a:rPr>
              <a:t>dziś metropolie, jak i międzynarodowego układu szlaków komunikacyjnych.</a:t>
            </a:r>
          </a:p>
          <a:p>
            <a:endParaRPr lang="pl-PL" sz="1200" kern="1200" baseline="0" dirty="0">
              <a:solidFill>
                <a:schemeClr val="tx1"/>
              </a:solidFill>
              <a:latin typeface="+mn-lt"/>
              <a:ea typeface="+mn-ea"/>
              <a:cs typeface="+mn-cs"/>
            </a:endParaRPr>
          </a:p>
          <a:p>
            <a:r>
              <a:rPr lang="pl-PL" sz="1200" kern="1200" baseline="0" dirty="0">
                <a:solidFill>
                  <a:schemeClr val="tx1"/>
                </a:solidFill>
                <a:latin typeface="+mn-lt"/>
                <a:ea typeface="+mn-ea"/>
                <a:cs typeface="+mn-cs"/>
              </a:rPr>
              <a:t>Mamy już nowoczesne lotniska, teraz potrzeba nam dróg, a przede wszystkim kolei, do której należeć będzie przyszłość transportu.</a:t>
            </a:r>
          </a:p>
          <a:p>
            <a:endParaRPr lang="pl-PL" sz="1200" kern="1200" baseline="0" dirty="0">
              <a:solidFill>
                <a:schemeClr val="tx1"/>
              </a:solidFill>
              <a:latin typeface="+mn-lt"/>
              <a:ea typeface="+mn-ea"/>
              <a:cs typeface="+mn-cs"/>
            </a:endParaRPr>
          </a:p>
          <a:p>
            <a:r>
              <a:rPr lang="pl-PL" sz="1200" kern="1200" baseline="0" dirty="0">
                <a:solidFill>
                  <a:schemeClr val="tx1"/>
                </a:solidFill>
                <a:latin typeface="+mn-lt"/>
                <a:ea typeface="+mn-ea"/>
                <a:cs typeface="+mn-cs"/>
              </a:rPr>
              <a:t>Coraz śmielej spoglądamy też na wschód Europy, a siła naszych portów i sprzyjający układ infrastruktury kolejowej, łączącej nas z tym regionem, pozwala poważnie myśleć o korzyściach płynących z tranzytu towarów.</a:t>
            </a:r>
            <a:endParaRPr lang="pl-PL" dirty="0"/>
          </a:p>
        </p:txBody>
      </p:sp>
      <p:sp>
        <p:nvSpPr>
          <p:cNvPr id="4" name="Symbol zastępczy numeru slajdu 3"/>
          <p:cNvSpPr>
            <a:spLocks noGrp="1"/>
          </p:cNvSpPr>
          <p:nvPr>
            <p:ph type="sldNum" sz="quarter" idx="10"/>
          </p:nvPr>
        </p:nvSpPr>
        <p:spPr/>
        <p:txBody>
          <a:bodyPr/>
          <a:lstStyle/>
          <a:p>
            <a:fld id="{8FB3B85F-59E8-4B8B-9CD3-0D3B864293D1}" type="slidenum">
              <a:rPr lang="pl-PL" smtClean="0"/>
              <a:pPr/>
              <a:t>4</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sz="1200" kern="1200" baseline="0" dirty="0">
                <a:solidFill>
                  <a:schemeClr val="tx1"/>
                </a:solidFill>
                <a:latin typeface="+mn-lt"/>
                <a:ea typeface="+mn-ea"/>
                <a:cs typeface="+mn-cs"/>
              </a:rPr>
              <a:t>Inwestycje infrastrukturalne są niezbędne dla poprawienia konkurencyjności naszej gospodarki. Trzeba jednak pamiętać, że rozbudowana </a:t>
            </a:r>
            <a:r>
              <a:rPr lang="pl-PL" sz="1200" kern="1200" baseline="0" dirty="0" err="1">
                <a:solidFill>
                  <a:schemeClr val="tx1"/>
                </a:solidFill>
                <a:latin typeface="+mn-lt"/>
                <a:ea typeface="+mn-ea"/>
                <a:cs typeface="+mn-cs"/>
              </a:rPr>
              <a:t>infrastruktura</a:t>
            </a:r>
            <a:r>
              <a:rPr lang="pl-PL" sz="1200" kern="1200" baseline="0" dirty="0">
                <a:solidFill>
                  <a:schemeClr val="tx1"/>
                </a:solidFill>
                <a:latin typeface="+mn-lt"/>
                <a:ea typeface="+mn-ea"/>
                <a:cs typeface="+mn-cs"/>
              </a:rPr>
              <a:t>, to także ogromne obciążenie związane z jej utrzymaniem. Jeśli nie przyczynia się ona do rozwoju, jeśli nie służy realnym potrzebom gospodarki, wreszcie, jeśli zupełnie nie odpowiada na wyzwania przyszłości, wkrótce może okazać się, że koszty znacznie przewyższają korzyści.</a:t>
            </a:r>
            <a:endParaRPr lang="pl-PL" dirty="0"/>
          </a:p>
        </p:txBody>
      </p:sp>
      <p:sp>
        <p:nvSpPr>
          <p:cNvPr id="4" name="Symbol zastępczy numeru slajdu 3"/>
          <p:cNvSpPr>
            <a:spLocks noGrp="1"/>
          </p:cNvSpPr>
          <p:nvPr>
            <p:ph type="sldNum" sz="quarter" idx="10"/>
          </p:nvPr>
        </p:nvSpPr>
        <p:spPr/>
        <p:txBody>
          <a:bodyPr/>
          <a:lstStyle/>
          <a:p>
            <a:fld id="{8FB3B85F-59E8-4B8B-9CD3-0D3B864293D1}" type="slidenum">
              <a:rPr lang="pl-PL" smtClean="0"/>
              <a:pPr/>
              <a:t>10</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5/26/2018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5/26/2018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5/26/2018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5/26/2018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5/26/2018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304800" y="0"/>
            <a:ext cx="11639550" cy="369332"/>
          </a:xfrm>
          <a:prstGeom prst="rect">
            <a:avLst/>
          </a:prstGeom>
        </p:spPr>
        <p:txBody>
          <a:bodyPr wrap="square">
            <a:spAutoFit/>
          </a:bodyPr>
          <a:lstStyle/>
          <a:p>
            <a:pPr algn="ctr"/>
            <a:r>
              <a:rPr lang="pl-PL" dirty="0"/>
              <a:t>IV Międzynarodowa Konferencja Naukowa – Oblicza Dobrobytu</a:t>
            </a:r>
          </a:p>
        </p:txBody>
      </p:sp>
      <p:sp>
        <p:nvSpPr>
          <p:cNvPr id="8" name="Prostokąt 7"/>
          <p:cNvSpPr/>
          <p:nvPr/>
        </p:nvSpPr>
        <p:spPr>
          <a:xfrm>
            <a:off x="304800" y="6400800"/>
            <a:ext cx="11658600" cy="369332"/>
          </a:xfrm>
          <a:prstGeom prst="rect">
            <a:avLst/>
          </a:prstGeom>
        </p:spPr>
        <p:txBody>
          <a:bodyPr wrap="square">
            <a:spAutoFit/>
          </a:bodyPr>
          <a:lstStyle/>
          <a:p>
            <a:pPr algn="ctr"/>
            <a:r>
              <a:rPr lang="pl-PL" dirty="0"/>
              <a:t>Dr Stanisław Ejdys – Państwowa Wyższa Szkoła Zawodowa w Koninie</a:t>
            </a:r>
          </a:p>
        </p:txBody>
      </p:sp>
      <p:sp>
        <p:nvSpPr>
          <p:cNvPr id="10" name="Prostokąt 9"/>
          <p:cNvSpPr/>
          <p:nvPr/>
        </p:nvSpPr>
        <p:spPr>
          <a:xfrm>
            <a:off x="419100" y="1124635"/>
            <a:ext cx="11315700" cy="1323439"/>
          </a:xfrm>
          <a:prstGeom prst="rect">
            <a:avLst/>
          </a:prstGeom>
        </p:spPr>
        <p:txBody>
          <a:bodyPr wrap="square">
            <a:spAutoFit/>
          </a:bodyPr>
          <a:lstStyle/>
          <a:p>
            <a:pPr algn="ctr"/>
            <a:r>
              <a:rPr lang="pl-PL" sz="4000" dirty="0"/>
              <a:t>INFRASTRUKTURA TRANSPORTOWA W ŚWIETLE WYZWAŃ WSPÓŁCZESNOŚCI</a:t>
            </a:r>
          </a:p>
        </p:txBody>
      </p:sp>
      <p:pic>
        <p:nvPicPr>
          <p:cNvPr id="1034" name="Picture 10" descr="Podobny obraz"/>
          <p:cNvPicPr>
            <a:picLocks noChangeAspect="1" noChangeArrowheads="1"/>
          </p:cNvPicPr>
          <p:nvPr/>
        </p:nvPicPr>
        <p:blipFill>
          <a:blip r:embed="rId2"/>
          <a:srcRect t="37741" b="7152"/>
          <a:stretch>
            <a:fillRect/>
          </a:stretch>
        </p:blipFill>
        <p:spPr bwMode="auto">
          <a:xfrm>
            <a:off x="3820159" y="3115310"/>
            <a:ext cx="4565489" cy="3240000"/>
          </a:xfrm>
          <a:prstGeom prst="rect">
            <a:avLst/>
          </a:prstGeom>
          <a:noFill/>
        </p:spPr>
      </p:pic>
    </p:spTree>
    <p:extLst>
      <p:ext uri="{BB962C8B-B14F-4D97-AF65-F5344CB8AC3E}">
        <p14:creationId xmlns:p14="http://schemas.microsoft.com/office/powerpoint/2010/main" val="803703969"/>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a:t>Najpierw gospodarka</a:t>
            </a:r>
          </a:p>
        </p:txBody>
      </p:sp>
      <p:sp>
        <p:nvSpPr>
          <p:cNvPr id="3" name="Symbol zastępczy zawartości 2"/>
          <p:cNvSpPr>
            <a:spLocks noGrp="1"/>
          </p:cNvSpPr>
          <p:nvPr>
            <p:ph idx="1"/>
          </p:nvPr>
        </p:nvSpPr>
        <p:spPr>
          <a:xfrm>
            <a:off x="334433" y="2343150"/>
            <a:ext cx="11618384" cy="4210050"/>
          </a:xfrm>
        </p:spPr>
        <p:txBody>
          <a:bodyPr>
            <a:normAutofit/>
          </a:bodyPr>
          <a:lstStyle/>
          <a:p>
            <a:r>
              <a:rPr lang="pl-PL" sz="2600" dirty="0"/>
              <a:t>Nowoczesne państwo funkcjonuje prawidłowo tylko oparciu o dobrej jakości infrastrukturę.</a:t>
            </a:r>
          </a:p>
          <a:p>
            <a:r>
              <a:rPr lang="pl-PL" sz="2600" dirty="0"/>
              <a:t>Rozwój infrastruktury transportowej zależy w ogromnej mierze od stanu całej gospodarki. </a:t>
            </a:r>
            <a:r>
              <a:rPr lang="pl-PL" sz="2600" b="1" dirty="0"/>
              <a:t>Jeśli gospodarka będzie się rozwijać, to będzie się też rozrastał sektor TSL</a:t>
            </a:r>
          </a:p>
          <a:p>
            <a:pPr algn="just"/>
            <a:r>
              <a:rPr lang="pl-PL" sz="2600" dirty="0"/>
              <a:t>Polska może stać się bardziej znaczącym punktem na gospodarczej mapie Europy i Świata.</a:t>
            </a:r>
            <a:endParaRPr lang="pl-PL" sz="2600" b="1" dirty="0"/>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
        <p:nvSpPr>
          <p:cNvPr id="6" name="Prostokąt 5">
            <a:extLst>
              <a:ext uri="{FF2B5EF4-FFF2-40B4-BE49-F238E27FC236}">
                <a16:creationId xmlns:a16="http://schemas.microsoft.com/office/drawing/2014/main" id="{E6236249-6B25-4D2A-B2F1-1004338E7412}"/>
              </a:ext>
            </a:extLst>
          </p:cNvPr>
          <p:cNvSpPr/>
          <p:nvPr/>
        </p:nvSpPr>
        <p:spPr>
          <a:xfrm>
            <a:off x="419100" y="6421631"/>
            <a:ext cx="11639550" cy="369332"/>
          </a:xfrm>
          <a:prstGeom prst="rect">
            <a:avLst/>
          </a:prstGeom>
        </p:spPr>
        <p:txBody>
          <a:bodyPr wrap="square">
            <a:spAutoFit/>
          </a:bodyPr>
          <a:lstStyle/>
          <a:p>
            <a:pPr algn="ctr"/>
            <a:r>
              <a:rPr lang="pl-PL" dirty="0">
                <a:solidFill>
                  <a:schemeClr val="accent2">
                    <a:lumMod val="60000"/>
                    <a:lumOff val="40000"/>
                  </a:schemeClr>
                </a:solidFill>
              </a:rPr>
              <a:t>Bliżej na miarę</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a:t>Bliżej i na miarę</a:t>
            </a:r>
          </a:p>
        </p:txBody>
      </p:sp>
      <p:sp>
        <p:nvSpPr>
          <p:cNvPr id="3" name="Symbol zastępczy zawartości 2"/>
          <p:cNvSpPr>
            <a:spLocks noGrp="1"/>
          </p:cNvSpPr>
          <p:nvPr>
            <p:ph idx="1"/>
          </p:nvPr>
        </p:nvSpPr>
        <p:spPr>
          <a:xfrm>
            <a:off x="334433" y="2343150"/>
            <a:ext cx="11618384" cy="4210050"/>
          </a:xfrm>
        </p:spPr>
        <p:txBody>
          <a:bodyPr>
            <a:normAutofit/>
          </a:bodyPr>
          <a:lstStyle/>
          <a:p>
            <a:pPr algn="just"/>
            <a:r>
              <a:rPr lang="pl-PL" sz="2600" b="1" dirty="0"/>
              <a:t>Przyszłość będzie należała nie do globalizacji, lecz raczej do regionalizacji </a:t>
            </a:r>
            <a:r>
              <a:rPr lang="pl-PL" sz="2600" dirty="0"/>
              <a:t>– będziemy produkować, konsumować i przeżywać bardziej lokalnie. Większe znaczenie zyskają też jakość oraz środowiskowe koszty produkcji i konsumpcji.</a:t>
            </a:r>
          </a:p>
          <a:p>
            <a:pPr algn="just"/>
            <a:r>
              <a:rPr lang="pl-PL" sz="2600" b="1" dirty="0"/>
              <a:t>Jakie piętno odcisną te trendy na przyszłym kształcie infrastruktury transportowej? Czy obecne plany biorą pod uwagę te tendencje? </a:t>
            </a:r>
          </a:p>
          <a:p>
            <a:pPr algn="ctr">
              <a:buNone/>
            </a:pPr>
            <a:r>
              <a:rPr lang="pl-PL" sz="2600" dirty="0">
                <a:solidFill>
                  <a:srgbClr val="FF0000"/>
                </a:solidFill>
              </a:rPr>
              <a:t>Pochylmy się nad tymi dylematami, nim będzie za późno.</a:t>
            </a:r>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pl-PL" dirty="0"/>
              <a:t>Dziękuję ZA UWAGĘ</a:t>
            </a:r>
          </a:p>
        </p:txBody>
      </p:sp>
      <p:sp>
        <p:nvSpPr>
          <p:cNvPr id="6" name="Prostokąt 5"/>
          <p:cNvSpPr/>
          <p:nvPr/>
        </p:nvSpPr>
        <p:spPr>
          <a:xfrm>
            <a:off x="266700" y="4574978"/>
            <a:ext cx="11639550" cy="584775"/>
          </a:xfrm>
          <a:prstGeom prst="rect">
            <a:avLst/>
          </a:prstGeom>
        </p:spPr>
        <p:txBody>
          <a:bodyPr wrap="square">
            <a:spAutoFit/>
          </a:bodyPr>
          <a:lstStyle/>
          <a:p>
            <a:pPr algn="ctr"/>
            <a:r>
              <a:rPr lang="pl-PL" sz="3200" dirty="0">
                <a:solidFill>
                  <a:schemeClr val="bg1"/>
                </a:solidFill>
              </a:rPr>
              <a:t>Infrastruktura transportowa w świetle wyzwań współczesności</a:t>
            </a:r>
          </a:p>
        </p:txBody>
      </p:sp>
    </p:spTree>
    <p:extLst>
      <p:ext uri="{BB962C8B-B14F-4D97-AF65-F5344CB8AC3E}">
        <p14:creationId xmlns:p14="http://schemas.microsoft.com/office/powerpoint/2010/main" val="92486309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4000" dirty="0"/>
              <a:t>Zapraszam do zadawania pytań i dyskusji </a:t>
            </a:r>
          </a:p>
        </p:txBody>
      </p:sp>
      <p:pic>
        <p:nvPicPr>
          <p:cNvPr id="56322" name="Picture 2"/>
          <p:cNvPicPr>
            <a:picLocks noGrp="1" noChangeAspect="1" noChangeArrowheads="1"/>
          </p:cNvPicPr>
          <p:nvPr>
            <p:ph idx="1"/>
          </p:nvPr>
        </p:nvPicPr>
        <p:blipFill>
          <a:blip r:embed="rId2"/>
          <a:srcRect l="46581" t="31524" r="22470" b="24644"/>
          <a:stretch>
            <a:fillRect/>
          </a:stretch>
        </p:blipFill>
        <p:spPr bwMode="auto">
          <a:xfrm>
            <a:off x="3048000" y="1965851"/>
            <a:ext cx="6120000" cy="4873099"/>
          </a:xfrm>
          <a:prstGeom prst="rect">
            <a:avLst/>
          </a:prstGeom>
          <a:noFill/>
          <a:ln w="9525">
            <a:noFill/>
            <a:miter lim="800000"/>
            <a:headEnd/>
            <a:tailEnd/>
          </a:ln>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a:t>wprowadzenie</a:t>
            </a:r>
          </a:p>
        </p:txBody>
      </p:sp>
      <p:sp>
        <p:nvSpPr>
          <p:cNvPr id="3" name="Symbol zastępczy zawartości 2"/>
          <p:cNvSpPr>
            <a:spLocks noGrp="1"/>
          </p:cNvSpPr>
          <p:nvPr>
            <p:ph idx="1"/>
          </p:nvPr>
        </p:nvSpPr>
        <p:spPr>
          <a:xfrm>
            <a:off x="334433" y="2343150"/>
            <a:ext cx="11618384" cy="3943350"/>
          </a:xfrm>
        </p:spPr>
        <p:txBody>
          <a:bodyPr>
            <a:normAutofit fontScale="92500"/>
          </a:bodyPr>
          <a:lstStyle/>
          <a:p>
            <a:pPr algn="just"/>
            <a:r>
              <a:rPr lang="pl-PL" sz="2400" dirty="0"/>
              <a:t>Transport zwany często </a:t>
            </a:r>
            <a:r>
              <a:rPr lang="pl-PL" sz="2400" b="1" dirty="0"/>
              <a:t>krwioobiegiem gospodarki, w</a:t>
            </a:r>
            <a:r>
              <a:rPr lang="pl-PL" sz="2400" dirty="0"/>
              <a:t> minionych dekadach - ten element „polskiego organizmu” - był wyraźnie zaniedbywany.</a:t>
            </a:r>
            <a:r>
              <a:rPr lang="pl-PL" sz="2400" dirty="0">
                <a:solidFill>
                  <a:schemeClr val="accent1">
                    <a:lumMod val="50000"/>
                  </a:schemeClr>
                </a:solidFill>
              </a:rPr>
              <a:t> Co gorsza, efekty tych zaniedbań są odczuwalne po dziś dzień. Trudno było jednak modernizować system transportowy, gdy zwyczajnie brakowało na to pieniędzy. Sytuacja zaczęła zmieniać się wraz z napływem funduszy unijnych.</a:t>
            </a:r>
          </a:p>
          <a:p>
            <a:pPr algn="just"/>
            <a:endParaRPr lang="pl-PL" sz="2400" dirty="0"/>
          </a:p>
          <a:p>
            <a:pPr algn="just"/>
            <a:r>
              <a:rPr lang="pl-PL" sz="2400" dirty="0"/>
              <a:t>Z jednej strony sporo zostało już zrobione, wciąż powstają autostrady, rozbudowywane są lotniska, modernizowane są sieci kolejowe. Z drugiej zaś strony coraz bardziej zauważalna staje się potrzeba wyznaczenia dalszej drogi rozwoju.</a:t>
            </a:r>
          </a:p>
          <a:p>
            <a:pPr algn="just"/>
            <a:r>
              <a:rPr lang="pl-PL" sz="2400" dirty="0"/>
              <a:t>Dzisiaj musimy odpowiedzieć sobie </a:t>
            </a:r>
            <a:r>
              <a:rPr lang="pl-PL" sz="2400" dirty="0">
                <a:solidFill>
                  <a:schemeClr val="accent1">
                    <a:lumMod val="50000"/>
                  </a:schemeClr>
                </a:solidFill>
              </a:rPr>
              <a:t>na wiele fundamentalnych pytań. Po co nam transport? Jakiego transportu potrzebujemy? Dokąd ma on nas prowadzić? </a:t>
            </a:r>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
        <p:nvSpPr>
          <p:cNvPr id="6" name="Prostokąt 5">
            <a:extLst>
              <a:ext uri="{FF2B5EF4-FFF2-40B4-BE49-F238E27FC236}">
                <a16:creationId xmlns:a16="http://schemas.microsoft.com/office/drawing/2014/main" id="{DF1FE76F-FF44-4103-BBE3-ECB97869515C}"/>
              </a:ext>
            </a:extLst>
          </p:cNvPr>
          <p:cNvSpPr/>
          <p:nvPr/>
        </p:nvSpPr>
        <p:spPr>
          <a:xfrm>
            <a:off x="419100" y="6421631"/>
            <a:ext cx="11639550" cy="369332"/>
          </a:xfrm>
          <a:prstGeom prst="rect">
            <a:avLst/>
          </a:prstGeom>
        </p:spPr>
        <p:txBody>
          <a:bodyPr wrap="square">
            <a:spAutoFit/>
          </a:bodyPr>
          <a:lstStyle/>
          <a:p>
            <a:pPr algn="ctr"/>
            <a:r>
              <a:rPr lang="pl-PL" dirty="0">
                <a:solidFill>
                  <a:schemeClr val="accent2">
                    <a:lumMod val="60000"/>
                    <a:lumOff val="40000"/>
                  </a:schemeClr>
                </a:solidFill>
              </a:rPr>
              <a:t>Świat się </a:t>
            </a:r>
            <a:r>
              <a:rPr lang="pl-PL" dirty="0" err="1">
                <a:solidFill>
                  <a:schemeClr val="accent2">
                    <a:lumMod val="60000"/>
                    <a:lumOff val="40000"/>
                  </a:schemeClr>
                </a:solidFill>
              </a:rPr>
              <a:t>cyfryzuje</a:t>
            </a:r>
            <a:endParaRPr lang="pl-PL" dirty="0">
              <a:solidFill>
                <a:schemeClr val="accent2">
                  <a:lumMod val="60000"/>
                  <a:lumOff val="40000"/>
                </a:schemeClr>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err="1"/>
              <a:t>Info</a:t>
            </a:r>
            <a:r>
              <a:rPr lang="pl-PL" sz="4000" strike="sngStrike" dirty="0" err="1"/>
              <a:t>Auto</a:t>
            </a:r>
            <a:r>
              <a:rPr lang="pl-PL" sz="4000" dirty="0" err="1"/>
              <a:t>strady</a:t>
            </a:r>
            <a:r>
              <a:rPr lang="pl-PL" sz="4000" dirty="0"/>
              <a:t> – drogi do przyszłości</a:t>
            </a:r>
          </a:p>
        </p:txBody>
      </p:sp>
      <p:sp>
        <p:nvSpPr>
          <p:cNvPr id="3" name="Symbol zastępczy zawartości 2"/>
          <p:cNvSpPr>
            <a:spLocks noGrp="1"/>
          </p:cNvSpPr>
          <p:nvPr>
            <p:ph idx="1"/>
          </p:nvPr>
        </p:nvSpPr>
        <p:spPr>
          <a:xfrm>
            <a:off x="334433" y="2343150"/>
            <a:ext cx="11618384" cy="3943350"/>
          </a:xfrm>
        </p:spPr>
        <p:txBody>
          <a:bodyPr>
            <a:normAutofit fontScale="85000" lnSpcReduction="20000"/>
          </a:bodyPr>
          <a:lstStyle/>
          <a:p>
            <a:pPr algn="just">
              <a:buFont typeface="Wingdings" pitchFamily="2" charset="2"/>
              <a:buChar char="§"/>
            </a:pPr>
            <a:r>
              <a:rPr lang="pl-PL" sz="2800" b="1" dirty="0"/>
              <a:t>Świat się </a:t>
            </a:r>
            <a:r>
              <a:rPr lang="pl-PL" sz="2800" b="1" dirty="0" err="1"/>
              <a:t>cyfryzuje</a:t>
            </a:r>
            <a:r>
              <a:rPr lang="pl-PL" sz="2800" b="1" dirty="0"/>
              <a:t> </a:t>
            </a:r>
            <a:r>
              <a:rPr lang="pl-PL" sz="2800" dirty="0"/>
              <a:t>– już niedługo ponad 50% globalnego PKB będzie wytwarzane w tej postaci. Proces ten nie ominie także transportu:</a:t>
            </a:r>
          </a:p>
          <a:p>
            <a:pPr lvl="2" algn="just">
              <a:buFont typeface="Wingdings" pitchFamily="2" charset="2"/>
              <a:buChar char="§"/>
            </a:pPr>
            <a:r>
              <a:rPr lang="pl-PL" sz="2400" dirty="0"/>
              <a:t>inna będzie </a:t>
            </a:r>
            <a:r>
              <a:rPr lang="pl-PL" sz="2400" dirty="0" err="1"/>
              <a:t>infrastruktura</a:t>
            </a:r>
            <a:r>
              <a:rPr lang="pl-PL" sz="2400" dirty="0"/>
              <a:t>,</a:t>
            </a:r>
          </a:p>
          <a:p>
            <a:pPr lvl="2" algn="just">
              <a:buFont typeface="Wingdings" pitchFamily="2" charset="2"/>
              <a:buChar char="§"/>
            </a:pPr>
            <a:r>
              <a:rPr lang="pl-PL" sz="2400" dirty="0"/>
              <a:t>zmienią się zachowania i mentalność jej użytkowników,</a:t>
            </a:r>
          </a:p>
          <a:p>
            <a:pPr lvl="2" algn="just">
              <a:buFont typeface="Wingdings" pitchFamily="2" charset="2"/>
              <a:buChar char="§"/>
            </a:pPr>
            <a:r>
              <a:rPr lang="pl-PL" sz="2400" dirty="0"/>
              <a:t>ogromny postęp i metamorfoza dotkną sfery zarządzania transportem.</a:t>
            </a:r>
          </a:p>
          <a:p>
            <a:pPr algn="just">
              <a:buFont typeface="Wingdings" pitchFamily="2" charset="2"/>
              <a:buChar char="§"/>
            </a:pPr>
            <a:r>
              <a:rPr lang="pl-PL" sz="2800" b="1" dirty="0"/>
              <a:t>Dostęp do energii </a:t>
            </a:r>
            <a:r>
              <a:rPr lang="pl-PL" sz="2800" dirty="0"/>
              <a:t>– musi być stabilny i bezpieczny aby system transportowy mógł sprawnie funkcjonować.</a:t>
            </a:r>
          </a:p>
          <a:p>
            <a:pPr algn="just">
              <a:buFont typeface="Wingdings" pitchFamily="2" charset="2"/>
              <a:buChar char="§"/>
            </a:pPr>
            <a:r>
              <a:rPr lang="pl-PL" sz="2800" b="1" dirty="0"/>
              <a:t>Ilościowy rozwój infrastruktury </a:t>
            </a:r>
            <a:r>
              <a:rPr lang="pl-PL" sz="2800" dirty="0"/>
              <a:t>–</a:t>
            </a:r>
            <a:r>
              <a:rPr lang="pl-PL" sz="2800" b="1" dirty="0"/>
              <a:t> </a:t>
            </a:r>
            <a:r>
              <a:rPr lang="pl-PL" sz="2800" dirty="0"/>
              <a:t>nie zawsze zaspokaja potrzeby jutra, nie jest lekarstwem na bolączki transportowe.</a:t>
            </a:r>
          </a:p>
          <a:p>
            <a:pPr algn="just"/>
            <a:r>
              <a:rPr lang="pl-PL" sz="2800" b="1" dirty="0"/>
              <a:t>Po co i dla kogo budujemy </a:t>
            </a:r>
            <a:r>
              <a:rPr lang="pl-PL" sz="2800" dirty="0"/>
              <a:t>– to musimy wiedzieć już dziś.</a:t>
            </a:r>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
        <p:nvSpPr>
          <p:cNvPr id="6" name="Prostokąt 5">
            <a:extLst>
              <a:ext uri="{FF2B5EF4-FFF2-40B4-BE49-F238E27FC236}">
                <a16:creationId xmlns:a16="http://schemas.microsoft.com/office/drawing/2014/main" id="{74CC38F9-0379-4087-BF65-3133C22CD965}"/>
              </a:ext>
            </a:extLst>
          </p:cNvPr>
          <p:cNvSpPr/>
          <p:nvPr/>
        </p:nvSpPr>
        <p:spPr>
          <a:xfrm>
            <a:off x="419100" y="6421631"/>
            <a:ext cx="11639550" cy="369332"/>
          </a:xfrm>
          <a:prstGeom prst="rect">
            <a:avLst/>
          </a:prstGeom>
        </p:spPr>
        <p:txBody>
          <a:bodyPr wrap="square">
            <a:spAutoFit/>
          </a:bodyPr>
          <a:lstStyle/>
          <a:p>
            <a:pPr algn="ctr"/>
            <a:r>
              <a:rPr lang="pl-PL" dirty="0">
                <a:solidFill>
                  <a:schemeClr val="accent2">
                    <a:lumMod val="60000"/>
                    <a:lumOff val="40000"/>
                  </a:schemeClr>
                </a:solidFill>
              </a:rPr>
              <a:t>Mamy zbyt wiele do nadrobienia</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a:t>Mamy zbyt wiele do nadrobienia</a:t>
            </a:r>
          </a:p>
        </p:txBody>
      </p:sp>
      <p:sp>
        <p:nvSpPr>
          <p:cNvPr id="3" name="Symbol zastępczy zawartości 2"/>
          <p:cNvSpPr>
            <a:spLocks noGrp="1"/>
          </p:cNvSpPr>
          <p:nvPr>
            <p:ph idx="1"/>
          </p:nvPr>
        </p:nvSpPr>
        <p:spPr>
          <a:xfrm>
            <a:off x="334433" y="2343150"/>
            <a:ext cx="11618384" cy="3943350"/>
          </a:xfrm>
        </p:spPr>
        <p:txBody>
          <a:bodyPr>
            <a:normAutofit lnSpcReduction="10000"/>
          </a:bodyPr>
          <a:lstStyle/>
          <a:p>
            <a:pPr algn="just"/>
            <a:r>
              <a:rPr lang="pl-PL" sz="2800" b="1" dirty="0"/>
              <a:t>Polska musi nadrabiać swoje wieloletnie zaległości </a:t>
            </a:r>
            <a:r>
              <a:rPr lang="pl-PL" sz="2800" dirty="0"/>
              <a:t>w budowie infrastruktury transportowej. Dotyczy to zarówno:</a:t>
            </a:r>
          </a:p>
          <a:p>
            <a:pPr lvl="2" algn="just"/>
            <a:r>
              <a:rPr lang="pl-PL" sz="2400" dirty="0"/>
              <a:t>wewnętrznej sieci, której osie stanowią dziś metropolie,</a:t>
            </a:r>
          </a:p>
          <a:p>
            <a:pPr lvl="2" algn="just"/>
            <a:r>
              <a:rPr lang="pl-PL" sz="2400" dirty="0"/>
              <a:t>międzynarodowego układu szlaków komunikacyjnych.</a:t>
            </a:r>
          </a:p>
          <a:p>
            <a:pPr lvl="2" algn="just"/>
            <a:r>
              <a:rPr lang="pl-PL" dirty="0"/>
              <a:t>Około 100 km – tyle w 1992 roku wynosiła całkowita długość nowo wybudowanych dróg o standardzie autostrady. 25 lat później - w 2017 roku długość oddanych do użytku autostrad liczy 1641 km, a dróg ekspresowych – 1611 km (w tym dwujezdniowych 1362 km). </a:t>
            </a:r>
            <a:endParaRPr lang="pl-PL" sz="2400" dirty="0"/>
          </a:p>
          <a:p>
            <a:pPr algn="just"/>
            <a:r>
              <a:rPr lang="pl-PL" sz="2800" dirty="0"/>
              <a:t>Mamy już nowoczesne lotniska, teraz </a:t>
            </a:r>
            <a:r>
              <a:rPr lang="pl-PL" sz="2800" b="1" dirty="0"/>
              <a:t>potrzeba nam dróg, a przede wszystkim kolei dużych prędkości</a:t>
            </a:r>
            <a:r>
              <a:rPr lang="pl-PL" sz="2800" dirty="0"/>
              <a:t>, do której należeć będzie przyszłość transportu. </a:t>
            </a:r>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
        <p:nvSpPr>
          <p:cNvPr id="6" name="Prostokąt 5">
            <a:extLst>
              <a:ext uri="{FF2B5EF4-FFF2-40B4-BE49-F238E27FC236}">
                <a16:creationId xmlns:a16="http://schemas.microsoft.com/office/drawing/2014/main" id="{66B77686-F722-4BA5-B4FD-B6DC3078131A}"/>
              </a:ext>
            </a:extLst>
          </p:cNvPr>
          <p:cNvSpPr/>
          <p:nvPr/>
        </p:nvSpPr>
        <p:spPr>
          <a:xfrm>
            <a:off x="419100" y="6421631"/>
            <a:ext cx="11639550" cy="369332"/>
          </a:xfrm>
          <a:prstGeom prst="rect">
            <a:avLst/>
          </a:prstGeom>
        </p:spPr>
        <p:txBody>
          <a:bodyPr wrap="square">
            <a:spAutoFit/>
          </a:bodyPr>
          <a:lstStyle/>
          <a:p>
            <a:pPr algn="ctr"/>
            <a:r>
              <a:rPr lang="pl-PL" dirty="0">
                <a:solidFill>
                  <a:schemeClr val="accent2">
                    <a:lumMod val="60000"/>
                    <a:lumOff val="40000"/>
                  </a:schemeClr>
                </a:solidFill>
              </a:rPr>
              <a:t>Transport to gra zespołowa</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a:t>Transport to gra zespołowa</a:t>
            </a:r>
          </a:p>
        </p:txBody>
      </p:sp>
      <p:sp>
        <p:nvSpPr>
          <p:cNvPr id="3" name="Symbol zastępczy zawartości 2"/>
          <p:cNvSpPr>
            <a:spLocks noGrp="1"/>
          </p:cNvSpPr>
          <p:nvPr>
            <p:ph idx="1"/>
          </p:nvPr>
        </p:nvSpPr>
        <p:spPr>
          <a:xfrm>
            <a:off x="334433" y="2343150"/>
            <a:ext cx="11618384" cy="3943350"/>
          </a:xfrm>
        </p:spPr>
        <p:txBody>
          <a:bodyPr>
            <a:normAutofit/>
          </a:bodyPr>
          <a:lstStyle/>
          <a:p>
            <a:pPr algn="just"/>
            <a:r>
              <a:rPr lang="pl-PL" sz="2600" b="1" dirty="0"/>
              <a:t>Inwestycje w infrastrukturę transportową </a:t>
            </a:r>
            <a:r>
              <a:rPr lang="pl-PL" sz="2600" dirty="0"/>
              <a:t>są na tyle trudnym i żmudnym procesem, a ich waga na tyle duża, że nie możemy w tej kwestii pozwolić sobie na brak spójnej strategii, a tym bardziej na uczynienie z nich przedmiotu politycznej gry.</a:t>
            </a:r>
          </a:p>
          <a:p>
            <a:pPr algn="just"/>
            <a:r>
              <a:rPr lang="pl-PL" sz="2600" b="1" dirty="0"/>
              <a:t>Wyzwanie stanowi też model ich realizacji </a:t>
            </a:r>
            <a:r>
              <a:rPr lang="pl-PL" sz="2600" dirty="0"/>
              <a:t>– jak budować współpracę? Gdzie szukać pieniędzy? Jak dzielić się ryzykiem? Bez rzetelnego pochylenia się nad tymi dylematami wciąż będziemy ewenementem – krajem, w którym wielka fala zamówień publicznych doprowadziła do upadku firm prywatnych, a nie do ich rozwoju.</a:t>
            </a:r>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
        <p:nvSpPr>
          <p:cNvPr id="6" name="Prostokąt 5">
            <a:extLst>
              <a:ext uri="{FF2B5EF4-FFF2-40B4-BE49-F238E27FC236}">
                <a16:creationId xmlns:a16="http://schemas.microsoft.com/office/drawing/2014/main" id="{62F707FE-A0A9-4880-8141-10D4AB19B001}"/>
              </a:ext>
            </a:extLst>
          </p:cNvPr>
          <p:cNvSpPr/>
          <p:nvPr/>
        </p:nvSpPr>
        <p:spPr>
          <a:xfrm>
            <a:off x="419100" y="6421631"/>
            <a:ext cx="11639550" cy="369332"/>
          </a:xfrm>
          <a:prstGeom prst="rect">
            <a:avLst/>
          </a:prstGeom>
        </p:spPr>
        <p:txBody>
          <a:bodyPr wrap="square">
            <a:spAutoFit/>
          </a:bodyPr>
          <a:lstStyle/>
          <a:p>
            <a:pPr algn="ctr"/>
            <a:r>
              <a:rPr lang="pl-PL" dirty="0">
                <a:solidFill>
                  <a:schemeClr val="accent2">
                    <a:lumMod val="60000"/>
                    <a:lumOff val="40000"/>
                  </a:schemeClr>
                </a:solidFill>
              </a:rPr>
              <a:t>Okno na świat </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a:t>Okno na świat dla Europy Wschodniej</a:t>
            </a:r>
          </a:p>
        </p:txBody>
      </p:sp>
      <p:sp>
        <p:nvSpPr>
          <p:cNvPr id="3" name="Symbol zastępczy zawartości 2"/>
          <p:cNvSpPr>
            <a:spLocks noGrp="1"/>
          </p:cNvSpPr>
          <p:nvPr>
            <p:ph idx="1"/>
          </p:nvPr>
        </p:nvSpPr>
        <p:spPr>
          <a:xfrm>
            <a:off x="334433" y="2343150"/>
            <a:ext cx="11618384" cy="3943350"/>
          </a:xfrm>
        </p:spPr>
        <p:txBody>
          <a:bodyPr>
            <a:normAutofit fontScale="92500"/>
          </a:bodyPr>
          <a:lstStyle/>
          <a:p>
            <a:pPr algn="just"/>
            <a:r>
              <a:rPr lang="pl-PL" sz="2800" dirty="0"/>
              <a:t>W Polsce zaczyna się dostrzegać potencjał drzemiący w jej portach. Powoli nadrabiane są zaległości infrastrukturalne, które pomogą te możliwości uwolnić. Jednak pomimo ogromnego wysiłku inwestycyjnego wciąż próżno szukać dogodnych połączeń Polski ze wschodem Europy, a to właśnie ten region będzie w przyszłości naszym najpoważniejszym partnerem handlowym.</a:t>
            </a:r>
          </a:p>
          <a:p>
            <a:pPr algn="just"/>
            <a:r>
              <a:rPr lang="pl-PL" sz="2800" dirty="0"/>
              <a:t>Mając regularne połączenia dalekomorskie z Chinami, gdański port mógłby stać się bramą Azji na Europę Środkowo-Wschodnią i liczącym się </a:t>
            </a:r>
            <a:r>
              <a:rPr lang="pl-PL" sz="2800" dirty="0" err="1"/>
              <a:t>hubem</a:t>
            </a:r>
            <a:r>
              <a:rPr lang="pl-PL" sz="2800" dirty="0"/>
              <a:t> transportowym, logistycznym, a nawet produkcyjnym. To ogromna szansa dla miasta i regionu. Jeśli jej nie wykorzystamy, nasze miejsce zajmie ktoś inny.</a:t>
            </a:r>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
        <p:nvSpPr>
          <p:cNvPr id="6" name="Prostokąt 5">
            <a:extLst>
              <a:ext uri="{FF2B5EF4-FFF2-40B4-BE49-F238E27FC236}">
                <a16:creationId xmlns:a16="http://schemas.microsoft.com/office/drawing/2014/main" id="{EDBE9B6F-C816-488E-83DF-42B5D9D99EFA}"/>
              </a:ext>
            </a:extLst>
          </p:cNvPr>
          <p:cNvSpPr/>
          <p:nvPr/>
        </p:nvSpPr>
        <p:spPr>
          <a:xfrm>
            <a:off x="419100" y="6421631"/>
            <a:ext cx="11639550" cy="369332"/>
          </a:xfrm>
          <a:prstGeom prst="rect">
            <a:avLst/>
          </a:prstGeom>
        </p:spPr>
        <p:txBody>
          <a:bodyPr wrap="square">
            <a:spAutoFit/>
          </a:bodyPr>
          <a:lstStyle/>
          <a:p>
            <a:pPr algn="ctr"/>
            <a:r>
              <a:rPr lang="pl-PL" dirty="0">
                <a:solidFill>
                  <a:schemeClr val="accent2">
                    <a:lumMod val="60000"/>
                    <a:lumOff val="40000"/>
                  </a:schemeClr>
                </a:solidFill>
              </a:rPr>
              <a:t>Uwierzyć w </a:t>
            </a:r>
            <a:r>
              <a:rPr lang="pl-PL" dirty="0" err="1">
                <a:solidFill>
                  <a:schemeClr val="accent2">
                    <a:lumMod val="60000"/>
                    <a:lumOff val="40000"/>
                  </a:schemeClr>
                </a:solidFill>
              </a:rPr>
              <a:t>iinowacje</a:t>
            </a:r>
            <a:endParaRPr lang="pl-PL" dirty="0">
              <a:solidFill>
                <a:schemeClr val="accent2">
                  <a:lumMod val="60000"/>
                  <a:lumOff val="40000"/>
                </a:schemeClr>
              </a:solidFill>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a:t>Uwierzyć w innowacje</a:t>
            </a:r>
          </a:p>
        </p:txBody>
      </p:sp>
      <p:sp>
        <p:nvSpPr>
          <p:cNvPr id="3" name="Symbol zastępczy zawartości 2"/>
          <p:cNvSpPr>
            <a:spLocks noGrp="1"/>
          </p:cNvSpPr>
          <p:nvPr>
            <p:ph idx="1"/>
          </p:nvPr>
        </p:nvSpPr>
        <p:spPr>
          <a:xfrm>
            <a:off x="334433" y="2343150"/>
            <a:ext cx="11618384" cy="3943350"/>
          </a:xfrm>
        </p:spPr>
        <p:txBody>
          <a:bodyPr>
            <a:normAutofit/>
          </a:bodyPr>
          <a:lstStyle/>
          <a:p>
            <a:pPr algn="just"/>
            <a:r>
              <a:rPr lang="pl-PL" sz="2600" dirty="0"/>
              <a:t>By poprawić efektywność systemów transportowych, </a:t>
            </a:r>
            <a:r>
              <a:rPr lang="pl-PL" sz="2600" b="1" dirty="0"/>
              <a:t>musimy poważnie podejść do innowacyjnych rozwiązań </a:t>
            </a:r>
            <a:r>
              <a:rPr lang="pl-PL" sz="2600" dirty="0"/>
              <a:t>w dziedzinie transportu, nie traktować ich w kategoriach technologicznych czy organizacyjnych ciekawostek i nie bać się konsekwencji ich wprowadzania. </a:t>
            </a:r>
          </a:p>
          <a:p>
            <a:pPr algn="just"/>
            <a:r>
              <a:rPr lang="pl-PL" sz="2600" dirty="0"/>
              <a:t>Należy przyjrzeć się, </a:t>
            </a:r>
            <a:r>
              <a:rPr lang="pl-PL" sz="2600" b="1" dirty="0"/>
              <a:t>które innowacje i w jaki sposób przybliżają Polskę </a:t>
            </a:r>
            <a:r>
              <a:rPr lang="pl-PL" sz="2600" dirty="0"/>
              <a:t>do miana państwa/regionu dobrze skomunikowanego.</a:t>
            </a:r>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
        <p:nvSpPr>
          <p:cNvPr id="6" name="Prostokąt 5">
            <a:extLst>
              <a:ext uri="{FF2B5EF4-FFF2-40B4-BE49-F238E27FC236}">
                <a16:creationId xmlns:a16="http://schemas.microsoft.com/office/drawing/2014/main" id="{20FD780B-5344-4FFD-9EAF-FD759AB3D5B4}"/>
              </a:ext>
            </a:extLst>
          </p:cNvPr>
          <p:cNvSpPr/>
          <p:nvPr/>
        </p:nvSpPr>
        <p:spPr>
          <a:xfrm>
            <a:off x="419100" y="6421631"/>
            <a:ext cx="11639550" cy="369332"/>
          </a:xfrm>
          <a:prstGeom prst="rect">
            <a:avLst/>
          </a:prstGeom>
        </p:spPr>
        <p:txBody>
          <a:bodyPr wrap="square">
            <a:spAutoFit/>
          </a:bodyPr>
          <a:lstStyle/>
          <a:p>
            <a:pPr algn="ctr"/>
            <a:r>
              <a:rPr lang="pl-PL" dirty="0">
                <a:solidFill>
                  <a:schemeClr val="accent2">
                    <a:lumMod val="60000"/>
                    <a:lumOff val="40000"/>
                  </a:schemeClr>
                </a:solidFill>
              </a:rPr>
              <a:t>Nie ma drogi na skróty</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a:t>Nie ma drogi na skróty</a:t>
            </a:r>
          </a:p>
        </p:txBody>
      </p:sp>
      <p:sp>
        <p:nvSpPr>
          <p:cNvPr id="3" name="Symbol zastępczy zawartości 2"/>
          <p:cNvSpPr>
            <a:spLocks noGrp="1"/>
          </p:cNvSpPr>
          <p:nvPr>
            <p:ph idx="1"/>
          </p:nvPr>
        </p:nvSpPr>
        <p:spPr>
          <a:xfrm>
            <a:off x="334433" y="2343150"/>
            <a:ext cx="11618384" cy="3943350"/>
          </a:xfrm>
        </p:spPr>
        <p:txBody>
          <a:bodyPr>
            <a:normAutofit/>
          </a:bodyPr>
          <a:lstStyle/>
          <a:p>
            <a:pPr algn="just"/>
            <a:r>
              <a:rPr lang="pl-PL" sz="2600" b="1" dirty="0"/>
              <a:t>Polska wciąż potrzebuje nowych inwestycji </a:t>
            </a:r>
            <a:r>
              <a:rPr lang="pl-PL" sz="2600" dirty="0"/>
              <a:t>w infrastrukturę transportową. Tutaj nie ma drogi na skróty.</a:t>
            </a:r>
          </a:p>
          <a:p>
            <a:pPr algn="just"/>
            <a:r>
              <a:rPr lang="pl-PL" sz="2600" b="1" dirty="0"/>
              <a:t>Jeżeli chcemy otwierać się </a:t>
            </a:r>
            <a:r>
              <a:rPr lang="pl-PL" sz="2600" dirty="0"/>
              <a:t>na zewnątrz, ale też udrażniać się wewnętrznie – musimy dbać o rozwój systemów transportowych.</a:t>
            </a:r>
          </a:p>
          <a:p>
            <a:pPr algn="just"/>
            <a:r>
              <a:rPr lang="pl-PL" sz="2600" dirty="0"/>
              <a:t>Nie możemy zapomnieć o sprawnej, </a:t>
            </a:r>
            <a:r>
              <a:rPr lang="pl-PL" sz="2600" b="1" dirty="0"/>
              <a:t>multimodalnej komunikacji z interiorem</a:t>
            </a:r>
            <a:r>
              <a:rPr lang="pl-PL" sz="2600" dirty="0"/>
              <a:t>. Naszym poczynaniom w tym obszarze przypatrują się inwestorzy i to oni przetestują słuszność kierunków naszego działania.</a:t>
            </a:r>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
        <p:nvSpPr>
          <p:cNvPr id="6" name="Prostokąt 5">
            <a:extLst>
              <a:ext uri="{FF2B5EF4-FFF2-40B4-BE49-F238E27FC236}">
                <a16:creationId xmlns:a16="http://schemas.microsoft.com/office/drawing/2014/main" id="{FE4772DC-C4D7-43E4-8670-915D63FAE28A}"/>
              </a:ext>
            </a:extLst>
          </p:cNvPr>
          <p:cNvSpPr/>
          <p:nvPr/>
        </p:nvSpPr>
        <p:spPr>
          <a:xfrm>
            <a:off x="419100" y="6421631"/>
            <a:ext cx="11639550" cy="369332"/>
          </a:xfrm>
          <a:prstGeom prst="rect">
            <a:avLst/>
          </a:prstGeom>
        </p:spPr>
        <p:txBody>
          <a:bodyPr wrap="square">
            <a:spAutoFit/>
          </a:bodyPr>
          <a:lstStyle/>
          <a:p>
            <a:pPr algn="ctr"/>
            <a:r>
              <a:rPr lang="pl-PL" dirty="0">
                <a:solidFill>
                  <a:schemeClr val="accent2">
                    <a:lumMod val="60000"/>
                    <a:lumOff val="40000"/>
                  </a:schemeClr>
                </a:solidFill>
              </a:rPr>
              <a:t>Drogowskazem style życia</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17538"/>
            <a:ext cx="12192000" cy="1143000"/>
          </a:xfrm>
        </p:spPr>
        <p:txBody>
          <a:bodyPr>
            <a:noAutofit/>
          </a:bodyPr>
          <a:lstStyle/>
          <a:p>
            <a:pPr algn="ctr"/>
            <a:r>
              <a:rPr lang="pl-PL" sz="4000" dirty="0"/>
              <a:t>Drogowskazem – style życia</a:t>
            </a:r>
          </a:p>
        </p:txBody>
      </p:sp>
      <p:sp>
        <p:nvSpPr>
          <p:cNvPr id="3" name="Symbol zastępczy zawartości 2"/>
          <p:cNvSpPr>
            <a:spLocks noGrp="1"/>
          </p:cNvSpPr>
          <p:nvPr>
            <p:ph idx="1"/>
          </p:nvPr>
        </p:nvSpPr>
        <p:spPr>
          <a:xfrm>
            <a:off x="334433" y="2343150"/>
            <a:ext cx="11618384" cy="4210050"/>
          </a:xfrm>
        </p:spPr>
        <p:txBody>
          <a:bodyPr>
            <a:normAutofit lnSpcReduction="10000"/>
          </a:bodyPr>
          <a:lstStyle/>
          <a:p>
            <a:pPr algn="just"/>
            <a:r>
              <a:rPr lang="pl-PL" sz="2600" b="1" dirty="0"/>
              <a:t>Zmiany w przestrzeni nie zależą dziś wyłącznie od decyzji polityków czy ekspertów</a:t>
            </a:r>
            <a:r>
              <a:rPr lang="pl-PL" sz="2600" dirty="0"/>
              <a:t>. Coraz częściej za ich dynamikę odpowiedzialne są niezależne od nich globalne trendy i tendencje, takie jak:</a:t>
            </a:r>
          </a:p>
          <a:p>
            <a:pPr lvl="2" algn="just"/>
            <a:r>
              <a:rPr lang="pl-PL" sz="2200" dirty="0"/>
              <a:t>metropolizacja,</a:t>
            </a:r>
          </a:p>
          <a:p>
            <a:pPr lvl="2" algn="just"/>
            <a:r>
              <a:rPr lang="pl-PL" sz="2200" dirty="0"/>
              <a:t>różne prędkości rozwoju poszczególnych obszarów,</a:t>
            </a:r>
          </a:p>
          <a:p>
            <a:pPr lvl="2" algn="just"/>
            <a:r>
              <a:rPr lang="pl-PL" sz="2200" dirty="0"/>
              <a:t>emanacja miejskiego stylu życia,</a:t>
            </a:r>
          </a:p>
          <a:p>
            <a:pPr lvl="2" algn="just"/>
            <a:r>
              <a:rPr lang="pl-PL" sz="2200" dirty="0"/>
              <a:t>dążenie do zrównoważonego modelu funkcjonowania.</a:t>
            </a:r>
          </a:p>
          <a:p>
            <a:pPr algn="just"/>
            <a:r>
              <a:rPr lang="pl-PL" sz="2600" dirty="0"/>
              <a:t>Pod ich wpływem zmieniają się także systemy transportowe, których oś stanowią regionalne metropolie. </a:t>
            </a:r>
            <a:r>
              <a:rPr lang="pl-PL" sz="2600" b="1" dirty="0"/>
              <a:t>To one, podłączone do międzynarodowej sieci, stanowią „okno na świat” i determinują atrakcyjność regionu/państwa.</a:t>
            </a:r>
          </a:p>
        </p:txBody>
      </p:sp>
      <p:sp>
        <p:nvSpPr>
          <p:cNvPr id="5" name="Prostokąt 4"/>
          <p:cNvSpPr/>
          <p:nvPr/>
        </p:nvSpPr>
        <p:spPr>
          <a:xfrm>
            <a:off x="266700" y="19050"/>
            <a:ext cx="11639550" cy="369332"/>
          </a:xfrm>
          <a:prstGeom prst="rect">
            <a:avLst/>
          </a:prstGeom>
        </p:spPr>
        <p:txBody>
          <a:bodyPr wrap="square">
            <a:spAutoFit/>
          </a:bodyPr>
          <a:lstStyle/>
          <a:p>
            <a:pPr algn="ctr"/>
            <a:r>
              <a:rPr lang="pl-PL" dirty="0"/>
              <a:t>Infrastruktura transportowa w świetle wyzwań współczesności</a:t>
            </a:r>
          </a:p>
        </p:txBody>
      </p:sp>
      <p:sp>
        <p:nvSpPr>
          <p:cNvPr id="6" name="Prostokąt 5">
            <a:extLst>
              <a:ext uri="{FF2B5EF4-FFF2-40B4-BE49-F238E27FC236}">
                <a16:creationId xmlns:a16="http://schemas.microsoft.com/office/drawing/2014/main" id="{4F013B74-3D86-40CA-8B6E-D85F8D997E7E}"/>
              </a:ext>
            </a:extLst>
          </p:cNvPr>
          <p:cNvSpPr/>
          <p:nvPr/>
        </p:nvSpPr>
        <p:spPr>
          <a:xfrm>
            <a:off x="419100" y="6464663"/>
            <a:ext cx="11639550" cy="369332"/>
          </a:xfrm>
          <a:prstGeom prst="rect">
            <a:avLst/>
          </a:prstGeom>
        </p:spPr>
        <p:txBody>
          <a:bodyPr wrap="square">
            <a:spAutoFit/>
          </a:bodyPr>
          <a:lstStyle/>
          <a:p>
            <a:pPr algn="ctr"/>
            <a:r>
              <a:rPr lang="pl-PL" dirty="0">
                <a:solidFill>
                  <a:schemeClr val="accent2">
                    <a:lumMod val="60000"/>
                    <a:lumOff val="40000"/>
                  </a:schemeClr>
                </a:solidFill>
              </a:rPr>
              <a:t>Najpierw gospodarka</a:t>
            </a:r>
          </a:p>
        </p:txBody>
      </p:sp>
    </p:spTree>
  </p:cSld>
  <p:clrMapOvr>
    <a:masterClrMapping/>
  </p:clrMapOvr>
  <p:transition spd="slow"/>
</p:sld>
</file>

<file path=ppt/theme/theme1.xml><?xml version="1.0" encoding="utf-8"?>
<a:theme xmlns:a="http://schemas.openxmlformats.org/drawingml/2006/main" name="Dividend">
  <a:themeElements>
    <a:clrScheme name="Począte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ocząte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Dividend</Template>
  <TotalTime>2377</TotalTime>
  <Words>1366</Words>
  <Application>Microsoft Office PowerPoint</Application>
  <PresentationFormat>Panoramiczny</PresentationFormat>
  <Paragraphs>92</Paragraphs>
  <Slides>13</Slides>
  <Notes>4</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13</vt:i4>
      </vt:variant>
    </vt:vector>
  </HeadingPairs>
  <TitlesOfParts>
    <vt:vector size="18" baseType="lpstr">
      <vt:lpstr>Calibri</vt:lpstr>
      <vt:lpstr>Gill Sans MT</vt:lpstr>
      <vt:lpstr>Wingdings</vt:lpstr>
      <vt:lpstr>Wingdings 2</vt:lpstr>
      <vt:lpstr>Dividend</vt:lpstr>
      <vt:lpstr>Prezentacja programu PowerPoint</vt:lpstr>
      <vt:lpstr>wprowadzenie</vt:lpstr>
      <vt:lpstr>InfoAutostrady – drogi do przyszłości</vt:lpstr>
      <vt:lpstr>Mamy zbyt wiele do nadrobienia</vt:lpstr>
      <vt:lpstr>Transport to gra zespołowa</vt:lpstr>
      <vt:lpstr>Okno na świat dla Europy Wschodniej</vt:lpstr>
      <vt:lpstr>Uwierzyć w innowacje</vt:lpstr>
      <vt:lpstr>Nie ma drogi na skróty</vt:lpstr>
      <vt:lpstr>Drogowskazem – style życia</vt:lpstr>
      <vt:lpstr>Najpierw gospodarka</vt:lpstr>
      <vt:lpstr>Bliżej i na miarę</vt:lpstr>
      <vt:lpstr>Dziękuję ZA UWAGĘ</vt:lpstr>
      <vt:lpstr>Zapraszam do zadawania pytań i dyskusji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Planowanie i modelowanie systemów transportowych</dc:title>
  <dc:creator>Pauli Hudson</dc:creator>
  <cp:lastModifiedBy>Stanley</cp:lastModifiedBy>
  <cp:revision>166</cp:revision>
  <cp:lastPrinted>2018-05-25T07:57:33Z</cp:lastPrinted>
  <dcterms:created xsi:type="dcterms:W3CDTF">2017-10-26T15:42:12Z</dcterms:created>
  <dcterms:modified xsi:type="dcterms:W3CDTF">2018-05-26T09:01:33Z</dcterms:modified>
</cp:coreProperties>
</file>