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6" r:id="rId2"/>
    <p:sldId id="257" r:id="rId3"/>
    <p:sldId id="258" r:id="rId4"/>
    <p:sldId id="264" r:id="rId5"/>
    <p:sldId id="262" r:id="rId6"/>
    <p:sldId id="265" r:id="rId7"/>
    <p:sldId id="267" r:id="rId8"/>
    <p:sldId id="266"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Styl pośredni 4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Styl pośredni 4 — Ak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Styl ciemny 1 — Ak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Styl ciemny 2 - Akcent 1/Ak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Styl ciemny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Styl ciemny 1 — Ak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 ciemny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yl pośredni 3 — Ak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Styl jasny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Styl jasny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113A9D2-9D6B-4929-AA2D-F23B5EE8CBE7}" styleName="Styl z motywem 2 — Ak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75" d="100"/>
          <a:sy n="75" d="100"/>
        </p:scale>
        <p:origin x="-678"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4B1BA-1881-4E24-A0C3-DA47E4A3C3B0}" type="datetimeFigureOut">
              <a:rPr lang="pl-PL" smtClean="0"/>
              <a:pPr/>
              <a:t>25.05.2018</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D6FCB-8301-43A3-A463-E480D0CF1B87}" type="slidenum">
              <a:rPr lang="pl-PL" smtClean="0"/>
              <a:pPr/>
              <a:t>‹#›</a:t>
            </a:fld>
            <a:endParaRPr lang="pl-PL" dirty="0"/>
          </a:p>
        </p:txBody>
      </p:sp>
    </p:spTree>
    <p:extLst>
      <p:ext uri="{BB962C8B-B14F-4D97-AF65-F5344CB8AC3E}">
        <p14:creationId xmlns:p14="http://schemas.microsoft.com/office/powerpoint/2010/main" xmlns="" val="1579092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DACD6FCB-8301-43A3-A463-E480D0CF1B87}" type="slidenum">
              <a:rPr lang="pl-PL" smtClean="0"/>
              <a:pPr/>
              <a:t>7</a:t>
            </a:fld>
            <a:endParaRPr lang="pl-P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409575" y="-4763"/>
            <a:ext cx="3761184"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380069"/>
            <a:ext cx="6430967" cy="2616199"/>
          </a:xfrm>
        </p:spPr>
        <p:txBody>
          <a:bodyPr anchor="b">
            <a:normAutofit/>
          </a:bodyPr>
          <a:lstStyle>
            <a:lvl1pPr algn="r">
              <a:defRPr sz="6000">
                <a:effectLst/>
              </a:defRPr>
            </a:lvl1pPr>
          </a:lstStyle>
          <a:p>
            <a:r>
              <a:rPr lang="pl-PL" smtClean="0"/>
              <a:t>Kliknij, aby edytować styl</a:t>
            </a:r>
            <a:endParaRPr lang="en-US" dirty="0"/>
          </a:p>
        </p:txBody>
      </p:sp>
      <p:sp>
        <p:nvSpPr>
          <p:cNvPr id="3" name="Subtitle 2"/>
          <p:cNvSpPr>
            <a:spLocks noGrp="1"/>
          </p:cNvSpPr>
          <p:nvPr>
            <p:ph type="subTitle" idx="1"/>
          </p:nvPr>
        </p:nvSpPr>
        <p:spPr>
          <a:xfrm>
            <a:off x="3386533" y="3996267"/>
            <a:ext cx="5240734"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a:xfrm>
            <a:off x="3999309" y="5883276"/>
            <a:ext cx="3243033" cy="365125"/>
          </a:xfrm>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105292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13234" y="4732865"/>
            <a:ext cx="7514033" cy="566738"/>
          </a:xfrm>
        </p:spPr>
        <p:txBody>
          <a:bodyPr anchor="b">
            <a:normAutofit/>
          </a:bodyPr>
          <a:lstStyle>
            <a:lvl1pPr algn="ctr">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789509" y="932112"/>
            <a:ext cx="6169458"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smtClean="0"/>
              <a:t>Kliknij ikonę, aby dodać obraz</a:t>
            </a:r>
            <a:endParaRPr lang="en-US" dirty="0"/>
          </a:p>
        </p:txBody>
      </p:sp>
      <p:sp>
        <p:nvSpPr>
          <p:cNvPr id="4" name="Text Placeholder 3"/>
          <p:cNvSpPr>
            <a:spLocks noGrp="1"/>
          </p:cNvSpPr>
          <p:nvPr>
            <p:ph type="body" sz="half" idx="2"/>
          </p:nvPr>
        </p:nvSpPr>
        <p:spPr>
          <a:xfrm>
            <a:off x="1113234" y="5299603"/>
            <a:ext cx="7514033"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380485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0"/>
            <a:ext cx="7514033" cy="3048000"/>
          </a:xfrm>
        </p:spPr>
        <p:txBody>
          <a:bodyPr anchor="ctr">
            <a:normAutofit/>
          </a:bodyPr>
          <a:lstStyle>
            <a:lvl1pPr algn="ct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113234" y="4343400"/>
            <a:ext cx="7514035"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3234421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827609" y="3428999"/>
            <a:ext cx="6399611"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1113234" y="4343400"/>
            <a:ext cx="751403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3192701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113234" y="4777381"/>
            <a:ext cx="7514033"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257793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113235" y="3886200"/>
            <a:ext cx="7514033"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113234" y="4775200"/>
            <a:ext cx="7514033"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598090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1"/>
            <a:ext cx="7514034" cy="2727325"/>
          </a:xfrm>
        </p:spPr>
        <p:txBody>
          <a:bodyPr vert="horz" lIns="91440" tIns="45720" rIns="91440" bIns="45720" rtlCol="0" anchor="ctr">
            <a:normAutofit/>
          </a:bodyPr>
          <a:lstStyle>
            <a:lvl1pPr>
              <a:defRPr lang="en-US" b="0" dirty="0"/>
            </a:lvl1pPr>
          </a:lstStyle>
          <a:p>
            <a:pPr marL="0" lvl="0"/>
            <a:r>
              <a:rPr lang="pl-PL" smtClean="0"/>
              <a:t>Kliknij, aby edytować styl</a:t>
            </a:r>
            <a:endParaRPr lang="en-US" dirty="0"/>
          </a:p>
        </p:txBody>
      </p:sp>
      <p:sp>
        <p:nvSpPr>
          <p:cNvPr id="10" name="Text Placeholder 9"/>
          <p:cNvSpPr>
            <a:spLocks noGrp="1"/>
          </p:cNvSpPr>
          <p:nvPr>
            <p:ph type="body" sz="quarter" idx="13"/>
          </p:nvPr>
        </p:nvSpPr>
        <p:spPr>
          <a:xfrm>
            <a:off x="1113234" y="3505200"/>
            <a:ext cx="7514035"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113234" y="4343400"/>
            <a:ext cx="751403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1742828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2634665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685800"/>
            <a:ext cx="1327777" cy="5105400"/>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113234" y="685800"/>
            <a:ext cx="6014807" cy="5105400"/>
          </a:xfr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114832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a:xfrm>
            <a:off x="8213893" y="5867132"/>
            <a:ext cx="413375" cy="365125"/>
          </a:xfrm>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157882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29210" y="2666999"/>
            <a:ext cx="6698060" cy="2110382"/>
          </a:xfrm>
        </p:spPr>
        <p:txBody>
          <a:bodyPr anchor="b"/>
          <a:lstStyle>
            <a:lvl1pPr algn="r">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929209" y="4777381"/>
            <a:ext cx="6698061"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17634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13234" y="685801"/>
            <a:ext cx="7514035" cy="1752599"/>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113235" y="2667000"/>
            <a:ext cx="3671291"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955975" y="2667000"/>
            <a:ext cx="3671292"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49122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329134" y="2658533"/>
            <a:ext cx="34553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13233"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160366" y="2667000"/>
            <a:ext cx="3466903"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955975"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8" name="Footer Placeholder 7"/>
          <p:cNvSpPr>
            <a:spLocks noGrp="1"/>
          </p:cNvSpPr>
          <p:nvPr>
            <p:ph type="ftr" sz="quarter" idx="11"/>
          </p:nvPr>
        </p:nvSpPr>
        <p:spPr/>
        <p:txBody>
          <a:bodyPr/>
          <a:lstStyle/>
          <a:p>
            <a:endParaRPr lang="pl-PL" dirty="0"/>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3044817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4" name="Footer Placeholder 3"/>
          <p:cNvSpPr>
            <a:spLocks noGrp="1"/>
          </p:cNvSpPr>
          <p:nvPr>
            <p:ph type="ftr" sz="quarter" idx="11"/>
          </p:nvPr>
        </p:nvSpPr>
        <p:spPr/>
        <p:txBody>
          <a:bodyPr/>
          <a:lstStyle/>
          <a:p>
            <a:endParaRPr lang="pl-PL" dirty="0"/>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349980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3" name="Footer Placeholder 2"/>
          <p:cNvSpPr>
            <a:spLocks noGrp="1"/>
          </p:cNvSpPr>
          <p:nvPr>
            <p:ph type="ftr" sz="quarter" idx="11"/>
          </p:nvPr>
        </p:nvSpPr>
        <p:spPr/>
        <p:txBody>
          <a:bodyPr/>
          <a:lstStyle/>
          <a:p>
            <a:endParaRPr lang="pl-PL" dirty="0"/>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69973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13234" y="1600200"/>
            <a:ext cx="2661841" cy="1371600"/>
          </a:xfrm>
        </p:spPr>
        <p:txBody>
          <a:bodyPr anchor="b">
            <a:normAutofit/>
          </a:bodyPr>
          <a:lstStyle>
            <a:lvl1pPr algn="ctr">
              <a:defRPr sz="2400" b="0"/>
            </a:lvl1pPr>
          </a:lstStyle>
          <a:p>
            <a:r>
              <a:rPr lang="pl-PL" smtClean="0"/>
              <a:t>Kliknij, aby edytować styl</a:t>
            </a:r>
            <a:endParaRPr lang="en-US" dirty="0"/>
          </a:p>
        </p:txBody>
      </p:sp>
      <p:sp>
        <p:nvSpPr>
          <p:cNvPr id="3" name="Content Placeholder 2"/>
          <p:cNvSpPr>
            <a:spLocks noGrp="1"/>
          </p:cNvSpPr>
          <p:nvPr>
            <p:ph idx="1"/>
          </p:nvPr>
        </p:nvSpPr>
        <p:spPr>
          <a:xfrm>
            <a:off x="3946525" y="685800"/>
            <a:ext cx="4680743"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113234" y="2971800"/>
            <a:ext cx="266184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253124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12043" y="1752599"/>
            <a:ext cx="4069619" cy="1371600"/>
          </a:xfrm>
        </p:spPr>
        <p:txBody>
          <a:bodyPr anchor="b">
            <a:normAutofit/>
          </a:bodyPr>
          <a:lstStyle>
            <a:lvl1pPr algn="ctr">
              <a:defRPr sz="2800" b="0"/>
            </a:lvl1pPr>
          </a:lstStyle>
          <a:p>
            <a:r>
              <a:rPr lang="pl-PL" smtClean="0"/>
              <a:t>Kliknij, aby edytować styl</a:t>
            </a:r>
            <a:endParaRPr lang="en-US" dirty="0"/>
          </a:p>
        </p:txBody>
      </p:sp>
      <p:sp>
        <p:nvSpPr>
          <p:cNvPr id="14" name="Picture Placeholder 2"/>
          <p:cNvSpPr>
            <a:spLocks noGrp="1" noChangeAspect="1"/>
          </p:cNvSpPr>
          <p:nvPr>
            <p:ph type="pic" idx="1"/>
          </p:nvPr>
        </p:nvSpPr>
        <p:spPr>
          <a:xfrm>
            <a:off x="5696011"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smtClean="0"/>
              <a:t>Kliknij ikonę, aby dodać obraz</a:t>
            </a:r>
            <a:endParaRPr lang="en-US" dirty="0"/>
          </a:p>
        </p:txBody>
      </p:sp>
      <p:sp>
        <p:nvSpPr>
          <p:cNvPr id="4" name="Text Placeholder 3"/>
          <p:cNvSpPr>
            <a:spLocks noGrp="1"/>
          </p:cNvSpPr>
          <p:nvPr>
            <p:ph type="body" sz="half" idx="2"/>
          </p:nvPr>
        </p:nvSpPr>
        <p:spPr>
          <a:xfrm>
            <a:off x="1112043" y="3124199"/>
            <a:ext cx="406961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25.05.2018</a:t>
            </a:fld>
            <a:endParaRPr lang="pl-PL" dirty="0"/>
          </a:p>
        </p:txBody>
      </p:sp>
      <p:sp>
        <p:nvSpPr>
          <p:cNvPr id="6" name="Footer Placeholder 5"/>
          <p:cNvSpPr>
            <a:spLocks noGrp="1"/>
          </p:cNvSpPr>
          <p:nvPr>
            <p:ph type="ftr" sz="quarter" idx="11"/>
          </p:nvPr>
        </p:nvSpPr>
        <p:spPr/>
        <p:txBody>
          <a:bodyPr/>
          <a:lstStyle/>
          <a:p>
            <a:endParaRPr lang="pl-PL" dirty="0"/>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212783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1"/>
            <a:ext cx="1827610"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4" y="685801"/>
            <a:ext cx="7514035" cy="1752599"/>
          </a:xfrm>
          <a:prstGeom prst="rect">
            <a:avLst/>
          </a:prstGeom>
          <a:effectLst/>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113233" y="2667000"/>
            <a:ext cx="7514035" cy="3124201"/>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299492" y="5883276"/>
            <a:ext cx="85725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6221E02-25CB-4963-84BC-0813985E7D90}" type="datetimeFigureOut">
              <a:rPr lang="pl-PL" smtClean="0"/>
              <a:pPr/>
              <a:t>25.05.2018</a:t>
            </a:fld>
            <a:endParaRPr lang="pl-PL" dirty="0"/>
          </a:p>
        </p:txBody>
      </p:sp>
      <p:sp>
        <p:nvSpPr>
          <p:cNvPr id="5" name="Footer Placeholder 4"/>
          <p:cNvSpPr>
            <a:spLocks noGrp="1"/>
          </p:cNvSpPr>
          <p:nvPr>
            <p:ph type="ftr" sz="quarter" idx="3"/>
          </p:nvPr>
        </p:nvSpPr>
        <p:spPr>
          <a:xfrm>
            <a:off x="1929210" y="5883276"/>
            <a:ext cx="531313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dirty="0"/>
          </a:p>
        </p:txBody>
      </p:sp>
      <p:sp>
        <p:nvSpPr>
          <p:cNvPr id="6" name="Slide Number Placeholder 5"/>
          <p:cNvSpPr>
            <a:spLocks noGrp="1"/>
          </p:cNvSpPr>
          <p:nvPr>
            <p:ph type="sldNum" sz="quarter" idx="4"/>
          </p:nvPr>
        </p:nvSpPr>
        <p:spPr>
          <a:xfrm>
            <a:off x="8213893" y="5883276"/>
            <a:ext cx="413375"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89B7C76-EFF2-4CD8-A475-4750F11B4BC6}" type="slidenum">
              <a:rPr lang="pl-PL" smtClean="0"/>
              <a:pPr/>
              <a:t>‹#›</a:t>
            </a:fld>
            <a:endParaRPr lang="pl-PL" dirty="0"/>
          </a:p>
        </p:txBody>
      </p:sp>
    </p:spTree>
    <p:extLst>
      <p:ext uri="{BB962C8B-B14F-4D97-AF65-F5344CB8AC3E}">
        <p14:creationId xmlns:p14="http://schemas.microsoft.com/office/powerpoint/2010/main" xmlns="" val="4162541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wordbank.org/"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857224" y="4857760"/>
            <a:ext cx="7854696" cy="1752600"/>
          </a:xfrm>
        </p:spPr>
        <p:txBody>
          <a:bodyPr/>
          <a:lstStyle/>
          <a:p>
            <a:r>
              <a:rPr lang="pl-PL" dirty="0" smtClean="0">
                <a:solidFill>
                  <a:schemeClr val="tx1">
                    <a:lumMod val="90000"/>
                    <a:lumOff val="10000"/>
                  </a:schemeClr>
                </a:solidFill>
                <a:latin typeface="Times New Roman" pitchFamily="18" charset="0"/>
                <a:cs typeface="Times New Roman" pitchFamily="18" charset="0"/>
              </a:rPr>
              <a:t>dr Katarzyna Strzała-Osuch</a:t>
            </a:r>
          </a:p>
          <a:p>
            <a:r>
              <a:rPr lang="pl-PL" dirty="0" smtClean="0">
                <a:solidFill>
                  <a:schemeClr val="tx1">
                    <a:lumMod val="90000"/>
                    <a:lumOff val="10000"/>
                  </a:schemeClr>
                </a:solidFill>
                <a:latin typeface="Times New Roman" pitchFamily="18" charset="0"/>
                <a:cs typeface="Times New Roman" pitchFamily="18" charset="0"/>
              </a:rPr>
              <a:t>Magdalena Franosz</a:t>
            </a:r>
          </a:p>
          <a:p>
            <a:r>
              <a:rPr lang="pl-PL" dirty="0" smtClean="0">
                <a:solidFill>
                  <a:schemeClr val="tx1">
                    <a:lumMod val="90000"/>
                    <a:lumOff val="10000"/>
                  </a:schemeClr>
                </a:solidFill>
                <a:latin typeface="Times New Roman" pitchFamily="18" charset="0"/>
                <a:cs typeface="Times New Roman" pitchFamily="18" charset="0"/>
              </a:rPr>
              <a:t>Agnieszka Łupaczewska</a:t>
            </a:r>
            <a:endParaRPr lang="pl-PL" dirty="0">
              <a:solidFill>
                <a:schemeClr val="tx1">
                  <a:lumMod val="90000"/>
                  <a:lumOff val="10000"/>
                </a:schemeClr>
              </a:solidFill>
              <a:latin typeface="Times New Roman" pitchFamily="18" charset="0"/>
              <a:cs typeface="Times New Roman" pitchFamily="18" charset="0"/>
            </a:endParaRPr>
          </a:p>
        </p:txBody>
      </p:sp>
      <p:sp>
        <p:nvSpPr>
          <p:cNvPr id="4" name="pole tekstowe 3"/>
          <p:cNvSpPr txBox="1"/>
          <p:nvPr/>
        </p:nvSpPr>
        <p:spPr>
          <a:xfrm>
            <a:off x="2195736" y="1916832"/>
            <a:ext cx="6204024" cy="1754326"/>
          </a:xfrm>
          <a:prstGeom prst="rect">
            <a:avLst/>
          </a:prstGeom>
          <a:noFill/>
        </p:spPr>
        <p:txBody>
          <a:bodyPr wrap="square" rtlCol="0">
            <a:spAutoFit/>
          </a:bodyPr>
          <a:lstStyle/>
          <a:p>
            <a:pPr algn="ctr"/>
            <a:r>
              <a:rPr lang="en-US" sz="3600" b="1" dirty="0" smtClean="0">
                <a:latin typeface="Times New Roman" pitchFamily="18" charset="0"/>
                <a:cs typeface="Times New Roman" pitchFamily="18" charset="0"/>
              </a:rPr>
              <a:t>Research on GDP dynamics in Poland's regions compared to other EU countries</a:t>
            </a:r>
            <a:endParaRPr lang="pl-PL" sz="3600" b="1" dirty="0">
              <a:solidFill>
                <a:schemeClr val="tx1">
                  <a:lumMod val="90000"/>
                  <a:lumOff val="10000"/>
                </a:schemeClr>
              </a:solidFill>
              <a:latin typeface="Times New Roman" pitchFamily="18" charset="0"/>
              <a:cs typeface="Times New Roman" pitchFamily="18" charset="0"/>
            </a:endParaRPr>
          </a:p>
        </p:txBody>
      </p:sp>
      <p:pic>
        <p:nvPicPr>
          <p:cNvPr id="6" name="Obraz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216" y="116632"/>
            <a:ext cx="2188399" cy="1158895"/>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11760" y="980728"/>
            <a:ext cx="4896544" cy="1347935"/>
          </a:xfrm>
        </p:spPr>
        <p:txBody>
          <a:bodyPr lIns="108000" tIns="108000" anchor="ctr">
            <a:noAutofit/>
          </a:bodyPr>
          <a:lstStyle/>
          <a:p>
            <a:r>
              <a:rPr lang="en-US" sz="3200" b="1" dirty="0" smtClean="0">
                <a:latin typeface="Times New Roman" pitchFamily="18" charset="0"/>
                <a:cs typeface="Times New Roman" pitchFamily="18" charset="0"/>
              </a:rPr>
              <a:t>Economic growth in Poland</a:t>
            </a:r>
            <a:endParaRPr lang="pl-PL" sz="3000" b="1" dirty="0">
              <a:solidFill>
                <a:schemeClr val="tx1">
                  <a:lumMod val="90000"/>
                  <a:lumOff val="10000"/>
                </a:schemeClr>
              </a:solidFill>
              <a:latin typeface="Times New Roman" pitchFamily="18" charset="0"/>
              <a:cs typeface="Times New Roman" pitchFamily="18" charset="0"/>
            </a:endParaRPr>
          </a:p>
        </p:txBody>
      </p:sp>
      <p:sp>
        <p:nvSpPr>
          <p:cNvPr id="3" name="Podtytuł 2"/>
          <p:cNvSpPr>
            <a:spLocks noGrp="1"/>
          </p:cNvSpPr>
          <p:nvPr>
            <p:ph idx="1"/>
          </p:nvPr>
        </p:nvSpPr>
        <p:spPr>
          <a:xfrm>
            <a:off x="1259632" y="2348880"/>
            <a:ext cx="7514035" cy="4032448"/>
          </a:xfrm>
        </p:spPr>
        <p:txBody>
          <a:bodyPr>
            <a:normAutofit fontScale="92500" lnSpcReduction="10000"/>
          </a:bodyPr>
          <a:lstStyle/>
          <a:p>
            <a:pPr algn="ctr">
              <a:lnSpc>
                <a:spcPct val="150000"/>
              </a:lnSpc>
              <a:buNone/>
            </a:pPr>
            <a:r>
              <a:rPr lang="pl-PL" sz="2000" dirty="0" smtClean="0"/>
              <a:t>      </a:t>
            </a:r>
            <a:r>
              <a:rPr lang="en-US" sz="2000" dirty="0" smtClean="0">
                <a:latin typeface="Times New Roman" pitchFamily="18" charset="0"/>
                <a:cs typeface="Times New Roman" pitchFamily="18" charset="0"/>
              </a:rPr>
              <a:t>Economic growth in 2018 in Poland is projected to reach 4.2 percent. It was 4.6 percent last year. Solid growth will be improved by private consumption and investments. Looking ahead, the Polish economy will probably grow no more  than 4 percent - with 3.7 percent growth forecast in 2019 and 3.5 percent in 2020 according to the latest World Bank data. The level of Gross Domestic Product in Poland, as well as in individual regions of Poland will decrease, therefore discrepancies in relation to </a:t>
            </a:r>
            <a:r>
              <a:rPr lang="pl-PL"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other European countries the level of GDP in particular will increase.</a:t>
            </a:r>
            <a:endParaRPr lang="pl-PL" sz="2000" dirty="0" smtClean="0">
              <a:latin typeface="Times New Roman" pitchFamily="18" charset="0"/>
              <a:cs typeface="Times New Roman" pitchFamily="18" charset="0"/>
            </a:endParaRPr>
          </a:p>
          <a:p>
            <a:pPr>
              <a:buNone/>
            </a:pPr>
            <a:endParaRPr lang="pl-PL" sz="2100" dirty="0">
              <a:solidFill>
                <a:schemeClr val="tx1">
                  <a:lumMod val="90000"/>
                  <a:lumOff val="10000"/>
                </a:schemeClr>
              </a:solidFill>
              <a:latin typeface="Times New Roman" pitchFamily="18" charset="0"/>
              <a:cs typeface="Times New Roman" pitchFamily="18" charset="0"/>
            </a:endParaRPr>
          </a:p>
        </p:txBody>
      </p:sp>
      <p:pic>
        <p:nvPicPr>
          <p:cNvPr id="4" name="Obraz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216" y="116632"/>
            <a:ext cx="2188399" cy="115889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59632" y="2132856"/>
            <a:ext cx="7344816" cy="1080120"/>
          </a:xfrm>
        </p:spPr>
        <p:txBody>
          <a:bodyPr>
            <a:normAutofit fontScale="90000"/>
          </a:bodyPr>
          <a:lstStyle/>
          <a:p>
            <a:r>
              <a:rPr lang="pl-PL" sz="3600" b="1" dirty="0" smtClean="0">
                <a:latin typeface="Times New Roman" pitchFamily="18" charset="0"/>
                <a:cs typeface="Times New Roman" pitchFamily="18" charset="0"/>
              </a:rPr>
              <a:t>Growth Domestic Product</a:t>
            </a:r>
            <a:r>
              <a:rPr lang="pl-PL" sz="3600" dirty="0" smtClean="0">
                <a:solidFill>
                  <a:schemeClr val="tx1">
                    <a:lumMod val="90000"/>
                    <a:lumOff val="10000"/>
                  </a:schemeClr>
                </a:solidFill>
              </a:rPr>
              <a:t/>
            </a:r>
            <a:br>
              <a:rPr lang="pl-PL" sz="3600" dirty="0" smtClean="0">
                <a:solidFill>
                  <a:schemeClr val="tx1">
                    <a:lumMod val="90000"/>
                    <a:lumOff val="10000"/>
                  </a:schemeClr>
                </a:solidFill>
              </a:rPr>
            </a:br>
            <a:r>
              <a:rPr lang="pl-PL" sz="1800" dirty="0" smtClean="0">
                <a:solidFill>
                  <a:schemeClr val="tx1">
                    <a:lumMod val="90000"/>
                    <a:lumOff val="10000"/>
                  </a:schemeClr>
                </a:solidFill>
              </a:rPr>
              <a:t/>
            </a:r>
            <a:br>
              <a:rPr lang="pl-PL" sz="1800" dirty="0" smtClean="0">
                <a:solidFill>
                  <a:schemeClr val="tx1">
                    <a:lumMod val="90000"/>
                    <a:lumOff val="10000"/>
                  </a:schemeClr>
                </a:solidFill>
              </a:rPr>
            </a:br>
            <a:r>
              <a:rPr lang="pl-PL" dirty="0" smtClean="0"/>
              <a:t/>
            </a:r>
            <a:br>
              <a:rPr lang="pl-PL" dirty="0" smtClean="0"/>
            </a:br>
            <a:endParaRPr lang="pl-PL" dirty="0"/>
          </a:p>
        </p:txBody>
      </p:sp>
      <p:sp>
        <p:nvSpPr>
          <p:cNvPr id="3" name="Podtytuł 2"/>
          <p:cNvSpPr>
            <a:spLocks noGrp="1"/>
          </p:cNvSpPr>
          <p:nvPr>
            <p:ph idx="1"/>
          </p:nvPr>
        </p:nvSpPr>
        <p:spPr>
          <a:xfrm>
            <a:off x="1331640" y="2276872"/>
            <a:ext cx="7514035" cy="3700265"/>
          </a:xfrm>
        </p:spPr>
        <p:txBody>
          <a:bodyPr>
            <a:noAutofit/>
          </a:bodyPr>
          <a:lstStyle/>
          <a:p>
            <a:pPr>
              <a:lnSpc>
                <a:spcPct val="150000"/>
              </a:lnSpc>
              <a:buNone/>
            </a:pPr>
            <a:r>
              <a:rPr lang="pl-PL"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According to the definition of N. G. Mankiw, "Gross domestic product of GDP is the market value of all final goods and services produced in the country in a given period". </a:t>
            </a:r>
            <a:r>
              <a:rPr lang="pl-PL" sz="2000" dirty="0" smtClean="0">
                <a:latin typeface="Times New Roman" pitchFamily="18" charset="0"/>
                <a:cs typeface="Times New Roman" pitchFamily="18" charset="0"/>
              </a:rPr>
              <a:t>GDP is expressed by the formula:</a:t>
            </a:r>
          </a:p>
          <a:p>
            <a:pPr>
              <a:buNone/>
            </a:pPr>
            <a:r>
              <a:rPr lang="pl-PL" sz="2000" dirty="0" smtClean="0"/>
              <a:t>      </a:t>
            </a:r>
          </a:p>
        </p:txBody>
      </p:sp>
      <p:pic>
        <p:nvPicPr>
          <p:cNvPr id="4" name="Obraz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216" y="116632"/>
            <a:ext cx="2188399" cy="1158895"/>
          </a:xfrm>
          <a:prstGeom prst="rect">
            <a:avLst/>
          </a:prstGeom>
        </p:spPr>
      </p:pic>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l-PL" dirty="0"/>
          </a:p>
        </p:txBody>
      </p:sp>
      <p:sp>
        <p:nvSpPr>
          <p:cNvPr id="5123" name="Rectangle 3"/>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pole tekstowe 7"/>
          <p:cNvSpPr txBox="1"/>
          <p:nvPr/>
        </p:nvSpPr>
        <p:spPr>
          <a:xfrm>
            <a:off x="3347864" y="4869160"/>
            <a:ext cx="3600400" cy="861774"/>
          </a:xfrm>
          <a:prstGeom prst="rect">
            <a:avLst/>
          </a:prstGeom>
          <a:noFill/>
        </p:spPr>
        <p:txBody>
          <a:bodyPr wrap="square" rtlCol="0">
            <a:spAutoFit/>
          </a:bodyPr>
          <a:lstStyle/>
          <a:p>
            <a:r>
              <a:rPr lang="pl-PL" sz="3200" dirty="0" smtClean="0"/>
              <a:t>Y = C + I + G + NX</a:t>
            </a:r>
          </a:p>
          <a:p>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59632" y="836712"/>
            <a:ext cx="5040560" cy="1231031"/>
          </a:xfrm>
        </p:spPr>
        <p:txBody>
          <a:bodyPr>
            <a:normAutofit/>
          </a:bodyPr>
          <a:lstStyle/>
          <a:p>
            <a:r>
              <a:rPr lang="pl-PL" sz="3200" b="1" dirty="0" smtClean="0">
                <a:latin typeface="Times New Roman" pitchFamily="18" charset="0"/>
                <a:cs typeface="Times New Roman" pitchFamily="18" charset="0"/>
              </a:rPr>
              <a:t>R</a:t>
            </a:r>
            <a:r>
              <a:rPr lang="en-US" sz="3200" b="1" dirty="0" smtClean="0">
                <a:latin typeface="Times New Roman" pitchFamily="18" charset="0"/>
                <a:cs typeface="Times New Roman" pitchFamily="18" charset="0"/>
              </a:rPr>
              <a:t>eal rate of economic growth</a:t>
            </a:r>
            <a:endParaRPr lang="pl-PL" sz="3200" b="1"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1259632" y="1700808"/>
            <a:ext cx="7514035" cy="3960440"/>
          </a:xfrm>
        </p:spPr>
        <p:txBody>
          <a:bodyPr>
            <a:normAutofit/>
          </a:bodyPr>
          <a:lstStyle/>
          <a:p>
            <a:pPr algn="ctr">
              <a:lnSpc>
                <a:spcPct val="150000"/>
              </a:lnSpc>
              <a:buNone/>
            </a:pPr>
            <a:r>
              <a:rPr lang="pl-PL" sz="2000" dirty="0" smtClean="0"/>
              <a:t/>
            </a:r>
            <a:br>
              <a:rPr lang="pl-PL" sz="2000" dirty="0" smtClean="0"/>
            </a:br>
            <a:r>
              <a:rPr lang="en-US" sz="2000" dirty="0" smtClean="0"/>
              <a:t>Calculating  </a:t>
            </a:r>
            <a:r>
              <a:rPr lang="en-US" sz="2000" dirty="0" smtClean="0">
                <a:latin typeface="Times New Roman" pitchFamily="18" charset="0"/>
                <a:cs typeface="Times New Roman" pitchFamily="18" charset="0"/>
              </a:rPr>
              <a:t>the rate of economic growth by comparing the global effects generated in subsequent years. In the last step, select the base year and bring all categories to the price level of the base year, using the general formula:</a:t>
            </a:r>
            <a:endParaRPr lang="pl-PL" sz="2000" dirty="0" smtClean="0">
              <a:latin typeface="Times New Roman" pitchFamily="18" charset="0"/>
              <a:cs typeface="Times New Roman" pitchFamily="18" charset="0"/>
            </a:endParaRPr>
          </a:p>
          <a:p>
            <a:pPr algn="ctr">
              <a:lnSpc>
                <a:spcPct val="150000"/>
              </a:lnSpc>
              <a:buNone/>
            </a:pPr>
            <a:endParaRPr lang="pl-PL" dirty="0" smtClean="0"/>
          </a:p>
          <a:p>
            <a:pPr algn="ctr">
              <a:lnSpc>
                <a:spcPct val="150000"/>
              </a:lnSpc>
              <a:buNone/>
            </a:pPr>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660232" y="332656"/>
            <a:ext cx="2188399" cy="1158895"/>
          </a:xfrm>
          <a:prstGeom prst="rect">
            <a:avLst/>
          </a:prstGeom>
        </p:spPr>
      </p:pic>
      <p:pic>
        <p:nvPicPr>
          <p:cNvPr id="27652" name="Picture 4" descr="C:\Users\Renia\Desktop\GDP stopa.png"/>
          <p:cNvPicPr>
            <a:picLocks noChangeAspect="1" noChangeArrowheads="1"/>
          </p:cNvPicPr>
          <p:nvPr/>
        </p:nvPicPr>
        <p:blipFill>
          <a:blip r:embed="rId3" cstate="print"/>
          <a:srcRect/>
          <a:stretch>
            <a:fillRect/>
          </a:stretch>
        </p:blipFill>
        <p:spPr bwMode="auto">
          <a:xfrm>
            <a:off x="3851920" y="4365104"/>
            <a:ext cx="2575671" cy="108012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216" y="188640"/>
            <a:ext cx="2188399" cy="1158895"/>
          </a:xfrm>
          <a:prstGeom prst="rect">
            <a:avLst/>
          </a:prstGeom>
        </p:spPr>
      </p:pic>
      <p:sp>
        <p:nvSpPr>
          <p:cNvPr id="4" name="pole tekstowe 3"/>
          <p:cNvSpPr txBox="1"/>
          <p:nvPr/>
        </p:nvSpPr>
        <p:spPr>
          <a:xfrm>
            <a:off x="1547664" y="1556792"/>
            <a:ext cx="6480720" cy="2862322"/>
          </a:xfrm>
          <a:prstGeom prst="rect">
            <a:avLst/>
          </a:prstGeom>
          <a:noFill/>
        </p:spPr>
        <p:txBody>
          <a:bodyPr wrap="square" rtlCol="0">
            <a:spAutoFit/>
          </a:bodyPr>
          <a:lstStyle/>
          <a:p>
            <a:pPr algn="ctr">
              <a:lnSpc>
                <a:spcPct val="150000"/>
              </a:lnSpc>
            </a:pPr>
            <a:r>
              <a:rPr lang="en-US" sz="2000" dirty="0" smtClean="0">
                <a:latin typeface="Times New Roman" pitchFamily="18" charset="0"/>
                <a:cs typeface="Times New Roman" pitchFamily="18" charset="0"/>
              </a:rPr>
              <a:t>On 27/04/2018, the World Bank decided to raise the rate of economic growth from 4% to 4.2% in 2018. From 3.5% to 3.7% in 2019. And from 3.1% to 3.5% in 2020. Similar data can also be found on the Eurostat website, which confirms the thesis advanced. The following graph. 1 presents economic growth for Poland:</a:t>
            </a:r>
            <a:endParaRPr lang="en-US" sz="2000" dirty="0">
              <a:latin typeface="Times New Roman" pitchFamily="18" charset="0"/>
              <a:cs typeface="Times New Roman" pitchFamily="18" charset="0"/>
            </a:endParaRPr>
          </a:p>
        </p:txBody>
      </p:sp>
      <p:pic>
        <p:nvPicPr>
          <p:cNvPr id="5" name="Obraz 4"/>
          <p:cNvPicPr/>
          <p:nvPr/>
        </p:nvPicPr>
        <p:blipFill>
          <a:blip r:embed="rId3" cstate="print"/>
          <a:srcRect/>
          <a:stretch>
            <a:fillRect/>
          </a:stretch>
        </p:blipFill>
        <p:spPr bwMode="auto">
          <a:xfrm>
            <a:off x="1619672" y="4509120"/>
            <a:ext cx="6408712" cy="1270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19672" y="1268760"/>
            <a:ext cx="6480719" cy="1752599"/>
          </a:xfrm>
        </p:spPr>
        <p:txBody>
          <a:bodyPr>
            <a:normAutofit/>
          </a:bodyPr>
          <a:lstStyle/>
          <a:p>
            <a:r>
              <a:rPr lang="en-US" sz="3200" b="1" dirty="0" smtClean="0">
                <a:latin typeface="Times New Roman" pitchFamily="18" charset="0"/>
                <a:cs typeface="Times New Roman" pitchFamily="18" charset="0"/>
              </a:rPr>
              <a:t>Annual growth GDP for Poland, Czech Republic, Hungary, Slovakia and Euro Area in %</a:t>
            </a:r>
            <a:endParaRPr lang="en-US" sz="3200" b="1" dirty="0">
              <a:latin typeface="Times New Roman" pitchFamily="18" charset="0"/>
              <a:cs typeface="Times New Roman" pitchFamily="18" charset="0"/>
            </a:endParaRPr>
          </a:p>
        </p:txBody>
      </p:sp>
      <p:pic>
        <p:nvPicPr>
          <p:cNvPr id="5" name="Symbol zastępczy zawartości 4" descr="Polska czechy słowacjka.png"/>
          <p:cNvPicPr>
            <a:picLocks noGrp="1" noChangeAspect="1"/>
          </p:cNvPicPr>
          <p:nvPr>
            <p:ph idx="1"/>
          </p:nvPr>
        </p:nvPicPr>
        <p:blipFill>
          <a:blip r:embed="rId2" cstate="print"/>
          <a:stretch>
            <a:fillRect/>
          </a:stretch>
        </p:blipFill>
        <p:spPr>
          <a:xfrm>
            <a:off x="1043608" y="3429000"/>
            <a:ext cx="7794035" cy="2427650"/>
          </a:xfrm>
        </p:spPr>
      </p:pic>
      <p:pic>
        <p:nvPicPr>
          <p:cNvPr id="4" name="Obraz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955601" y="188640"/>
            <a:ext cx="2188399" cy="115889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476672"/>
            <a:ext cx="7514035" cy="1752599"/>
          </a:xfrm>
        </p:spPr>
        <p:txBody>
          <a:bodyPr>
            <a:normAutofit/>
          </a:bodyPr>
          <a:lstStyle/>
          <a:p>
            <a:r>
              <a:rPr lang="pl-PL" sz="3200" b="1" dirty="0" smtClean="0">
                <a:latin typeface="Times New Roman" pitchFamily="18" charset="0"/>
                <a:cs typeface="Times New Roman" pitchFamily="18" charset="0"/>
              </a:rPr>
              <a:t>Annual growth GDP in %</a:t>
            </a:r>
            <a:endParaRPr lang="pl-PL" sz="3200" b="1" dirty="0">
              <a:latin typeface="Times New Roman" pitchFamily="18" charset="0"/>
              <a:cs typeface="Times New Roman" pitchFamily="18" charset="0"/>
            </a:endParaRPr>
          </a:p>
        </p:txBody>
      </p:sp>
      <p:pic>
        <p:nvPicPr>
          <p:cNvPr id="5" name="Symbol zastępczy zawartości 4" descr="Wykres Gdp.png"/>
          <p:cNvPicPr>
            <a:picLocks noGrp="1" noChangeAspect="1"/>
          </p:cNvPicPr>
          <p:nvPr>
            <p:ph idx="1"/>
          </p:nvPr>
        </p:nvPicPr>
        <p:blipFill>
          <a:blip r:embed="rId3" cstate="print"/>
          <a:stretch>
            <a:fillRect/>
          </a:stretch>
        </p:blipFill>
        <p:spPr>
          <a:xfrm>
            <a:off x="1115616" y="1772816"/>
            <a:ext cx="7560840" cy="4048496"/>
          </a:xfrm>
        </p:spPr>
      </p:pic>
      <p:pic>
        <p:nvPicPr>
          <p:cNvPr id="6" name="Obraz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732240" y="188640"/>
            <a:ext cx="2188399" cy="1158895"/>
          </a:xfrm>
          <a:prstGeom prst="rect">
            <a:avLst/>
          </a:prstGeom>
        </p:spPr>
      </p:pic>
      <p:sp>
        <p:nvSpPr>
          <p:cNvPr id="7" name="pole tekstowe 6"/>
          <p:cNvSpPr txBox="1"/>
          <p:nvPr/>
        </p:nvSpPr>
        <p:spPr>
          <a:xfrm>
            <a:off x="1331640" y="5589240"/>
            <a:ext cx="4097597" cy="253916"/>
          </a:xfrm>
          <a:prstGeom prst="rect">
            <a:avLst/>
          </a:prstGeom>
          <a:noFill/>
        </p:spPr>
        <p:txBody>
          <a:bodyPr wrap="none" rtlCol="0">
            <a:spAutoFit/>
          </a:bodyPr>
          <a:lstStyle/>
          <a:p>
            <a:r>
              <a:rPr lang="pl-PL" sz="1050" dirty="0" smtClean="0">
                <a:solidFill>
                  <a:schemeClr val="tx2"/>
                </a:solidFill>
                <a:latin typeface="Times New Roman" pitchFamily="18" charset="0"/>
                <a:cs typeface="Times New Roman" pitchFamily="18" charset="0"/>
              </a:rPr>
              <a:t>Source: own study based on: </a:t>
            </a:r>
            <a:r>
              <a:rPr lang="pl-PL" sz="1050" dirty="0" smtClean="0">
                <a:solidFill>
                  <a:schemeClr val="tx2"/>
                </a:solidFill>
                <a:latin typeface="Times New Roman" pitchFamily="18" charset="0"/>
                <a:cs typeface="Times New Roman" pitchFamily="18" charset="0"/>
                <a:hlinkClick r:id="rId5"/>
              </a:rPr>
              <a:t>http://www.wordbank.org</a:t>
            </a:r>
            <a:r>
              <a:rPr lang="pl-PL" sz="1050" dirty="0" smtClean="0">
                <a:solidFill>
                  <a:schemeClr val="tx2"/>
                </a:solidFill>
                <a:latin typeface="Times New Roman" pitchFamily="18" charset="0"/>
                <a:cs typeface="Times New Roman" pitchFamily="18" charset="0"/>
              </a:rPr>
              <a:t> from 12.05.2018</a:t>
            </a:r>
            <a:endParaRPr lang="pl-PL" sz="105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5616" y="1412776"/>
            <a:ext cx="7514035" cy="1752599"/>
          </a:xfrm>
        </p:spPr>
        <p:txBody>
          <a:bodyPr>
            <a:normAutofit/>
          </a:bodyPr>
          <a:lstStyle/>
          <a:p>
            <a:r>
              <a:rPr lang="en-US" sz="3200" b="1" dirty="0" smtClean="0">
                <a:latin typeface="Times New Roman" pitchFamily="18" charset="0"/>
                <a:cs typeface="Times New Roman" pitchFamily="18" charset="0"/>
              </a:rPr>
              <a:t>The correlation coefficients of the dynamics of GDP changes</a:t>
            </a:r>
            <a:r>
              <a:rPr lang="pl-PL" sz="3200" dirty="0" smtClean="0">
                <a:latin typeface="Times New Roman" pitchFamily="18" charset="0"/>
                <a:cs typeface="Times New Roman" pitchFamily="18" charset="0"/>
              </a:rPr>
              <a:t/>
            </a:r>
            <a:br>
              <a:rPr lang="pl-PL" sz="3200" dirty="0" smtClean="0">
                <a:latin typeface="Times New Roman" pitchFamily="18" charset="0"/>
                <a:cs typeface="Times New Roman" pitchFamily="18" charset="0"/>
              </a:rPr>
            </a:br>
            <a:endParaRPr lang="pl-PL" sz="3200" dirty="0">
              <a:latin typeface="Times New Roman" pitchFamily="18" charset="0"/>
              <a:cs typeface="Times New Roman" pitchFamily="18" charset="0"/>
            </a:endParaRPr>
          </a:p>
        </p:txBody>
      </p:sp>
      <p:pic>
        <p:nvPicPr>
          <p:cNvPr id="4" name="Obraz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04248" y="188640"/>
            <a:ext cx="2188399" cy="1158895"/>
          </a:xfrm>
          <a:prstGeom prst="rect">
            <a:avLst/>
          </a:prstGeom>
        </p:spPr>
      </p:pic>
      <p:pic>
        <p:nvPicPr>
          <p:cNvPr id="1026" name="Picture 2"/>
          <p:cNvPicPr>
            <a:picLocks noGrp="1" noChangeAspect="1" noChangeArrowheads="1"/>
          </p:cNvPicPr>
          <p:nvPr>
            <p:ph idx="1"/>
          </p:nvPr>
        </p:nvPicPr>
        <p:blipFill>
          <a:blip r:embed="rId3" cstate="print"/>
          <a:srcRect/>
          <a:stretch>
            <a:fillRect/>
          </a:stretch>
        </p:blipFill>
        <p:spPr bwMode="auto">
          <a:xfrm>
            <a:off x="1259632" y="2996952"/>
            <a:ext cx="7308304" cy="2121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yw1">
  <a:themeElements>
    <a:clrScheme name="Niestandardowy 3">
      <a:dk1>
        <a:srgbClr val="2F4C19"/>
      </a:dk1>
      <a:lt1>
        <a:sysClr val="window" lastClr="FFFFFF"/>
      </a:lt1>
      <a:dk2>
        <a:srgbClr val="212121"/>
      </a:dk2>
      <a:lt2>
        <a:srgbClr val="CDD0D1"/>
      </a:lt2>
      <a:accent1>
        <a:srgbClr val="0A4E70"/>
      </a:accent1>
      <a:accent2>
        <a:srgbClr val="1F3310"/>
      </a:accent2>
      <a:accent3>
        <a:srgbClr val="E29D3E"/>
      </a:accent3>
      <a:accent4>
        <a:srgbClr val="D64A3B"/>
      </a:accent4>
      <a:accent5>
        <a:srgbClr val="D64787"/>
      </a:accent5>
      <a:accent6>
        <a:srgbClr val="A666E1"/>
      </a:accent6>
      <a:hlink>
        <a:srgbClr val="3085ED"/>
      </a:hlink>
      <a:folHlink>
        <a:srgbClr val="82B6F4"/>
      </a:folHlink>
    </a:clrScheme>
    <a:fontScheme name="Pakiet Office">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ralaks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Motyw1</Template>
  <TotalTime>1103</TotalTime>
  <Words>198</Words>
  <Application>Microsoft Office PowerPoint</Application>
  <PresentationFormat>Pokaz na ekranie (4:3)</PresentationFormat>
  <Paragraphs>18</Paragraphs>
  <Slides>8</Slides>
  <Notes>1</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Motyw1</vt:lpstr>
      <vt:lpstr>Slajd 1</vt:lpstr>
      <vt:lpstr>Economic growth in Poland</vt:lpstr>
      <vt:lpstr>Growth Domestic Product   </vt:lpstr>
      <vt:lpstr>Real rate of economic growth</vt:lpstr>
      <vt:lpstr>Slajd 5</vt:lpstr>
      <vt:lpstr>Annual growth GDP for Poland, Czech Republic, Hungary, Slovakia and Euro Area in %</vt:lpstr>
      <vt:lpstr>Annual growth GDP in %</vt:lpstr>
      <vt:lpstr>The correlation coefficients of the dynamics of GDP changes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DETERMINANTY ROZWOJU MSP W POWIECIE KWIDZYŃSKIM</dc:title>
  <dc:creator>Wojtech Gall</dc:creator>
  <cp:lastModifiedBy>Agnieszka Łupaczewska</cp:lastModifiedBy>
  <cp:revision>48</cp:revision>
  <dcterms:created xsi:type="dcterms:W3CDTF">2018-04-25T10:01:19Z</dcterms:created>
  <dcterms:modified xsi:type="dcterms:W3CDTF">2018-05-25T18:59:29Z</dcterms:modified>
</cp:coreProperties>
</file>