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72" r:id="rId9"/>
    <p:sldId id="273" r:id="rId10"/>
    <p:sldId id="274" r:id="rId11"/>
    <p:sldId id="275" r:id="rId12"/>
    <p:sldId id="276" r:id="rId13"/>
    <p:sldId id="277" r:id="rId14"/>
    <p:sldId id="264" r:id="rId15"/>
    <p:sldId id="265" r:id="rId16"/>
    <p:sldId id="266" r:id="rId17"/>
    <p:sldId id="267" r:id="rId18"/>
    <p:sldId id="268" r:id="rId19"/>
    <p:sldId id="278" r:id="rId20"/>
    <p:sldId id="269" r:id="rId21"/>
    <p:sldId id="270" r:id="rId22"/>
    <p:sldId id="271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347" autoAdjust="0"/>
  </p:normalViewPr>
  <p:slideViewPr>
    <p:cSldViewPr>
      <p:cViewPr varScale="1">
        <p:scale>
          <a:sx n="58" d="100"/>
          <a:sy n="58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D9C0E-0836-4399-9538-27CA72E9C187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7B4B7-F9B9-451E-996D-45D3DF34B7A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B4B7-F9B9-451E-996D-45D3DF34B7A6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F9D0-91B3-45C4-92AE-B403A51E9F0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9373-1A02-4DC8-BDD2-09EA7B22E7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F9D0-91B3-45C4-92AE-B403A51E9F0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9373-1A02-4DC8-BDD2-09EA7B22E7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F9D0-91B3-45C4-92AE-B403A51E9F0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9373-1A02-4DC8-BDD2-09EA7B22E7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F9D0-91B3-45C4-92AE-B403A51E9F0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9373-1A02-4DC8-BDD2-09EA7B22E7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F9D0-91B3-45C4-92AE-B403A51E9F0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9373-1A02-4DC8-BDD2-09EA7B22E7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F9D0-91B3-45C4-92AE-B403A51E9F0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9373-1A02-4DC8-BDD2-09EA7B22E7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F9D0-91B3-45C4-92AE-B403A51E9F0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9373-1A02-4DC8-BDD2-09EA7B22E7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F9D0-91B3-45C4-92AE-B403A51E9F0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9373-1A02-4DC8-BDD2-09EA7B22E7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F9D0-91B3-45C4-92AE-B403A51E9F0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9373-1A02-4DC8-BDD2-09EA7B22E7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F9D0-91B3-45C4-92AE-B403A51E9F0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9373-1A02-4DC8-BDD2-09EA7B22E7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F9D0-91B3-45C4-92AE-B403A51E9F0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9373-1A02-4DC8-BDD2-09EA7B22E7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BF9D0-91B3-45C4-92AE-B403A51E9F0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79373-1A02-4DC8-BDD2-09EA7B22E75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slide" Target="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slide" Target="slide14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slide" Target="slide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slide" Target="slide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slide" Target="slide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slide" Target="slide4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logo-uw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0"/>
            <a:ext cx="1800200" cy="2540329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41784" y="2130425"/>
            <a:ext cx="8134672" cy="1470025"/>
          </a:xfrm>
        </p:spPr>
        <p:txBody>
          <a:bodyPr>
            <a:normAutofit fontScale="90000"/>
          </a:bodyPr>
          <a:lstStyle/>
          <a:p>
            <a:r>
              <a:rPr lang="pl-PL" sz="4000" b="1" dirty="0" smtClean="0"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Podstawy ekonomii dobrobytu</a:t>
            </a:r>
            <a:br>
              <a:rPr lang="pl-PL" sz="4000" b="1" dirty="0" smtClean="0"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b="1" dirty="0" smtClean="0"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według Josepha </a:t>
            </a:r>
            <a:r>
              <a:rPr lang="pl-PL" sz="4000" b="1" dirty="0" err="1" smtClean="0"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Stiglitza</a:t>
            </a:r>
            <a:r>
              <a:rPr lang="pl-PL" sz="4000" b="1" dirty="0" smtClean="0"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sprawa polska</a:t>
            </a:r>
            <a:endParaRPr lang="pl-PL" sz="4000" b="1" dirty="0"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2304256"/>
          </a:xfrm>
        </p:spPr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r>
              <a:rPr lang="pl-PL" sz="2900" dirty="0" smtClean="0"/>
              <a:t>Jolanta Sala</a:t>
            </a:r>
          </a:p>
          <a:p>
            <a:r>
              <a:rPr lang="pl-PL" sz="2900" dirty="0" smtClean="0"/>
              <a:t>Halina Tańska</a:t>
            </a:r>
          </a:p>
          <a:p>
            <a:endParaRPr lang="pl-PL" dirty="0" smtClean="0"/>
          </a:p>
          <a:p>
            <a:r>
              <a:rPr lang="pl-PL" sz="3400" dirty="0" smtClean="0"/>
              <a:t>Kwidzyn 2018</a:t>
            </a:r>
            <a:endParaRPr lang="pl-PL" sz="3400" dirty="0"/>
          </a:p>
        </p:txBody>
      </p:sp>
      <p:pic>
        <p:nvPicPr>
          <p:cNvPr id="4" name="Picture 4" descr="logo_PS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620688"/>
            <a:ext cx="1995488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Indoktrynacja 2</a:t>
            </a:r>
            <a:endParaRPr lang="pl-PL" dirty="0"/>
          </a:p>
        </p:txBody>
      </p:sp>
      <p:pic>
        <p:nvPicPr>
          <p:cNvPr id="5" name="Obraz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2043" y="1466038"/>
            <a:ext cx="6828309" cy="513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2555776" y="3717032"/>
            <a:ext cx="2160240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kapitalizm</a:t>
            </a:r>
          </a:p>
          <a:p>
            <a:pPr algn="ctr"/>
            <a:r>
              <a:rPr lang="pl-PL" sz="2400" b="1" dirty="0" smtClean="0"/>
              <a:t>rynkowy</a:t>
            </a:r>
            <a:endParaRPr lang="pl-PL" sz="2400" b="1" dirty="0"/>
          </a:p>
        </p:txBody>
      </p:sp>
      <p:pic>
        <p:nvPicPr>
          <p:cNvPr id="7" name="Obraz 6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76672"/>
            <a:ext cx="676275" cy="676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Możliwość 1 </a:t>
            </a:r>
            <a:endParaRPr lang="pl-PL" dirty="0"/>
          </a:p>
        </p:txBody>
      </p:sp>
      <p:pic>
        <p:nvPicPr>
          <p:cNvPr id="5" name="Obraz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2043" y="1466038"/>
            <a:ext cx="6828309" cy="513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4788024" y="1700808"/>
            <a:ext cx="2160240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socjalizm</a:t>
            </a:r>
          </a:p>
          <a:p>
            <a:pPr algn="ctr"/>
            <a:r>
              <a:rPr lang="pl-PL" sz="2400" b="1" dirty="0" smtClean="0"/>
              <a:t>realny</a:t>
            </a:r>
            <a:endParaRPr lang="pl-PL" sz="2400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915816" y="2679303"/>
            <a:ext cx="144016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rynkowy</a:t>
            </a:r>
            <a:endParaRPr lang="pl-PL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09066E-6 L -0.2441 -2.0906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Możliwość 2 </a:t>
            </a:r>
            <a:endParaRPr lang="pl-PL" dirty="0"/>
          </a:p>
        </p:txBody>
      </p:sp>
      <p:pic>
        <p:nvPicPr>
          <p:cNvPr id="5" name="Obraz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2043" y="1466038"/>
            <a:ext cx="6828309" cy="513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4788024" y="1700808"/>
            <a:ext cx="2160240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socjalizm</a:t>
            </a:r>
          </a:p>
          <a:p>
            <a:pPr algn="ctr"/>
            <a:r>
              <a:rPr lang="pl-PL" sz="2400" b="1" dirty="0" smtClean="0"/>
              <a:t>realny</a:t>
            </a:r>
            <a:endParaRPr lang="pl-PL" sz="2400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860032" y="4149080"/>
            <a:ext cx="1944216" cy="132343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gospodarka kapitalistyczna regulowana przez państwo </a:t>
            </a:r>
            <a:endParaRPr lang="pl-PL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09066E-6 L 3.33333E-6 0.293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Spektrum możliwości </a:t>
            </a:r>
            <a:endParaRPr lang="pl-PL" dirty="0"/>
          </a:p>
        </p:txBody>
      </p:sp>
      <p:pic>
        <p:nvPicPr>
          <p:cNvPr id="5" name="Obraz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2043" y="1466038"/>
            <a:ext cx="6828309" cy="513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4788024" y="1700808"/>
            <a:ext cx="2160240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socjalizm</a:t>
            </a:r>
          </a:p>
          <a:p>
            <a:pPr algn="ctr"/>
            <a:r>
              <a:rPr lang="pl-PL" sz="2400" b="1" dirty="0" smtClean="0"/>
              <a:t>realny</a:t>
            </a:r>
            <a:endParaRPr lang="pl-PL" sz="2400" b="1" dirty="0"/>
          </a:p>
        </p:txBody>
      </p:sp>
      <p:sp>
        <p:nvSpPr>
          <p:cNvPr id="7" name="Prostokąt 6"/>
          <p:cNvSpPr/>
          <p:nvPr/>
        </p:nvSpPr>
        <p:spPr>
          <a:xfrm>
            <a:off x="4788024" y="1700808"/>
            <a:ext cx="2160240" cy="2016224"/>
          </a:xfrm>
          <a:prstGeom prst="rect">
            <a:avLst/>
          </a:prstGeom>
          <a:solidFill>
            <a:srgbClr val="00B050">
              <a:alpha val="4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400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0" y="76470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Okno dobrobytu jest zmienne w czasie </a:t>
            </a:r>
          </a:p>
          <a:p>
            <a:pPr algn="ctr"/>
            <a:r>
              <a:rPr lang="pl-PL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specyficzne dla historycznych uwarunkowań państwa</a:t>
            </a:r>
            <a:endParaRPr lang="pl-PL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rzycisk akcji: Powrót 8">
            <a:hlinkClick r:id="rId3" action="ppaction://hlinksldjump" highlightClick="1"/>
          </p:cNvPr>
          <p:cNvSpPr/>
          <p:nvPr/>
        </p:nvSpPr>
        <p:spPr>
          <a:xfrm>
            <a:off x="8532440" y="6381328"/>
            <a:ext cx="360040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zaokrąglony 12">
            <a:hlinkClick r:id="rId4" action="ppaction://hlinksldjump"/>
          </p:cNvPr>
          <p:cNvSpPr/>
          <p:nvPr/>
        </p:nvSpPr>
        <p:spPr>
          <a:xfrm rot="20323178">
            <a:off x="263908" y="3065841"/>
            <a:ext cx="8574948" cy="2326553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Oblicze dobrobytu w każdym państwie jest takie jakie są konsekwencje decyzji społeczno-gospodarczych. </a:t>
            </a:r>
          </a:p>
          <a:p>
            <a:pPr algn="ctr"/>
            <a:endParaRPr lang="pl-PL" sz="1000" b="1" dirty="0" smtClean="0"/>
          </a:p>
          <a:p>
            <a:pPr algn="ctr"/>
            <a:r>
              <a:rPr lang="pl-PL" sz="2400" b="1" dirty="0" smtClean="0"/>
              <a:t>„Okno dobrobytu” ma ogromną liczbę stanów wynikających </a:t>
            </a:r>
          </a:p>
          <a:p>
            <a:pPr algn="ctr"/>
            <a:r>
              <a:rPr lang="pl-PL" sz="2400" b="1" dirty="0" smtClean="0"/>
              <a:t>z wyborów politycznych stanowiących „wymieszanie”  praw naukowych, stanowionych i naturalnych.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09066E-6 L -0.09445 -2.09066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5 -2.09066E-6 L -0.09445 0.10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5 0.105 L -0.09445 0.1785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5 0.17854 L -0.09445 0.220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5 0.17854 L -0.13386 0.1785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5 0.17854 L -0.09445 0.2518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8" grpId="0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Klatka dobrobytu</a:t>
            </a:r>
            <a:endParaRPr lang="pl-PL" dirty="0"/>
          </a:p>
        </p:txBody>
      </p:sp>
      <p:cxnSp>
        <p:nvCxnSpPr>
          <p:cNvPr id="4" name="Łącznik prosty ze strzałką 3"/>
          <p:cNvCxnSpPr/>
          <p:nvPr/>
        </p:nvCxnSpPr>
        <p:spPr>
          <a:xfrm>
            <a:off x="1691680" y="4005064"/>
            <a:ext cx="57606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 flipV="1">
            <a:off x="4211960" y="1556792"/>
            <a:ext cx="0" cy="4536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2195736" y="112474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Własność środków produkcji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228184" y="4366845"/>
            <a:ext cx="2555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Sposób regulacji procesu gospodarczego</a:t>
            </a:r>
            <a:endParaRPr lang="pl-PL" b="1" dirty="0"/>
          </a:p>
        </p:txBody>
      </p:sp>
      <p:cxnSp>
        <p:nvCxnSpPr>
          <p:cNvPr id="13" name="Łącznik prosty ze strzałką 12"/>
          <p:cNvCxnSpPr/>
          <p:nvPr/>
        </p:nvCxnSpPr>
        <p:spPr>
          <a:xfrm flipV="1">
            <a:off x="2627784" y="2564904"/>
            <a:ext cx="3240360" cy="280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6228184" y="1916832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Umiędzynarodowienie kapitału</a:t>
            </a:r>
            <a:endParaRPr lang="pl-PL" b="1" dirty="0"/>
          </a:p>
        </p:txBody>
      </p:sp>
      <p:sp>
        <p:nvSpPr>
          <p:cNvPr id="33" name="pole tekstowe 32"/>
          <p:cNvSpPr txBox="1"/>
          <p:nvPr/>
        </p:nvSpPr>
        <p:spPr>
          <a:xfrm>
            <a:off x="2267744" y="19888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kolektywistyczna</a:t>
            </a:r>
            <a:endParaRPr lang="pl-PL" i="1" dirty="0"/>
          </a:p>
        </p:txBody>
      </p:sp>
      <p:sp>
        <p:nvSpPr>
          <p:cNvPr id="34" name="pole tekstowe 33"/>
          <p:cNvSpPr txBox="1"/>
          <p:nvPr/>
        </p:nvSpPr>
        <p:spPr>
          <a:xfrm>
            <a:off x="4139952" y="5302949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indywidualistyczna</a:t>
            </a:r>
            <a:endParaRPr lang="pl-PL" i="1" dirty="0"/>
          </a:p>
        </p:txBody>
      </p:sp>
      <p:sp>
        <p:nvSpPr>
          <p:cNvPr id="36" name="pole tekstowe 35"/>
          <p:cNvSpPr txBox="1"/>
          <p:nvPr/>
        </p:nvSpPr>
        <p:spPr>
          <a:xfrm>
            <a:off x="1547664" y="465313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zagraniczny</a:t>
            </a:r>
            <a:endParaRPr lang="pl-PL" i="1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467544" y="40677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100%  kompetytywny</a:t>
            </a:r>
            <a:endParaRPr lang="pl-PL" i="1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5292080" y="270892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krajowy</a:t>
            </a:r>
            <a:endParaRPr lang="pl-PL" i="1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5508104" y="406778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100% administracyjny</a:t>
            </a:r>
            <a:endParaRPr lang="pl-PL" i="1" dirty="0"/>
          </a:p>
        </p:txBody>
      </p:sp>
      <p:cxnSp>
        <p:nvCxnSpPr>
          <p:cNvPr id="41" name="Łącznik prosty 40"/>
          <p:cNvCxnSpPr/>
          <p:nvPr/>
        </p:nvCxnSpPr>
        <p:spPr>
          <a:xfrm>
            <a:off x="4067944" y="2420888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42"/>
          <p:cNvCxnSpPr/>
          <p:nvPr/>
        </p:nvCxnSpPr>
        <p:spPr>
          <a:xfrm>
            <a:off x="4067944" y="5517232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43"/>
          <p:cNvCxnSpPr/>
          <p:nvPr/>
        </p:nvCxnSpPr>
        <p:spPr>
          <a:xfrm>
            <a:off x="5148064" y="3068960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44"/>
          <p:cNvCxnSpPr/>
          <p:nvPr/>
        </p:nvCxnSpPr>
        <p:spPr>
          <a:xfrm>
            <a:off x="2915816" y="5013176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45"/>
          <p:cNvCxnSpPr/>
          <p:nvPr/>
        </p:nvCxnSpPr>
        <p:spPr>
          <a:xfrm flipV="1">
            <a:off x="6012160" y="3933056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47"/>
          <p:cNvCxnSpPr/>
          <p:nvPr/>
        </p:nvCxnSpPr>
        <p:spPr>
          <a:xfrm flipV="1">
            <a:off x="2339752" y="3933056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Klatka dobrobytu – utopia 1</a:t>
            </a:r>
            <a:endParaRPr lang="pl-PL" dirty="0"/>
          </a:p>
        </p:txBody>
      </p:sp>
      <p:cxnSp>
        <p:nvCxnSpPr>
          <p:cNvPr id="4" name="Łącznik prosty ze strzałką 3"/>
          <p:cNvCxnSpPr/>
          <p:nvPr/>
        </p:nvCxnSpPr>
        <p:spPr>
          <a:xfrm>
            <a:off x="1691680" y="4005064"/>
            <a:ext cx="57606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 flipV="1">
            <a:off x="4211960" y="1556792"/>
            <a:ext cx="0" cy="4536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2195736" y="112474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Własność środków produkcji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228184" y="4366845"/>
            <a:ext cx="2555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Sposób regulacji procesu gospodarczego</a:t>
            </a:r>
            <a:endParaRPr lang="pl-PL" b="1" dirty="0"/>
          </a:p>
        </p:txBody>
      </p:sp>
      <p:cxnSp>
        <p:nvCxnSpPr>
          <p:cNvPr id="13" name="Łącznik prosty ze strzałką 12"/>
          <p:cNvCxnSpPr/>
          <p:nvPr/>
        </p:nvCxnSpPr>
        <p:spPr>
          <a:xfrm flipV="1">
            <a:off x="2627784" y="2564904"/>
            <a:ext cx="3240360" cy="280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6228184" y="1916832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Umiędzynarodowienie kapitału</a:t>
            </a:r>
            <a:endParaRPr lang="pl-PL" b="1" dirty="0"/>
          </a:p>
        </p:txBody>
      </p:sp>
      <p:grpSp>
        <p:nvGrpSpPr>
          <p:cNvPr id="3" name="Grupa 31"/>
          <p:cNvGrpSpPr/>
          <p:nvPr/>
        </p:nvGrpSpPr>
        <p:grpSpPr>
          <a:xfrm>
            <a:off x="4211960" y="1916832"/>
            <a:ext cx="2376264" cy="2088232"/>
            <a:chOff x="2987824" y="2780928"/>
            <a:chExt cx="2376264" cy="2088232"/>
          </a:xfrm>
        </p:grpSpPr>
        <p:cxnSp>
          <p:nvCxnSpPr>
            <p:cNvPr id="24" name="Łącznik prosty 23"/>
            <p:cNvCxnSpPr/>
            <p:nvPr/>
          </p:nvCxnSpPr>
          <p:spPr>
            <a:xfrm flipV="1">
              <a:off x="2987824" y="4221088"/>
              <a:ext cx="792088" cy="648072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upa 30"/>
            <p:cNvGrpSpPr/>
            <p:nvPr/>
          </p:nvGrpSpPr>
          <p:grpSpPr>
            <a:xfrm>
              <a:off x="2987824" y="2780928"/>
              <a:ext cx="2376264" cy="2088232"/>
              <a:chOff x="2699792" y="2780928"/>
              <a:chExt cx="2376264" cy="2088232"/>
            </a:xfrm>
          </p:grpSpPr>
          <p:sp>
            <p:nvSpPr>
              <p:cNvPr id="18" name="Prostokąt 17"/>
              <p:cNvSpPr/>
              <p:nvPr/>
            </p:nvSpPr>
            <p:spPr>
              <a:xfrm>
                <a:off x="3491880" y="2780928"/>
                <a:ext cx="1584176" cy="1440160"/>
              </a:xfrm>
              <a:prstGeom prst="rect">
                <a:avLst/>
              </a:prstGeom>
              <a:solidFill>
                <a:srgbClr val="4F81BD">
                  <a:alpha val="5019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7" name="Prostokąt 16"/>
              <p:cNvSpPr/>
              <p:nvPr/>
            </p:nvSpPr>
            <p:spPr>
              <a:xfrm>
                <a:off x="2699792" y="3429000"/>
                <a:ext cx="1656184" cy="1440160"/>
              </a:xfrm>
              <a:prstGeom prst="rect">
                <a:avLst/>
              </a:prstGeom>
              <a:solidFill>
                <a:srgbClr val="4F81BD">
                  <a:alpha val="5019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20" name="Łącznik prosty 19"/>
              <p:cNvCxnSpPr/>
              <p:nvPr/>
            </p:nvCxnSpPr>
            <p:spPr>
              <a:xfrm flipV="1">
                <a:off x="2699792" y="2780928"/>
                <a:ext cx="792088" cy="64807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Łącznik prosty 22"/>
              <p:cNvCxnSpPr/>
              <p:nvPr/>
            </p:nvCxnSpPr>
            <p:spPr>
              <a:xfrm flipV="1">
                <a:off x="4283968" y="2780928"/>
                <a:ext cx="792088" cy="64807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Łącznik prosty 24"/>
              <p:cNvCxnSpPr/>
              <p:nvPr/>
            </p:nvCxnSpPr>
            <p:spPr>
              <a:xfrm flipV="1">
                <a:off x="4355976" y="4221088"/>
                <a:ext cx="720080" cy="64807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pole tekstowe 32"/>
          <p:cNvSpPr txBox="1"/>
          <p:nvPr/>
        </p:nvSpPr>
        <p:spPr>
          <a:xfrm>
            <a:off x="2267744" y="19888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kolektywistyczna</a:t>
            </a:r>
            <a:endParaRPr lang="pl-PL" i="1" dirty="0"/>
          </a:p>
        </p:txBody>
      </p:sp>
      <p:sp>
        <p:nvSpPr>
          <p:cNvPr id="34" name="pole tekstowe 33"/>
          <p:cNvSpPr txBox="1"/>
          <p:nvPr/>
        </p:nvSpPr>
        <p:spPr>
          <a:xfrm>
            <a:off x="4139952" y="5302949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indywidualistyczna</a:t>
            </a:r>
            <a:endParaRPr lang="pl-PL" i="1" dirty="0"/>
          </a:p>
        </p:txBody>
      </p:sp>
      <p:sp>
        <p:nvSpPr>
          <p:cNvPr id="36" name="pole tekstowe 35"/>
          <p:cNvSpPr txBox="1"/>
          <p:nvPr/>
        </p:nvSpPr>
        <p:spPr>
          <a:xfrm>
            <a:off x="1547664" y="465313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zagraniczny</a:t>
            </a:r>
            <a:endParaRPr lang="pl-PL" i="1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467544" y="40677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100%  kompetytywny</a:t>
            </a:r>
            <a:endParaRPr lang="pl-PL" i="1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5292080" y="2708920"/>
            <a:ext cx="1224136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krajowy</a:t>
            </a:r>
            <a:endParaRPr lang="pl-PL" i="1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5508104" y="406778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100% administracyjny</a:t>
            </a:r>
            <a:endParaRPr lang="pl-PL" i="1" dirty="0"/>
          </a:p>
        </p:txBody>
      </p:sp>
      <p:cxnSp>
        <p:nvCxnSpPr>
          <p:cNvPr id="41" name="Łącznik prosty 40"/>
          <p:cNvCxnSpPr/>
          <p:nvPr/>
        </p:nvCxnSpPr>
        <p:spPr>
          <a:xfrm>
            <a:off x="4067944" y="2420888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42"/>
          <p:cNvCxnSpPr/>
          <p:nvPr/>
        </p:nvCxnSpPr>
        <p:spPr>
          <a:xfrm>
            <a:off x="4067944" y="5517232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43"/>
          <p:cNvCxnSpPr/>
          <p:nvPr/>
        </p:nvCxnSpPr>
        <p:spPr>
          <a:xfrm>
            <a:off x="5148064" y="3068960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44"/>
          <p:cNvCxnSpPr/>
          <p:nvPr/>
        </p:nvCxnSpPr>
        <p:spPr>
          <a:xfrm>
            <a:off x="2915816" y="5013176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45"/>
          <p:cNvCxnSpPr/>
          <p:nvPr/>
        </p:nvCxnSpPr>
        <p:spPr>
          <a:xfrm flipV="1">
            <a:off x="6012160" y="3933056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47"/>
          <p:cNvCxnSpPr/>
          <p:nvPr/>
        </p:nvCxnSpPr>
        <p:spPr>
          <a:xfrm flipV="1">
            <a:off x="2339752" y="3933056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ole tekstowe 31"/>
          <p:cNvSpPr txBox="1"/>
          <p:nvPr/>
        </p:nvSpPr>
        <p:spPr>
          <a:xfrm>
            <a:off x="6876256" y="685145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pl-PL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pole tekstowe 34"/>
          <p:cNvSpPr txBox="1"/>
          <p:nvPr/>
        </p:nvSpPr>
        <p:spPr>
          <a:xfrm>
            <a:off x="7524328" y="980728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PRL</a:t>
            </a:r>
            <a:endParaRPr lang="pl-PL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Elipsa 39"/>
          <p:cNvSpPr/>
          <p:nvPr/>
        </p:nvSpPr>
        <p:spPr>
          <a:xfrm>
            <a:off x="2123728" y="980728"/>
            <a:ext cx="2016224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Elipsa 41"/>
          <p:cNvSpPr/>
          <p:nvPr/>
        </p:nvSpPr>
        <p:spPr>
          <a:xfrm>
            <a:off x="2123728" y="1916832"/>
            <a:ext cx="2016224" cy="86409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Elipsa 46"/>
          <p:cNvSpPr/>
          <p:nvPr/>
        </p:nvSpPr>
        <p:spPr>
          <a:xfrm>
            <a:off x="6012160" y="4365104"/>
            <a:ext cx="2880320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Elipsa 49"/>
          <p:cNvSpPr/>
          <p:nvPr/>
        </p:nvSpPr>
        <p:spPr>
          <a:xfrm>
            <a:off x="5364088" y="4005064"/>
            <a:ext cx="2448272" cy="432048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3" name="Elipsa 52"/>
          <p:cNvSpPr/>
          <p:nvPr/>
        </p:nvSpPr>
        <p:spPr>
          <a:xfrm>
            <a:off x="6156176" y="1772816"/>
            <a:ext cx="24482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Elipsa 53"/>
          <p:cNvSpPr/>
          <p:nvPr/>
        </p:nvSpPr>
        <p:spPr>
          <a:xfrm>
            <a:off x="5364088" y="2636912"/>
            <a:ext cx="1224136" cy="72008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40" grpId="0" animBg="1"/>
      <p:bldP spid="42" grpId="0" animBg="1"/>
      <p:bldP spid="47" grpId="0" animBg="1"/>
      <p:bldP spid="50" grpId="0" animBg="1"/>
      <p:bldP spid="53" grpId="0" animBg="1"/>
      <p:bldP spid="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Klatka dobrobytu – utopia 2</a:t>
            </a:r>
            <a:endParaRPr lang="pl-PL" dirty="0"/>
          </a:p>
        </p:txBody>
      </p:sp>
      <p:cxnSp>
        <p:nvCxnSpPr>
          <p:cNvPr id="4" name="Łącznik prosty ze strzałką 3"/>
          <p:cNvCxnSpPr/>
          <p:nvPr/>
        </p:nvCxnSpPr>
        <p:spPr>
          <a:xfrm>
            <a:off x="1691680" y="4005064"/>
            <a:ext cx="57606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 flipV="1">
            <a:off x="4211960" y="1556792"/>
            <a:ext cx="0" cy="4536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2195736" y="112474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Własność środków produkcji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228184" y="4366845"/>
            <a:ext cx="2555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Sposób regulacji procesu gospodarczego</a:t>
            </a:r>
            <a:endParaRPr lang="pl-PL" b="1" dirty="0"/>
          </a:p>
        </p:txBody>
      </p:sp>
      <p:cxnSp>
        <p:nvCxnSpPr>
          <p:cNvPr id="13" name="Łącznik prosty ze strzałką 12"/>
          <p:cNvCxnSpPr/>
          <p:nvPr/>
        </p:nvCxnSpPr>
        <p:spPr>
          <a:xfrm flipV="1">
            <a:off x="2627784" y="2564904"/>
            <a:ext cx="3240360" cy="280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6228184" y="1916832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Umiędzynarodowienie kapitału</a:t>
            </a:r>
            <a:endParaRPr lang="pl-PL" b="1" dirty="0"/>
          </a:p>
        </p:txBody>
      </p:sp>
      <p:grpSp>
        <p:nvGrpSpPr>
          <p:cNvPr id="3" name="Grupa 31"/>
          <p:cNvGrpSpPr/>
          <p:nvPr/>
        </p:nvGrpSpPr>
        <p:grpSpPr>
          <a:xfrm>
            <a:off x="1835696" y="4005064"/>
            <a:ext cx="2376264" cy="2088232"/>
            <a:chOff x="2987824" y="2780928"/>
            <a:chExt cx="2376264" cy="2088232"/>
          </a:xfrm>
        </p:grpSpPr>
        <p:cxnSp>
          <p:nvCxnSpPr>
            <p:cNvPr id="24" name="Łącznik prosty 23"/>
            <p:cNvCxnSpPr/>
            <p:nvPr/>
          </p:nvCxnSpPr>
          <p:spPr>
            <a:xfrm flipV="1">
              <a:off x="2987824" y="4221088"/>
              <a:ext cx="792088" cy="648072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upa 30"/>
            <p:cNvGrpSpPr/>
            <p:nvPr/>
          </p:nvGrpSpPr>
          <p:grpSpPr>
            <a:xfrm>
              <a:off x="2987824" y="2780928"/>
              <a:ext cx="2376264" cy="2088232"/>
              <a:chOff x="2699792" y="2780928"/>
              <a:chExt cx="2376264" cy="2088232"/>
            </a:xfrm>
          </p:grpSpPr>
          <p:sp>
            <p:nvSpPr>
              <p:cNvPr id="18" name="Prostokąt 17"/>
              <p:cNvSpPr/>
              <p:nvPr/>
            </p:nvSpPr>
            <p:spPr>
              <a:xfrm>
                <a:off x="3491880" y="2780928"/>
                <a:ext cx="1584176" cy="1440160"/>
              </a:xfrm>
              <a:prstGeom prst="rect">
                <a:avLst/>
              </a:prstGeom>
              <a:solidFill>
                <a:srgbClr val="4F81BD">
                  <a:alpha val="5019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7" name="Prostokąt 16"/>
              <p:cNvSpPr/>
              <p:nvPr/>
            </p:nvSpPr>
            <p:spPr>
              <a:xfrm>
                <a:off x="2699792" y="3429000"/>
                <a:ext cx="1656184" cy="1440160"/>
              </a:xfrm>
              <a:prstGeom prst="rect">
                <a:avLst/>
              </a:prstGeom>
              <a:solidFill>
                <a:srgbClr val="4F81BD">
                  <a:alpha val="5019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20" name="Łącznik prosty 19"/>
              <p:cNvCxnSpPr/>
              <p:nvPr/>
            </p:nvCxnSpPr>
            <p:spPr>
              <a:xfrm flipV="1">
                <a:off x="2699792" y="2780928"/>
                <a:ext cx="792088" cy="64807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Łącznik prosty 22"/>
              <p:cNvCxnSpPr/>
              <p:nvPr/>
            </p:nvCxnSpPr>
            <p:spPr>
              <a:xfrm flipV="1">
                <a:off x="4283968" y="2780928"/>
                <a:ext cx="792088" cy="64807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Łącznik prosty 24"/>
              <p:cNvCxnSpPr/>
              <p:nvPr/>
            </p:nvCxnSpPr>
            <p:spPr>
              <a:xfrm flipV="1">
                <a:off x="4355976" y="4221088"/>
                <a:ext cx="720080" cy="64807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pole tekstowe 32"/>
          <p:cNvSpPr txBox="1"/>
          <p:nvPr/>
        </p:nvSpPr>
        <p:spPr>
          <a:xfrm>
            <a:off x="2267744" y="19888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kolektywistyczna</a:t>
            </a:r>
            <a:endParaRPr lang="pl-PL" i="1" dirty="0"/>
          </a:p>
        </p:txBody>
      </p:sp>
      <p:sp>
        <p:nvSpPr>
          <p:cNvPr id="34" name="pole tekstowe 33"/>
          <p:cNvSpPr txBox="1"/>
          <p:nvPr/>
        </p:nvSpPr>
        <p:spPr>
          <a:xfrm>
            <a:off x="4139952" y="5302949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indywidualistyczna</a:t>
            </a:r>
            <a:endParaRPr lang="pl-PL" i="1" dirty="0"/>
          </a:p>
        </p:txBody>
      </p:sp>
      <p:sp>
        <p:nvSpPr>
          <p:cNvPr id="36" name="pole tekstowe 35"/>
          <p:cNvSpPr txBox="1"/>
          <p:nvPr/>
        </p:nvSpPr>
        <p:spPr>
          <a:xfrm>
            <a:off x="1547664" y="465313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zagraniczny</a:t>
            </a:r>
            <a:endParaRPr lang="pl-PL" i="1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467544" y="40677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100%  kompetytywny</a:t>
            </a:r>
            <a:endParaRPr lang="pl-PL" i="1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5292080" y="270892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krajowy</a:t>
            </a:r>
            <a:endParaRPr lang="pl-PL" i="1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5508104" y="406778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100% administracyjny</a:t>
            </a:r>
            <a:endParaRPr lang="pl-PL" i="1" dirty="0"/>
          </a:p>
        </p:txBody>
      </p:sp>
      <p:cxnSp>
        <p:nvCxnSpPr>
          <p:cNvPr id="41" name="Łącznik prosty 40"/>
          <p:cNvCxnSpPr/>
          <p:nvPr/>
        </p:nvCxnSpPr>
        <p:spPr>
          <a:xfrm>
            <a:off x="4067944" y="2420888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42"/>
          <p:cNvCxnSpPr/>
          <p:nvPr/>
        </p:nvCxnSpPr>
        <p:spPr>
          <a:xfrm>
            <a:off x="4067944" y="5517232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43"/>
          <p:cNvCxnSpPr/>
          <p:nvPr/>
        </p:nvCxnSpPr>
        <p:spPr>
          <a:xfrm>
            <a:off x="5148064" y="3068960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44"/>
          <p:cNvCxnSpPr/>
          <p:nvPr/>
        </p:nvCxnSpPr>
        <p:spPr>
          <a:xfrm>
            <a:off x="2915816" y="5013176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45"/>
          <p:cNvCxnSpPr/>
          <p:nvPr/>
        </p:nvCxnSpPr>
        <p:spPr>
          <a:xfrm flipV="1">
            <a:off x="6012160" y="3933056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47"/>
          <p:cNvCxnSpPr/>
          <p:nvPr/>
        </p:nvCxnSpPr>
        <p:spPr>
          <a:xfrm flipV="1">
            <a:off x="2339752" y="3933056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ole tekstowe 34"/>
          <p:cNvSpPr txBox="1"/>
          <p:nvPr/>
        </p:nvSpPr>
        <p:spPr>
          <a:xfrm>
            <a:off x="6876256" y="685145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pl-PL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pole tekstowe 39"/>
          <p:cNvSpPr txBox="1"/>
          <p:nvPr/>
        </p:nvSpPr>
        <p:spPr>
          <a:xfrm>
            <a:off x="7452320" y="685145"/>
            <a:ext cx="1691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polska transformacja ustrojowa</a:t>
            </a:r>
            <a:endParaRPr lang="pl-PL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Elipsa 41"/>
          <p:cNvSpPr/>
          <p:nvPr/>
        </p:nvSpPr>
        <p:spPr>
          <a:xfrm>
            <a:off x="2123728" y="980728"/>
            <a:ext cx="2016224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Elipsa 46"/>
          <p:cNvSpPr/>
          <p:nvPr/>
        </p:nvSpPr>
        <p:spPr>
          <a:xfrm>
            <a:off x="4139952" y="5301208"/>
            <a:ext cx="2016224" cy="86409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Elipsa 49"/>
          <p:cNvSpPr/>
          <p:nvPr/>
        </p:nvSpPr>
        <p:spPr>
          <a:xfrm>
            <a:off x="6012160" y="4365104"/>
            <a:ext cx="2880320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3" name="Elipsa 52"/>
          <p:cNvSpPr/>
          <p:nvPr/>
        </p:nvSpPr>
        <p:spPr>
          <a:xfrm>
            <a:off x="323528" y="4005064"/>
            <a:ext cx="2448272" cy="432048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Elipsa 53"/>
          <p:cNvSpPr/>
          <p:nvPr/>
        </p:nvSpPr>
        <p:spPr>
          <a:xfrm>
            <a:off x="6156176" y="1772816"/>
            <a:ext cx="24482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Elipsa 54"/>
          <p:cNvSpPr/>
          <p:nvPr/>
        </p:nvSpPr>
        <p:spPr>
          <a:xfrm>
            <a:off x="1547664" y="4653136"/>
            <a:ext cx="1224136" cy="72008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42" grpId="0" animBg="1"/>
      <p:bldP spid="47" grpId="0" animBg="1"/>
      <p:bldP spid="50" grpId="0" animBg="1"/>
      <p:bldP spid="53" grpId="0" animBg="1"/>
      <p:bldP spid="54" grpId="0" animBg="1"/>
      <p:bldP spid="5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Klatka dobrobytu</a:t>
            </a:r>
            <a:endParaRPr lang="pl-PL" dirty="0"/>
          </a:p>
        </p:txBody>
      </p:sp>
      <p:cxnSp>
        <p:nvCxnSpPr>
          <p:cNvPr id="4" name="Łącznik prosty ze strzałką 3"/>
          <p:cNvCxnSpPr/>
          <p:nvPr/>
        </p:nvCxnSpPr>
        <p:spPr>
          <a:xfrm>
            <a:off x="1691680" y="4005064"/>
            <a:ext cx="57606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 flipV="1">
            <a:off x="4211960" y="1556792"/>
            <a:ext cx="0" cy="4536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2195736" y="112474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Własność środków produkcji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228184" y="4366845"/>
            <a:ext cx="2555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Sposób regulacji procesu gospodarczego</a:t>
            </a:r>
            <a:endParaRPr lang="pl-PL" b="1" dirty="0"/>
          </a:p>
        </p:txBody>
      </p:sp>
      <p:cxnSp>
        <p:nvCxnSpPr>
          <p:cNvPr id="13" name="Łącznik prosty ze strzałką 12"/>
          <p:cNvCxnSpPr/>
          <p:nvPr/>
        </p:nvCxnSpPr>
        <p:spPr>
          <a:xfrm flipV="1">
            <a:off x="2627784" y="2564904"/>
            <a:ext cx="3240360" cy="280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6228184" y="1916832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Umiędzynarodowienie kapitału</a:t>
            </a:r>
            <a:endParaRPr lang="pl-PL" b="1" dirty="0"/>
          </a:p>
        </p:txBody>
      </p:sp>
      <p:grpSp>
        <p:nvGrpSpPr>
          <p:cNvPr id="3" name="Grupa 31"/>
          <p:cNvGrpSpPr/>
          <p:nvPr/>
        </p:nvGrpSpPr>
        <p:grpSpPr>
          <a:xfrm>
            <a:off x="2627784" y="2852936"/>
            <a:ext cx="2376264" cy="2088232"/>
            <a:chOff x="2987824" y="2780928"/>
            <a:chExt cx="2376264" cy="2088232"/>
          </a:xfrm>
        </p:grpSpPr>
        <p:cxnSp>
          <p:nvCxnSpPr>
            <p:cNvPr id="24" name="Łącznik prosty 23"/>
            <p:cNvCxnSpPr/>
            <p:nvPr/>
          </p:nvCxnSpPr>
          <p:spPr>
            <a:xfrm flipV="1">
              <a:off x="2987824" y="4221088"/>
              <a:ext cx="792088" cy="648072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upa 30"/>
            <p:cNvGrpSpPr/>
            <p:nvPr/>
          </p:nvGrpSpPr>
          <p:grpSpPr>
            <a:xfrm>
              <a:off x="2987824" y="2780928"/>
              <a:ext cx="2376264" cy="2088232"/>
              <a:chOff x="2699792" y="2780928"/>
              <a:chExt cx="2376264" cy="2088232"/>
            </a:xfrm>
          </p:grpSpPr>
          <p:sp>
            <p:nvSpPr>
              <p:cNvPr id="18" name="Prostokąt 17"/>
              <p:cNvSpPr/>
              <p:nvPr/>
            </p:nvSpPr>
            <p:spPr>
              <a:xfrm>
                <a:off x="3491880" y="2780928"/>
                <a:ext cx="1584176" cy="1440160"/>
              </a:xfrm>
              <a:prstGeom prst="rect">
                <a:avLst/>
              </a:prstGeom>
              <a:solidFill>
                <a:srgbClr val="4F81BD">
                  <a:alpha val="5019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7" name="Prostokąt 16"/>
              <p:cNvSpPr/>
              <p:nvPr/>
            </p:nvSpPr>
            <p:spPr>
              <a:xfrm>
                <a:off x="2699792" y="3429000"/>
                <a:ext cx="1656184" cy="1440160"/>
              </a:xfrm>
              <a:prstGeom prst="rect">
                <a:avLst/>
              </a:prstGeom>
              <a:solidFill>
                <a:srgbClr val="4F81BD">
                  <a:alpha val="5019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20" name="Łącznik prosty 19"/>
              <p:cNvCxnSpPr/>
              <p:nvPr/>
            </p:nvCxnSpPr>
            <p:spPr>
              <a:xfrm flipV="1">
                <a:off x="2699792" y="2780928"/>
                <a:ext cx="792088" cy="64807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Łącznik prosty 22"/>
              <p:cNvCxnSpPr/>
              <p:nvPr/>
            </p:nvCxnSpPr>
            <p:spPr>
              <a:xfrm flipV="1">
                <a:off x="4283968" y="2780928"/>
                <a:ext cx="792088" cy="64807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Łącznik prosty 24"/>
              <p:cNvCxnSpPr/>
              <p:nvPr/>
            </p:nvCxnSpPr>
            <p:spPr>
              <a:xfrm flipV="1">
                <a:off x="4355976" y="4221088"/>
                <a:ext cx="720080" cy="64807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pole tekstowe 32"/>
          <p:cNvSpPr txBox="1"/>
          <p:nvPr/>
        </p:nvSpPr>
        <p:spPr>
          <a:xfrm>
            <a:off x="2267744" y="19888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kolektywistyczna</a:t>
            </a:r>
            <a:endParaRPr lang="pl-PL" i="1" dirty="0"/>
          </a:p>
        </p:txBody>
      </p:sp>
      <p:sp>
        <p:nvSpPr>
          <p:cNvPr id="34" name="pole tekstowe 33"/>
          <p:cNvSpPr txBox="1"/>
          <p:nvPr/>
        </p:nvSpPr>
        <p:spPr>
          <a:xfrm>
            <a:off x="4139952" y="5302949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indywidualistyczna</a:t>
            </a:r>
            <a:endParaRPr lang="pl-PL" i="1" dirty="0"/>
          </a:p>
        </p:txBody>
      </p:sp>
      <p:sp>
        <p:nvSpPr>
          <p:cNvPr id="36" name="pole tekstowe 35"/>
          <p:cNvSpPr txBox="1"/>
          <p:nvPr/>
        </p:nvSpPr>
        <p:spPr>
          <a:xfrm>
            <a:off x="1547664" y="465313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zagraniczny</a:t>
            </a:r>
            <a:endParaRPr lang="pl-PL" i="1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467544" y="40677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100%  kompetytywny</a:t>
            </a:r>
            <a:endParaRPr lang="pl-PL" i="1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5292080" y="270892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krajowy</a:t>
            </a:r>
            <a:endParaRPr lang="pl-PL" i="1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5508104" y="406778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100% administracyjny</a:t>
            </a:r>
            <a:endParaRPr lang="pl-PL" i="1" dirty="0"/>
          </a:p>
        </p:txBody>
      </p:sp>
      <p:cxnSp>
        <p:nvCxnSpPr>
          <p:cNvPr id="41" name="Łącznik prosty 40"/>
          <p:cNvCxnSpPr/>
          <p:nvPr/>
        </p:nvCxnSpPr>
        <p:spPr>
          <a:xfrm>
            <a:off x="4067944" y="2420888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42"/>
          <p:cNvCxnSpPr/>
          <p:nvPr/>
        </p:nvCxnSpPr>
        <p:spPr>
          <a:xfrm>
            <a:off x="4067944" y="5517232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43"/>
          <p:cNvCxnSpPr/>
          <p:nvPr/>
        </p:nvCxnSpPr>
        <p:spPr>
          <a:xfrm>
            <a:off x="5148064" y="3068960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44"/>
          <p:cNvCxnSpPr/>
          <p:nvPr/>
        </p:nvCxnSpPr>
        <p:spPr>
          <a:xfrm>
            <a:off x="2915816" y="5013176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45"/>
          <p:cNvCxnSpPr/>
          <p:nvPr/>
        </p:nvCxnSpPr>
        <p:spPr>
          <a:xfrm flipV="1">
            <a:off x="6012160" y="3933056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47"/>
          <p:cNvCxnSpPr/>
          <p:nvPr/>
        </p:nvCxnSpPr>
        <p:spPr>
          <a:xfrm flipV="1">
            <a:off x="2339752" y="3933056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Strzałka w górę i w dół 48"/>
          <p:cNvSpPr/>
          <p:nvPr/>
        </p:nvSpPr>
        <p:spPr>
          <a:xfrm rot="2700000">
            <a:off x="4903426" y="4536583"/>
            <a:ext cx="288032" cy="432048"/>
          </a:xfrm>
          <a:prstGeom prst="up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Strzałka w górę i w dół 50"/>
          <p:cNvSpPr/>
          <p:nvPr/>
        </p:nvSpPr>
        <p:spPr>
          <a:xfrm>
            <a:off x="2915816" y="2636912"/>
            <a:ext cx="288032" cy="432048"/>
          </a:xfrm>
          <a:prstGeom prst="up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2" name="Strzałka w lewo i prawo 51"/>
          <p:cNvSpPr/>
          <p:nvPr/>
        </p:nvSpPr>
        <p:spPr>
          <a:xfrm>
            <a:off x="5220072" y="3573016"/>
            <a:ext cx="432048" cy="288032"/>
          </a:xfrm>
          <a:prstGeom prst="left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Klatka dobrobytu</a:t>
            </a:r>
            <a:endParaRPr lang="pl-PL" dirty="0"/>
          </a:p>
        </p:txBody>
      </p:sp>
      <p:cxnSp>
        <p:nvCxnSpPr>
          <p:cNvPr id="4" name="Łącznik prosty ze strzałką 3"/>
          <p:cNvCxnSpPr/>
          <p:nvPr/>
        </p:nvCxnSpPr>
        <p:spPr>
          <a:xfrm>
            <a:off x="1691680" y="4005064"/>
            <a:ext cx="57606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 flipV="1">
            <a:off x="4211960" y="1556792"/>
            <a:ext cx="0" cy="4536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2195736" y="112474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Własność środków produkcji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228184" y="4366845"/>
            <a:ext cx="2555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Sposób regulacji procesu gospodarczego</a:t>
            </a:r>
            <a:endParaRPr lang="pl-PL" b="1" dirty="0"/>
          </a:p>
        </p:txBody>
      </p:sp>
      <p:cxnSp>
        <p:nvCxnSpPr>
          <p:cNvPr id="13" name="Łącznik prosty ze strzałką 12"/>
          <p:cNvCxnSpPr/>
          <p:nvPr/>
        </p:nvCxnSpPr>
        <p:spPr>
          <a:xfrm flipV="1">
            <a:off x="2627784" y="2564904"/>
            <a:ext cx="3240360" cy="280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6228184" y="1916832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Umiędzynarodowienie kapitału</a:t>
            </a:r>
            <a:endParaRPr lang="pl-PL" b="1" dirty="0"/>
          </a:p>
        </p:txBody>
      </p:sp>
      <p:grpSp>
        <p:nvGrpSpPr>
          <p:cNvPr id="3" name="Grupa 31"/>
          <p:cNvGrpSpPr/>
          <p:nvPr/>
        </p:nvGrpSpPr>
        <p:grpSpPr>
          <a:xfrm>
            <a:off x="2699792" y="2780928"/>
            <a:ext cx="2376264" cy="2088232"/>
            <a:chOff x="2987824" y="2780928"/>
            <a:chExt cx="2376264" cy="2088232"/>
          </a:xfrm>
        </p:grpSpPr>
        <p:cxnSp>
          <p:nvCxnSpPr>
            <p:cNvPr id="24" name="Łącznik prosty 23"/>
            <p:cNvCxnSpPr/>
            <p:nvPr/>
          </p:nvCxnSpPr>
          <p:spPr>
            <a:xfrm flipV="1">
              <a:off x="2987824" y="4221088"/>
              <a:ext cx="792088" cy="648072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upa 30"/>
            <p:cNvGrpSpPr/>
            <p:nvPr/>
          </p:nvGrpSpPr>
          <p:grpSpPr>
            <a:xfrm>
              <a:off x="2987824" y="2780928"/>
              <a:ext cx="2376264" cy="2088232"/>
              <a:chOff x="2699792" y="2780928"/>
              <a:chExt cx="2376264" cy="2088232"/>
            </a:xfrm>
          </p:grpSpPr>
          <p:sp>
            <p:nvSpPr>
              <p:cNvPr id="18" name="Prostokąt 17"/>
              <p:cNvSpPr/>
              <p:nvPr/>
            </p:nvSpPr>
            <p:spPr>
              <a:xfrm>
                <a:off x="3491880" y="2780928"/>
                <a:ext cx="1584176" cy="1440160"/>
              </a:xfrm>
              <a:prstGeom prst="rect">
                <a:avLst/>
              </a:prstGeom>
              <a:solidFill>
                <a:srgbClr val="4F81BD">
                  <a:alpha val="5019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7" name="Prostokąt 16"/>
              <p:cNvSpPr/>
              <p:nvPr/>
            </p:nvSpPr>
            <p:spPr>
              <a:xfrm>
                <a:off x="2699792" y="3429000"/>
                <a:ext cx="1656184" cy="1440160"/>
              </a:xfrm>
              <a:prstGeom prst="rect">
                <a:avLst/>
              </a:prstGeom>
              <a:solidFill>
                <a:srgbClr val="4F81BD">
                  <a:alpha val="5019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20" name="Łącznik prosty 19"/>
              <p:cNvCxnSpPr/>
              <p:nvPr/>
            </p:nvCxnSpPr>
            <p:spPr>
              <a:xfrm flipV="1">
                <a:off x="2699792" y="2780928"/>
                <a:ext cx="792088" cy="64807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Łącznik prosty 22"/>
              <p:cNvCxnSpPr/>
              <p:nvPr/>
            </p:nvCxnSpPr>
            <p:spPr>
              <a:xfrm flipV="1">
                <a:off x="4283968" y="2780928"/>
                <a:ext cx="792088" cy="64807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Łącznik prosty 24"/>
              <p:cNvCxnSpPr/>
              <p:nvPr/>
            </p:nvCxnSpPr>
            <p:spPr>
              <a:xfrm flipV="1">
                <a:off x="4355976" y="4221088"/>
                <a:ext cx="720080" cy="64807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pole tekstowe 32"/>
          <p:cNvSpPr txBox="1"/>
          <p:nvPr/>
        </p:nvSpPr>
        <p:spPr>
          <a:xfrm>
            <a:off x="2267744" y="19888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kolektywistyczna</a:t>
            </a:r>
            <a:endParaRPr lang="pl-PL" i="1" dirty="0"/>
          </a:p>
        </p:txBody>
      </p:sp>
      <p:sp>
        <p:nvSpPr>
          <p:cNvPr id="34" name="pole tekstowe 33"/>
          <p:cNvSpPr txBox="1"/>
          <p:nvPr/>
        </p:nvSpPr>
        <p:spPr>
          <a:xfrm>
            <a:off x="4139952" y="5302949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indywidualistyczna</a:t>
            </a:r>
            <a:endParaRPr lang="pl-PL" i="1" dirty="0"/>
          </a:p>
        </p:txBody>
      </p:sp>
      <p:sp>
        <p:nvSpPr>
          <p:cNvPr id="36" name="pole tekstowe 35"/>
          <p:cNvSpPr txBox="1"/>
          <p:nvPr/>
        </p:nvSpPr>
        <p:spPr>
          <a:xfrm>
            <a:off x="1547664" y="465313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zagraniczny</a:t>
            </a:r>
            <a:endParaRPr lang="pl-PL" i="1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467544" y="40677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100%  kompetytywny</a:t>
            </a:r>
            <a:endParaRPr lang="pl-PL" i="1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5292080" y="270892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100%</a:t>
            </a:r>
          </a:p>
          <a:p>
            <a:pPr algn="ctr"/>
            <a:r>
              <a:rPr lang="pl-PL" i="1" dirty="0" smtClean="0"/>
              <a:t>krajowy</a:t>
            </a:r>
            <a:endParaRPr lang="pl-PL" i="1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5508104" y="406778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100% administracyjny</a:t>
            </a:r>
            <a:endParaRPr lang="pl-PL" i="1" dirty="0"/>
          </a:p>
        </p:txBody>
      </p:sp>
      <p:cxnSp>
        <p:nvCxnSpPr>
          <p:cNvPr id="41" name="Łącznik prosty 40"/>
          <p:cNvCxnSpPr/>
          <p:nvPr/>
        </p:nvCxnSpPr>
        <p:spPr>
          <a:xfrm>
            <a:off x="4067944" y="2420888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42"/>
          <p:cNvCxnSpPr/>
          <p:nvPr/>
        </p:nvCxnSpPr>
        <p:spPr>
          <a:xfrm>
            <a:off x="4067944" y="5517232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43"/>
          <p:cNvCxnSpPr/>
          <p:nvPr/>
        </p:nvCxnSpPr>
        <p:spPr>
          <a:xfrm>
            <a:off x="5148064" y="3068960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44"/>
          <p:cNvCxnSpPr/>
          <p:nvPr/>
        </p:nvCxnSpPr>
        <p:spPr>
          <a:xfrm>
            <a:off x="2915816" y="5013176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45"/>
          <p:cNvCxnSpPr/>
          <p:nvPr/>
        </p:nvCxnSpPr>
        <p:spPr>
          <a:xfrm flipV="1">
            <a:off x="6012160" y="3933056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47"/>
          <p:cNvCxnSpPr/>
          <p:nvPr/>
        </p:nvCxnSpPr>
        <p:spPr>
          <a:xfrm flipV="1">
            <a:off x="2339752" y="3933056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Strzałka w górę i w dół 48"/>
          <p:cNvSpPr/>
          <p:nvPr/>
        </p:nvSpPr>
        <p:spPr>
          <a:xfrm rot="2700000">
            <a:off x="4903426" y="4536583"/>
            <a:ext cx="288032" cy="432048"/>
          </a:xfrm>
          <a:prstGeom prst="up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Strzałka w górę i w dół 50"/>
          <p:cNvSpPr/>
          <p:nvPr/>
        </p:nvSpPr>
        <p:spPr>
          <a:xfrm>
            <a:off x="2915816" y="2636912"/>
            <a:ext cx="288032" cy="432048"/>
          </a:xfrm>
          <a:prstGeom prst="up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2" name="Strzałka w lewo i prawo 51"/>
          <p:cNvSpPr/>
          <p:nvPr/>
        </p:nvSpPr>
        <p:spPr>
          <a:xfrm>
            <a:off x="5220072" y="3573016"/>
            <a:ext cx="432048" cy="288032"/>
          </a:xfrm>
          <a:prstGeom prst="left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Przycisk akcji: Powrót 31">
            <a:hlinkClick r:id="rId2" action="ppaction://hlinksldjump" highlightClick="1"/>
          </p:cNvPr>
          <p:cNvSpPr/>
          <p:nvPr/>
        </p:nvSpPr>
        <p:spPr>
          <a:xfrm>
            <a:off x="8604448" y="6309320"/>
            <a:ext cx="36004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Zakres referatu i prezentacji</a:t>
            </a:r>
            <a:endParaRPr lang="pl-PL" sz="4000" b="1" dirty="0"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6064" y="1628800"/>
            <a:ext cx="7452320" cy="388843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Wprowadzenie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Współczesna ekonomia dobrobytu – istota gospodarki mieszanej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Współczesne aspekty ekonomii w Polsce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Podstawy ekonomii dobrobytu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Klatka dobrobytu a sprawa polska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8172400" y="4869160"/>
            <a:ext cx="504056" cy="50405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1</a:t>
            </a:r>
            <a:endParaRPr lang="pl-PL" sz="2400" b="1" dirty="0"/>
          </a:p>
        </p:txBody>
      </p:sp>
      <p:sp>
        <p:nvSpPr>
          <p:cNvPr id="5" name="Elipsa 4"/>
          <p:cNvSpPr/>
          <p:nvPr/>
        </p:nvSpPr>
        <p:spPr>
          <a:xfrm>
            <a:off x="8172400" y="2348880"/>
            <a:ext cx="504056" cy="50405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2</a:t>
            </a:r>
            <a:endParaRPr lang="pl-PL" sz="2400" b="1" dirty="0"/>
          </a:p>
        </p:txBody>
      </p:sp>
      <p:sp>
        <p:nvSpPr>
          <p:cNvPr id="6" name="Elipsa 5"/>
          <p:cNvSpPr/>
          <p:nvPr/>
        </p:nvSpPr>
        <p:spPr>
          <a:xfrm>
            <a:off x="8172400" y="3140968"/>
            <a:ext cx="504056" cy="50405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3</a:t>
            </a:r>
            <a:endParaRPr lang="pl-PL" sz="2400" b="1" dirty="0"/>
          </a:p>
        </p:txBody>
      </p:sp>
      <p:sp>
        <p:nvSpPr>
          <p:cNvPr id="7" name="Elipsa 6"/>
          <p:cNvSpPr/>
          <p:nvPr/>
        </p:nvSpPr>
        <p:spPr>
          <a:xfrm>
            <a:off x="8172400" y="4005064"/>
            <a:ext cx="504056" cy="50405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4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pl-PL" sz="3200" dirty="0" smtClean="0"/>
              <a:t>Okno dobrobytu systemu ekonomicznego</a:t>
            </a:r>
            <a:endParaRPr lang="pl-PL" sz="3200" dirty="0"/>
          </a:p>
        </p:txBody>
      </p:sp>
      <p:pic>
        <p:nvPicPr>
          <p:cNvPr id="5" name="Obraz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07020"/>
            <a:ext cx="7560840" cy="5681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3635896" y="2492896"/>
            <a:ext cx="2448272" cy="2232248"/>
          </a:xfrm>
          <a:prstGeom prst="rect">
            <a:avLst/>
          </a:prstGeom>
          <a:solidFill>
            <a:srgbClr val="92D050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7"/>
          <p:cNvCxnSpPr/>
          <p:nvPr/>
        </p:nvCxnSpPr>
        <p:spPr>
          <a:xfrm>
            <a:off x="3635896" y="1124744"/>
            <a:ext cx="0" cy="4464496"/>
          </a:xfrm>
          <a:prstGeom prst="line">
            <a:avLst/>
          </a:prstGeom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>
            <a:off x="6084168" y="1124744"/>
            <a:ext cx="0" cy="4464496"/>
          </a:xfrm>
          <a:prstGeom prst="line">
            <a:avLst/>
          </a:prstGeom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>
            <a:off x="2411760" y="2492896"/>
            <a:ext cx="4896544" cy="0"/>
          </a:xfrm>
          <a:prstGeom prst="line">
            <a:avLst/>
          </a:prstGeom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>
            <a:off x="2411760" y="4725144"/>
            <a:ext cx="4896544" cy="0"/>
          </a:xfrm>
          <a:prstGeom prst="line">
            <a:avLst/>
          </a:prstGeom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trzałka w górę i w dół 13"/>
          <p:cNvSpPr/>
          <p:nvPr/>
        </p:nvSpPr>
        <p:spPr>
          <a:xfrm>
            <a:off x="4788024" y="2996952"/>
            <a:ext cx="288032" cy="432048"/>
          </a:xfrm>
          <a:prstGeom prst="up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Strzałka w lewo i prawo 14"/>
          <p:cNvSpPr/>
          <p:nvPr/>
        </p:nvSpPr>
        <p:spPr>
          <a:xfrm>
            <a:off x="4716016" y="3501008"/>
            <a:ext cx="432048" cy="288032"/>
          </a:xfrm>
          <a:prstGeom prst="left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Okno dobrobytu czy klatka dobrobytu </a:t>
            </a:r>
            <a:br>
              <a:rPr lang="pl-PL" dirty="0" smtClean="0"/>
            </a:br>
            <a:r>
              <a:rPr lang="pl-PL" dirty="0" smtClean="0"/>
              <a:t>a sprawa polska</a:t>
            </a:r>
            <a:endParaRPr lang="pl-PL" dirty="0"/>
          </a:p>
        </p:txBody>
      </p:sp>
      <p:pic>
        <p:nvPicPr>
          <p:cNvPr id="3" name="Obraz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7488832" cy="504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zaokrąglony 3"/>
          <p:cNvSpPr/>
          <p:nvPr/>
        </p:nvSpPr>
        <p:spPr>
          <a:xfrm>
            <a:off x="2123728" y="1700808"/>
            <a:ext cx="1872208" cy="64807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5940152" y="2564904"/>
            <a:ext cx="2088232" cy="64807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v</a:t>
            </a:r>
            <a:endParaRPr lang="pl-PL" dirty="0"/>
          </a:p>
        </p:txBody>
      </p:sp>
      <p:sp>
        <p:nvSpPr>
          <p:cNvPr id="6" name="Prostokąt zaokrąglony 5"/>
          <p:cNvSpPr/>
          <p:nvPr/>
        </p:nvSpPr>
        <p:spPr>
          <a:xfrm>
            <a:off x="5868144" y="5085184"/>
            <a:ext cx="2376264" cy="64807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zaokrąglony 6"/>
          <p:cNvSpPr/>
          <p:nvPr/>
        </p:nvSpPr>
        <p:spPr>
          <a:xfrm>
            <a:off x="2051720" y="2924944"/>
            <a:ext cx="1872208" cy="28803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zaokrąglony 7"/>
          <p:cNvSpPr/>
          <p:nvPr/>
        </p:nvSpPr>
        <p:spPr>
          <a:xfrm>
            <a:off x="5364088" y="3717032"/>
            <a:ext cx="1872208" cy="36004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zaokrąglony 8"/>
          <p:cNvSpPr/>
          <p:nvPr/>
        </p:nvSpPr>
        <p:spPr>
          <a:xfrm>
            <a:off x="5220072" y="4725144"/>
            <a:ext cx="1944216" cy="36004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zaokrąglony 9"/>
          <p:cNvSpPr/>
          <p:nvPr/>
        </p:nvSpPr>
        <p:spPr>
          <a:xfrm>
            <a:off x="683568" y="4725144"/>
            <a:ext cx="1944216" cy="36004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zaokrąglony 10"/>
          <p:cNvSpPr/>
          <p:nvPr/>
        </p:nvSpPr>
        <p:spPr>
          <a:xfrm>
            <a:off x="4211960" y="6237312"/>
            <a:ext cx="1944216" cy="36004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zaokrąglony 11"/>
          <p:cNvSpPr/>
          <p:nvPr/>
        </p:nvSpPr>
        <p:spPr>
          <a:xfrm>
            <a:off x="827584" y="5589240"/>
            <a:ext cx="1944216" cy="36004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764704"/>
            <a:ext cx="676275" cy="676275"/>
          </a:xfrm>
          <a:prstGeom prst="rect">
            <a:avLst/>
          </a:prstGeom>
        </p:spPr>
      </p:pic>
      <p:sp>
        <p:nvSpPr>
          <p:cNvPr id="14" name="Przycisk akcji: Wstecz lub Poprzedni 13">
            <a:hlinkClick r:id="rId4" action="ppaction://hlinksldjump" highlightClick="1"/>
          </p:cNvPr>
          <p:cNvSpPr/>
          <p:nvPr/>
        </p:nvSpPr>
        <p:spPr>
          <a:xfrm>
            <a:off x="7668344" y="1196752"/>
            <a:ext cx="432048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 14">
            <a:hlinkClick r:id="rId5" action="ppaction://hlinksldjump"/>
          </p:cNvPr>
          <p:cNvSpPr/>
          <p:nvPr/>
        </p:nvSpPr>
        <p:spPr>
          <a:xfrm>
            <a:off x="179512" y="1628800"/>
            <a:ext cx="8820472" cy="5157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zycisk akcji: Wstecz lub Poprzedni 15">
            <a:hlinkClick r:id="rId5" action="ppaction://hlinksldjump" highlightClick="1"/>
          </p:cNvPr>
          <p:cNvSpPr/>
          <p:nvPr/>
        </p:nvSpPr>
        <p:spPr>
          <a:xfrm>
            <a:off x="7668344" y="6381328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Dwa mity transformacji ustrojowej </a:t>
            </a:r>
            <a:br>
              <a:rPr lang="pl-PL" sz="3600" dirty="0" smtClean="0"/>
            </a:br>
            <a:r>
              <a:rPr lang="pl-PL" sz="3600" dirty="0" smtClean="0"/>
              <a:t>Metafora okna dobrobytu</a:t>
            </a:r>
            <a:endParaRPr lang="pl-PL" sz="3600" dirty="0"/>
          </a:p>
        </p:txBody>
      </p:sp>
      <p:pic>
        <p:nvPicPr>
          <p:cNvPr id="4" name="Obraz 3">
            <a:hlinkClick r:id="rId2" action="ppaction://hlinksldjump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412776"/>
            <a:ext cx="6552728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6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476672"/>
            <a:ext cx="676275" cy="676275"/>
          </a:xfrm>
          <a:prstGeom prst="rect">
            <a:avLst/>
          </a:prstGeom>
        </p:spPr>
      </p:pic>
      <p:sp>
        <p:nvSpPr>
          <p:cNvPr id="8" name="Przycisk akcji: Powrót 7">
            <a:hlinkClick r:id="rId2" action="ppaction://hlinksldjump" highlightClick="1"/>
          </p:cNvPr>
          <p:cNvSpPr/>
          <p:nvPr/>
        </p:nvSpPr>
        <p:spPr>
          <a:xfrm>
            <a:off x="8532440" y="6381328"/>
            <a:ext cx="360040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Podsumowanie 1 z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3573016"/>
            <a:ext cx="7920880" cy="266429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800" dirty="0"/>
              <a:t>kontrowersje w perspektywie globalnej wokół ekonomicznej interpretacji gospodarki </a:t>
            </a:r>
            <a:r>
              <a:rPr lang="pl-PL" sz="2800" dirty="0" smtClean="0"/>
              <a:t>mieszanej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/>
              <a:t>brak metodycznej analizy sektora publicznego </a:t>
            </a:r>
            <a:endParaRPr lang="pl-PL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2800" dirty="0"/>
              <a:t>niewielki odsetek ekonomistów zapewniających ciągłość obiektywnej </a:t>
            </a:r>
            <a:r>
              <a:rPr lang="pl-PL" sz="2800" dirty="0" smtClean="0"/>
              <a:t>wiedzy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467544" y="1052736"/>
            <a:ext cx="8424936" cy="216024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Wiedza usystematyzowana przez J. </a:t>
            </a:r>
            <a:r>
              <a:rPr lang="pl-PL" sz="2400" dirty="0" err="1" smtClean="0"/>
              <a:t>Stiglitza</a:t>
            </a:r>
            <a:r>
              <a:rPr lang="pl-PL" sz="2400" dirty="0" smtClean="0"/>
              <a:t> ułatwia identyfikację:</a:t>
            </a:r>
          </a:p>
          <a:p>
            <a:r>
              <a:rPr lang="pl-PL" sz="1000" dirty="0" smtClean="0"/>
              <a:t>	</a:t>
            </a:r>
          </a:p>
          <a:p>
            <a:r>
              <a:rPr lang="pl-PL" sz="2400" dirty="0"/>
              <a:t>	</a:t>
            </a:r>
            <a:r>
              <a:rPr lang="pl-PL" sz="2400" dirty="0" smtClean="0"/>
              <a:t>przyczyn ekonomicznych błędów i trudności  </a:t>
            </a:r>
            <a:r>
              <a:rPr lang="pl-PL" sz="2400" dirty="0"/>
              <a:t>okresu </a:t>
            </a:r>
            <a:r>
              <a:rPr lang="pl-PL" sz="2400" dirty="0" smtClean="0"/>
              <a:t>	transformacji </a:t>
            </a:r>
            <a:r>
              <a:rPr lang="pl-PL" sz="2400" dirty="0"/>
              <a:t>na przełomie XX i XXI w. w Polsce </a:t>
            </a:r>
            <a:endParaRPr lang="pl-PL" sz="2400" dirty="0" smtClean="0"/>
          </a:p>
          <a:p>
            <a:r>
              <a:rPr lang="pl-PL" sz="1000" dirty="0" smtClean="0"/>
              <a:t>	</a:t>
            </a:r>
          </a:p>
          <a:p>
            <a:r>
              <a:rPr lang="pl-PL" sz="2400" dirty="0" smtClean="0"/>
              <a:t>	podstaw i perspektyw postrzegania państwa dobrobytu </a:t>
            </a:r>
            <a:endParaRPr lang="pl-PL" sz="2400" dirty="0"/>
          </a:p>
        </p:txBody>
      </p:sp>
      <p:sp>
        <p:nvSpPr>
          <p:cNvPr id="5" name="Przycisk akcji: Koniec 4">
            <a:hlinkClick r:id="rId2" action="ppaction://hlinksldjump" highlightClick="1"/>
          </p:cNvPr>
          <p:cNvSpPr/>
          <p:nvPr/>
        </p:nvSpPr>
        <p:spPr>
          <a:xfrm>
            <a:off x="8532440" y="6381328"/>
            <a:ext cx="432048" cy="2880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zycisk akcji: Wstecz lub Poprzedni 5">
            <a:hlinkClick r:id="rId3" action="ppaction://hlinksldjump" highlightClick="1"/>
          </p:cNvPr>
          <p:cNvSpPr/>
          <p:nvPr/>
        </p:nvSpPr>
        <p:spPr>
          <a:xfrm>
            <a:off x="8532440" y="3933056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zycisk akcji: Wstecz lub Poprzedni 7">
            <a:hlinkClick r:id="rId4" action="ppaction://hlinksldjump" highlightClick="1"/>
          </p:cNvPr>
          <p:cNvSpPr/>
          <p:nvPr/>
        </p:nvSpPr>
        <p:spPr>
          <a:xfrm>
            <a:off x="8532440" y="5373216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971600" y="1700808"/>
            <a:ext cx="360040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bg1"/>
                </a:solidFill>
              </a:rPr>
              <a:t>√</a:t>
            </a:r>
            <a:endParaRPr lang="pl-PL" sz="3200" b="1" dirty="0">
              <a:solidFill>
                <a:schemeClr val="bg1"/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971600" y="2556193"/>
            <a:ext cx="360040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bg1"/>
                </a:solidFill>
              </a:rPr>
              <a:t>√</a:t>
            </a:r>
            <a:endParaRPr lang="pl-PL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Podsumowanie 2 z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124744"/>
            <a:ext cx="7416824" cy="338437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pl-PL" sz="2800" dirty="0" smtClean="0"/>
              <a:t>brak świadomego stosowania podstawowych twierdzeń ekonomii dobrobytu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pl-PL" sz="2800" dirty="0" smtClean="0"/>
              <a:t>ignorowanie </a:t>
            </a:r>
            <a:r>
              <a:rPr lang="pl-PL" sz="2800" dirty="0"/>
              <a:t>sześciu głównych rodzajów zawodności rynku </a:t>
            </a:r>
            <a:endParaRPr lang="pl-PL" sz="28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pl-PL" sz="2800" dirty="0" smtClean="0"/>
              <a:t>brak  </a:t>
            </a:r>
            <a:r>
              <a:rPr lang="pl-PL" sz="2800" dirty="0"/>
              <a:t>troski o relacje pomiędzy efektywnością a sprawiedliwością w kontekście właściwych wyborów społecznych </a:t>
            </a:r>
            <a:endParaRPr lang="pl-PL" sz="28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pl-PL" sz="2800" dirty="0"/>
              <a:t>niewłaściwe zlokalizowanie modelu decyzji politycznych 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395536" y="4581128"/>
            <a:ext cx="8424936" cy="187220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Dorobek J. </a:t>
            </a:r>
            <a:r>
              <a:rPr lang="pl-PL" sz="2400" dirty="0" err="1"/>
              <a:t>Stiglitza</a:t>
            </a:r>
            <a:r>
              <a:rPr lang="pl-PL" sz="2400" dirty="0"/>
              <a:t> jest wzorem obiektywizmu naukowego </a:t>
            </a:r>
            <a:endParaRPr lang="pl-PL" sz="2400" dirty="0" smtClean="0"/>
          </a:p>
          <a:p>
            <a:pPr algn="ctr"/>
            <a:r>
              <a:rPr lang="pl-PL" sz="2400" dirty="0" smtClean="0"/>
              <a:t>i </a:t>
            </a:r>
            <a:r>
              <a:rPr lang="pl-PL" sz="2400" dirty="0"/>
              <a:t>światowym dziedzictwem ekonomii w służbie dobrobytu na przełomie XX i XXI wieku. </a:t>
            </a:r>
            <a:r>
              <a:rPr lang="pl-PL" sz="2400" dirty="0" smtClean="0"/>
              <a:t>Stanowi on </a:t>
            </a:r>
            <a:r>
              <a:rPr lang="pl-PL" sz="2400" dirty="0"/>
              <a:t>obowiązkową lekturę Polaków zainteresowanych zawodowo lub emocjonalnie sprawami społeczno-gospodarczymi.</a:t>
            </a:r>
          </a:p>
        </p:txBody>
      </p:sp>
      <p:sp>
        <p:nvSpPr>
          <p:cNvPr id="5" name="Przycisk akcji: Początek 4">
            <a:hlinkClick r:id="rId2" action="ppaction://hlinksldjump" highlightClick="1"/>
          </p:cNvPr>
          <p:cNvSpPr/>
          <p:nvPr/>
        </p:nvSpPr>
        <p:spPr>
          <a:xfrm>
            <a:off x="8676456" y="6453336"/>
            <a:ext cx="360040" cy="33265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zycisk akcji: Wstecz lub Poprzedni 5">
            <a:hlinkClick r:id="rId3" action="ppaction://hlinksldjump" highlightClick="1"/>
          </p:cNvPr>
          <p:cNvSpPr/>
          <p:nvPr/>
        </p:nvSpPr>
        <p:spPr>
          <a:xfrm>
            <a:off x="8244408" y="1556792"/>
            <a:ext cx="288032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zycisk akcji: Wstecz lub Poprzedni 6">
            <a:hlinkClick r:id="rId4" action="ppaction://hlinksldjump" highlightClick="1"/>
          </p:cNvPr>
          <p:cNvSpPr/>
          <p:nvPr/>
        </p:nvSpPr>
        <p:spPr>
          <a:xfrm>
            <a:off x="8172400" y="364502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zycisk akcji: Strona główna 7">
            <a:hlinkClick r:id="rId5" action="ppaction://hlinksldjump" highlightClick="1"/>
          </p:cNvPr>
          <p:cNvSpPr/>
          <p:nvPr/>
        </p:nvSpPr>
        <p:spPr>
          <a:xfrm>
            <a:off x="7668344" y="6381328"/>
            <a:ext cx="432048" cy="476672"/>
          </a:xfrm>
          <a:prstGeom prst="actionButtonHo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Autofit/>
          </a:bodyPr>
          <a:lstStyle/>
          <a:p>
            <a:r>
              <a:rPr lang="pl-PL" sz="2800" dirty="0" smtClean="0"/>
              <a:t>Kontrowersje interpretacyjne gospodarki mieszanej</a:t>
            </a:r>
            <a:br>
              <a:rPr lang="pl-PL" sz="2800" dirty="0" smtClean="0"/>
            </a:br>
            <a:r>
              <a:rPr lang="pl-PL" sz="2800" dirty="0" smtClean="0"/>
              <a:t>Sektor prywatny i sektor publiczny </a:t>
            </a:r>
            <a:br>
              <a:rPr lang="pl-PL" sz="2800" dirty="0" smtClean="0"/>
            </a:br>
            <a:r>
              <a:rPr lang="pl-PL" sz="2000" b="1" dirty="0" smtClean="0"/>
              <a:t>Okna dobrobytu i klatka dobrobytu </a:t>
            </a:r>
            <a:endParaRPr lang="pl-PL" sz="2000" b="1" dirty="0"/>
          </a:p>
        </p:txBody>
      </p:sp>
      <p:pic>
        <p:nvPicPr>
          <p:cNvPr id="5" name="Obraz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956" y="1556792"/>
            <a:ext cx="3956988" cy="1966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556792"/>
            <a:ext cx="489654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717032"/>
            <a:ext cx="324036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3631721"/>
            <a:ext cx="5325027" cy="322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zycisk akcji: Powrót 8">
            <a:hlinkClick r:id="rId6" action="ppaction://hlinksldjump" highlightClick="1"/>
          </p:cNvPr>
          <p:cNvSpPr/>
          <p:nvPr/>
        </p:nvSpPr>
        <p:spPr>
          <a:xfrm>
            <a:off x="8676456" y="6453336"/>
            <a:ext cx="360040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zaokrąglony 10">
            <a:hlinkClick r:id="rId7" action="ppaction://hlinksldjump"/>
          </p:cNvPr>
          <p:cNvSpPr/>
          <p:nvPr/>
        </p:nvSpPr>
        <p:spPr>
          <a:xfrm rot="19807172">
            <a:off x="-83523" y="4652947"/>
            <a:ext cx="4126253" cy="43204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Metafora okna dobrobytu</a:t>
            </a:r>
            <a:endParaRPr lang="pl-PL" sz="2400" b="1" dirty="0"/>
          </a:p>
        </p:txBody>
      </p:sp>
      <p:sp>
        <p:nvSpPr>
          <p:cNvPr id="12" name="Prostokąt zaokrąglony 11"/>
          <p:cNvSpPr/>
          <p:nvPr/>
        </p:nvSpPr>
        <p:spPr>
          <a:xfrm rot="19807172">
            <a:off x="4716839" y="4662131"/>
            <a:ext cx="4126253" cy="43204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Metafora klatki dobrobytu</a:t>
            </a:r>
            <a:endParaRPr lang="pl-PL" sz="2400" b="1" dirty="0"/>
          </a:p>
        </p:txBody>
      </p:sp>
      <p:sp>
        <p:nvSpPr>
          <p:cNvPr id="13" name="Prostokąt zaokrąglony 12"/>
          <p:cNvSpPr/>
          <p:nvPr/>
        </p:nvSpPr>
        <p:spPr>
          <a:xfrm rot="19807172">
            <a:off x="1525044" y="2339885"/>
            <a:ext cx="4126253" cy="43204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Zawodność rynku</a:t>
            </a:r>
            <a:endParaRPr lang="pl-PL" sz="2400" b="1" dirty="0"/>
          </a:p>
        </p:txBody>
      </p:sp>
      <p:sp>
        <p:nvSpPr>
          <p:cNvPr id="14" name="Prostokąt zaokrąglony 13"/>
          <p:cNvSpPr/>
          <p:nvPr/>
        </p:nvSpPr>
        <p:spPr>
          <a:xfrm rot="19807172">
            <a:off x="2784676" y="2411893"/>
            <a:ext cx="4126253" cy="43204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Zawodność państwa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8640960" cy="1426170"/>
          </a:xfrm>
        </p:spPr>
        <p:txBody>
          <a:bodyPr>
            <a:noAutofit/>
          </a:bodyPr>
          <a:lstStyle/>
          <a:p>
            <a:r>
              <a:rPr lang="pl-PL" sz="2800" dirty="0" smtClean="0"/>
              <a:t>Szacunek struktury … środowiska ekonomistów w Polsce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2000" dirty="0" smtClean="0"/>
              <a:t>relacje ilości i jakości kreacji wiedzy, poglądów, działań i świadomości</a:t>
            </a:r>
            <a:endParaRPr lang="pl-PL" sz="2000" dirty="0"/>
          </a:p>
        </p:txBody>
      </p:sp>
      <p:cxnSp>
        <p:nvCxnSpPr>
          <p:cNvPr id="4" name="Łącznik prosty ze strzałką 3"/>
          <p:cNvCxnSpPr/>
          <p:nvPr/>
        </p:nvCxnSpPr>
        <p:spPr>
          <a:xfrm flipV="1">
            <a:off x="2195736" y="1844824"/>
            <a:ext cx="0" cy="4464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2195736" y="6309320"/>
            <a:ext cx="576064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>
            <a:off x="2123728" y="5589240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>
            <a:off x="2123728" y="4869160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2123728" y="2708920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>
            <a:off x="2123728" y="3429000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>
            <a:off x="2123728" y="4149080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/>
          <p:cNvSpPr txBox="1"/>
          <p:nvPr/>
        </p:nvSpPr>
        <p:spPr>
          <a:xfrm>
            <a:off x="1619672" y="53012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20%</a:t>
            </a:r>
            <a:endParaRPr lang="pl-PL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1619672" y="45718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40%</a:t>
            </a:r>
            <a:endParaRPr lang="pl-PL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1619672" y="38610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60%</a:t>
            </a:r>
            <a:endParaRPr lang="pl-PL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1619672" y="31316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80%</a:t>
            </a:r>
            <a:endParaRPr lang="pl-PL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1547664" y="24208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100%</a:t>
            </a:r>
            <a:endParaRPr lang="pl-PL" dirty="0"/>
          </a:p>
        </p:txBody>
      </p:sp>
      <p:sp>
        <p:nvSpPr>
          <p:cNvPr id="21" name="Prostokąt 20"/>
          <p:cNvSpPr/>
          <p:nvPr/>
        </p:nvSpPr>
        <p:spPr>
          <a:xfrm>
            <a:off x="2339752" y="2636912"/>
            <a:ext cx="504056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 21"/>
          <p:cNvSpPr/>
          <p:nvPr/>
        </p:nvSpPr>
        <p:spPr>
          <a:xfrm>
            <a:off x="3059832" y="2636912"/>
            <a:ext cx="504056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 22"/>
          <p:cNvSpPr/>
          <p:nvPr/>
        </p:nvSpPr>
        <p:spPr>
          <a:xfrm>
            <a:off x="3779912" y="2636912"/>
            <a:ext cx="504056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23"/>
          <p:cNvSpPr/>
          <p:nvPr/>
        </p:nvSpPr>
        <p:spPr>
          <a:xfrm>
            <a:off x="4499992" y="2636912"/>
            <a:ext cx="504056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 24"/>
          <p:cNvSpPr/>
          <p:nvPr/>
        </p:nvSpPr>
        <p:spPr>
          <a:xfrm>
            <a:off x="5220072" y="2636912"/>
            <a:ext cx="504056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ole tekstowe 26"/>
          <p:cNvSpPr txBox="1"/>
          <p:nvPr/>
        </p:nvSpPr>
        <p:spPr>
          <a:xfrm>
            <a:off x="2195736" y="630932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1970</a:t>
            </a:r>
            <a:endParaRPr lang="pl-PL" dirty="0"/>
          </a:p>
        </p:txBody>
      </p:sp>
      <p:sp>
        <p:nvSpPr>
          <p:cNvPr id="28" name="pole tekstowe 27"/>
          <p:cNvSpPr txBox="1"/>
          <p:nvPr/>
        </p:nvSpPr>
        <p:spPr>
          <a:xfrm>
            <a:off x="2987824" y="630932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1980</a:t>
            </a:r>
            <a:endParaRPr lang="pl-PL" dirty="0"/>
          </a:p>
        </p:txBody>
      </p:sp>
      <p:sp>
        <p:nvSpPr>
          <p:cNvPr id="29" name="pole tekstowe 28"/>
          <p:cNvSpPr txBox="1"/>
          <p:nvPr/>
        </p:nvSpPr>
        <p:spPr>
          <a:xfrm>
            <a:off x="3707904" y="630932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1990</a:t>
            </a:r>
            <a:endParaRPr lang="pl-PL" dirty="0"/>
          </a:p>
        </p:txBody>
      </p:sp>
      <p:sp>
        <p:nvSpPr>
          <p:cNvPr id="30" name="pole tekstowe 29"/>
          <p:cNvSpPr txBox="1"/>
          <p:nvPr/>
        </p:nvSpPr>
        <p:spPr>
          <a:xfrm>
            <a:off x="4427984" y="63093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2000</a:t>
            </a:r>
            <a:endParaRPr lang="pl-PL" dirty="0"/>
          </a:p>
        </p:txBody>
      </p:sp>
      <p:sp>
        <p:nvSpPr>
          <p:cNvPr id="31" name="pole tekstowe 30"/>
          <p:cNvSpPr txBox="1"/>
          <p:nvPr/>
        </p:nvSpPr>
        <p:spPr>
          <a:xfrm>
            <a:off x="5148064" y="63093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2010</a:t>
            </a:r>
            <a:endParaRPr lang="pl-PL" dirty="0"/>
          </a:p>
        </p:txBody>
      </p:sp>
      <p:sp>
        <p:nvSpPr>
          <p:cNvPr id="33" name="pole tekstowe 32"/>
          <p:cNvSpPr txBox="1"/>
          <p:nvPr/>
        </p:nvSpPr>
        <p:spPr>
          <a:xfrm>
            <a:off x="7236296" y="63093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lata</a:t>
            </a:r>
            <a:endParaRPr lang="pl-PL" dirty="0"/>
          </a:p>
        </p:txBody>
      </p:sp>
      <p:sp>
        <p:nvSpPr>
          <p:cNvPr id="34" name="pole tekstowe 33"/>
          <p:cNvSpPr txBox="1"/>
          <p:nvPr/>
        </p:nvSpPr>
        <p:spPr>
          <a:xfrm>
            <a:off x="107504" y="1890698"/>
            <a:ext cx="14401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Odsetek ekspertów i specjalistów w dziedzinie ekonomii w Polsce</a:t>
            </a:r>
            <a:endParaRPr lang="pl-PL" dirty="0"/>
          </a:p>
        </p:txBody>
      </p:sp>
      <p:sp>
        <p:nvSpPr>
          <p:cNvPr id="36" name="Prostokąt 35"/>
          <p:cNvSpPr/>
          <p:nvPr/>
        </p:nvSpPr>
        <p:spPr>
          <a:xfrm>
            <a:off x="2339752" y="5949280"/>
            <a:ext cx="50405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Prostokąt 36"/>
          <p:cNvSpPr/>
          <p:nvPr/>
        </p:nvSpPr>
        <p:spPr>
          <a:xfrm>
            <a:off x="3059832" y="5589240"/>
            <a:ext cx="50405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Prostokąt 37"/>
          <p:cNvSpPr/>
          <p:nvPr/>
        </p:nvSpPr>
        <p:spPr>
          <a:xfrm>
            <a:off x="3779912" y="3429000"/>
            <a:ext cx="504056" cy="28803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Prostokąt 38"/>
          <p:cNvSpPr/>
          <p:nvPr/>
        </p:nvSpPr>
        <p:spPr>
          <a:xfrm>
            <a:off x="4499992" y="3068960"/>
            <a:ext cx="504056" cy="32403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0" name="Prostokąt 39"/>
          <p:cNvSpPr/>
          <p:nvPr/>
        </p:nvSpPr>
        <p:spPr>
          <a:xfrm>
            <a:off x="5220072" y="3068960"/>
            <a:ext cx="504056" cy="32403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Prostokąt 40"/>
          <p:cNvSpPr/>
          <p:nvPr/>
        </p:nvSpPr>
        <p:spPr>
          <a:xfrm>
            <a:off x="7236296" y="4221088"/>
            <a:ext cx="504056" cy="480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Prostokąt 41"/>
          <p:cNvSpPr/>
          <p:nvPr/>
        </p:nvSpPr>
        <p:spPr>
          <a:xfrm>
            <a:off x="7236296" y="5021560"/>
            <a:ext cx="504056" cy="423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pole tekstowe 42"/>
          <p:cNvSpPr txBox="1"/>
          <p:nvPr/>
        </p:nvSpPr>
        <p:spPr>
          <a:xfrm>
            <a:off x="6012160" y="414908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ekonomia socjalizmu</a:t>
            </a:r>
            <a:endParaRPr lang="pl-PL" dirty="0"/>
          </a:p>
        </p:txBody>
      </p:sp>
      <p:sp>
        <p:nvSpPr>
          <p:cNvPr id="44" name="pole tekstowe 43"/>
          <p:cNvSpPr txBox="1"/>
          <p:nvPr/>
        </p:nvSpPr>
        <p:spPr>
          <a:xfrm>
            <a:off x="6012160" y="486916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ekonomia kapitalizmu</a:t>
            </a:r>
            <a:endParaRPr lang="pl-PL" dirty="0"/>
          </a:p>
        </p:txBody>
      </p:sp>
      <p:sp>
        <p:nvSpPr>
          <p:cNvPr id="45" name="Prostokąt 44"/>
          <p:cNvSpPr/>
          <p:nvPr/>
        </p:nvSpPr>
        <p:spPr>
          <a:xfrm>
            <a:off x="2987824" y="2492896"/>
            <a:ext cx="648072" cy="3816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Prostokąt 45"/>
          <p:cNvSpPr/>
          <p:nvPr/>
        </p:nvSpPr>
        <p:spPr>
          <a:xfrm>
            <a:off x="3707904" y="2492896"/>
            <a:ext cx="648072" cy="3816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Prostokąt 46"/>
          <p:cNvSpPr/>
          <p:nvPr/>
        </p:nvSpPr>
        <p:spPr>
          <a:xfrm>
            <a:off x="4427984" y="2492896"/>
            <a:ext cx="648072" cy="3816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Prostokąt 47"/>
          <p:cNvSpPr/>
          <p:nvPr/>
        </p:nvSpPr>
        <p:spPr>
          <a:xfrm>
            <a:off x="5148064" y="2492896"/>
            <a:ext cx="648072" cy="3816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Przycisk akcji: Powrót 48">
            <a:hlinkClick r:id="rId2" action="ppaction://hlinksldjump" highlightClick="1"/>
          </p:cNvPr>
          <p:cNvSpPr/>
          <p:nvPr/>
        </p:nvSpPr>
        <p:spPr>
          <a:xfrm>
            <a:off x="8676456" y="6453336"/>
            <a:ext cx="360040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5" grpId="0" animBg="1"/>
      <p:bldP spid="46" grpId="0" animBg="1"/>
      <p:bldP spid="47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1152128"/>
          </a:xfrm>
        </p:spPr>
        <p:txBody>
          <a:bodyPr>
            <a:normAutofit/>
          </a:bodyPr>
          <a:lstStyle/>
          <a:p>
            <a:r>
              <a:rPr lang="pl-PL" sz="2800" dirty="0" smtClean="0"/>
              <a:t>Świadome stosowanie podstawowych twierdzeń ekonomii dobrobytu</a:t>
            </a:r>
            <a:endParaRPr lang="pl-PL" sz="2800" dirty="0"/>
          </a:p>
        </p:txBody>
      </p:sp>
      <p:pic>
        <p:nvPicPr>
          <p:cNvPr id="3" name="Obraz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268760"/>
            <a:ext cx="5753735" cy="126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0753" y="2348880"/>
            <a:ext cx="5753735" cy="1414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zycisk akcji: Powrót 4">
            <a:hlinkClick r:id="rId5" action="ppaction://hlinksldjump" highlightClick="1"/>
          </p:cNvPr>
          <p:cNvSpPr/>
          <p:nvPr/>
        </p:nvSpPr>
        <p:spPr>
          <a:xfrm>
            <a:off x="8604448" y="6309320"/>
            <a:ext cx="36004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zaokrąglony 6"/>
          <p:cNvSpPr/>
          <p:nvPr/>
        </p:nvSpPr>
        <p:spPr>
          <a:xfrm rot="20465780">
            <a:off x="548107" y="1706878"/>
            <a:ext cx="8353493" cy="125329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Konsekwencją zawodności rynku i </a:t>
            </a:r>
            <a:r>
              <a:rPr lang="pl-PL" sz="2400" b="1" dirty="0" smtClean="0"/>
              <a:t>zawodności państwa </a:t>
            </a:r>
            <a:endParaRPr lang="pl-PL" sz="2400" b="1" dirty="0" smtClean="0"/>
          </a:p>
          <a:p>
            <a:pPr algn="ctr"/>
            <a:r>
              <a:rPr lang="pl-PL" sz="2400" b="1" dirty="0" smtClean="0"/>
              <a:t>jest </a:t>
            </a:r>
            <a:r>
              <a:rPr lang="pl-PL" sz="2400" b="1" dirty="0" smtClean="0"/>
              <a:t>optymalny wybór społeczny.</a:t>
            </a:r>
          </a:p>
        </p:txBody>
      </p:sp>
      <p:pic>
        <p:nvPicPr>
          <p:cNvPr id="8" name="Obraz 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4581128"/>
            <a:ext cx="5753735" cy="1932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1840" y="3827234"/>
            <a:ext cx="5753735" cy="2338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rostokąt zaokrąglony 9"/>
          <p:cNvSpPr/>
          <p:nvPr/>
        </p:nvSpPr>
        <p:spPr>
          <a:xfrm rot="20465780">
            <a:off x="430475" y="3962769"/>
            <a:ext cx="8353493" cy="116183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Wybór społeczny stanowi sposób na postrzeganie efektywności w kontekście sprawiedliwości.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Cztery modele systemów ekonomicznych </a:t>
            </a:r>
            <a:br>
              <a:rPr lang="pl-PL" sz="3200" dirty="0" smtClean="0"/>
            </a:br>
            <a:r>
              <a:rPr lang="pl-PL" sz="3200" dirty="0" smtClean="0"/>
              <a:t>i dwa mity transformacji ustrojowej</a:t>
            </a:r>
            <a:endParaRPr lang="pl-PL" sz="3200" dirty="0"/>
          </a:p>
        </p:txBody>
      </p:sp>
      <p:pic>
        <p:nvPicPr>
          <p:cNvPr id="6" name="Obraz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4051" y="1466038"/>
            <a:ext cx="6828309" cy="513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6"/>
          <p:cNvSpPr/>
          <p:nvPr/>
        </p:nvSpPr>
        <p:spPr>
          <a:xfrm>
            <a:off x="4860032" y="1772816"/>
            <a:ext cx="208823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b="1" dirty="0" smtClean="0"/>
              <a:t>1</a:t>
            </a:r>
            <a:endParaRPr lang="pl-PL" sz="6000" b="1" dirty="0"/>
          </a:p>
        </p:txBody>
      </p:sp>
      <p:sp>
        <p:nvSpPr>
          <p:cNvPr id="8" name="Prostokąt 7"/>
          <p:cNvSpPr/>
          <p:nvPr/>
        </p:nvSpPr>
        <p:spPr>
          <a:xfrm>
            <a:off x="2699792" y="1772816"/>
            <a:ext cx="208823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b="1" dirty="0" smtClean="0"/>
              <a:t>2</a:t>
            </a:r>
            <a:endParaRPr lang="pl-PL" sz="6000" b="1" dirty="0"/>
          </a:p>
        </p:txBody>
      </p:sp>
      <p:sp>
        <p:nvSpPr>
          <p:cNvPr id="9" name="Prostokąt 8"/>
          <p:cNvSpPr/>
          <p:nvPr/>
        </p:nvSpPr>
        <p:spPr>
          <a:xfrm>
            <a:off x="2699792" y="3789040"/>
            <a:ext cx="208823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b="1" dirty="0" smtClean="0"/>
              <a:t>3</a:t>
            </a:r>
            <a:endParaRPr lang="pl-PL" sz="6000" b="1" dirty="0"/>
          </a:p>
        </p:txBody>
      </p:sp>
      <p:sp>
        <p:nvSpPr>
          <p:cNvPr id="10" name="Prostokąt 9"/>
          <p:cNvSpPr/>
          <p:nvPr/>
        </p:nvSpPr>
        <p:spPr>
          <a:xfrm>
            <a:off x="4860032" y="3789040"/>
            <a:ext cx="2088232" cy="187220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b="1" dirty="0" smtClean="0"/>
              <a:t>4</a:t>
            </a:r>
            <a:endParaRPr lang="pl-PL" sz="6000" b="1" dirty="0"/>
          </a:p>
        </p:txBody>
      </p:sp>
      <p:sp>
        <p:nvSpPr>
          <p:cNvPr id="11" name="Prostokąt 10"/>
          <p:cNvSpPr/>
          <p:nvPr/>
        </p:nvSpPr>
        <p:spPr>
          <a:xfrm>
            <a:off x="2267744" y="1700808"/>
            <a:ext cx="216024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2627784" y="5805264"/>
            <a:ext cx="432048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72008" y="6536377"/>
            <a:ext cx="2195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B. Winiarski 2012, s.28-29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Indoktrynacja 1 </a:t>
            </a:r>
            <a:endParaRPr lang="pl-PL" dirty="0"/>
          </a:p>
        </p:txBody>
      </p:sp>
      <p:pic>
        <p:nvPicPr>
          <p:cNvPr id="5" name="Obraz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2043" y="1466038"/>
            <a:ext cx="6828309" cy="513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4788024" y="1700808"/>
            <a:ext cx="2160240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socjalizm</a:t>
            </a:r>
          </a:p>
          <a:p>
            <a:pPr algn="ctr"/>
            <a:r>
              <a:rPr lang="pl-PL" sz="2400" b="1" dirty="0" smtClean="0"/>
              <a:t>realny</a:t>
            </a:r>
            <a:endParaRPr lang="pl-PL" sz="2400" b="1" dirty="0"/>
          </a:p>
        </p:txBody>
      </p:sp>
      <p:pic>
        <p:nvPicPr>
          <p:cNvPr id="7" name="Obraz 6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76672"/>
            <a:ext cx="676275" cy="676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2329</TotalTime>
  <Words>485</Words>
  <Application>Microsoft Office PowerPoint</Application>
  <PresentationFormat>Pokaz na ekranie (4:3)</PresentationFormat>
  <Paragraphs>168</Paragraphs>
  <Slides>22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Motyw pakietu Office</vt:lpstr>
      <vt:lpstr>Podstawy ekonomii dobrobytu  według Josepha Stiglitza a sprawa polska</vt:lpstr>
      <vt:lpstr>Zakres referatu i prezentacji</vt:lpstr>
      <vt:lpstr>Podsumowanie 1 z 2</vt:lpstr>
      <vt:lpstr>Podsumowanie 2 z 2</vt:lpstr>
      <vt:lpstr>Kontrowersje interpretacyjne gospodarki mieszanej Sektor prywatny i sektor publiczny  Okna dobrobytu i klatka dobrobytu </vt:lpstr>
      <vt:lpstr>Szacunek struktury … środowiska ekonomistów w Polsce relacje ilości i jakości kreacji wiedzy, poglądów, działań i świadomości</vt:lpstr>
      <vt:lpstr>Świadome stosowanie podstawowych twierdzeń ekonomii dobrobytu</vt:lpstr>
      <vt:lpstr>Cztery modele systemów ekonomicznych  i dwa mity transformacji ustrojowej</vt:lpstr>
      <vt:lpstr>Indoktrynacja 1 </vt:lpstr>
      <vt:lpstr>Indoktrynacja 2</vt:lpstr>
      <vt:lpstr>Możliwość 1 </vt:lpstr>
      <vt:lpstr>Możliwość 2 </vt:lpstr>
      <vt:lpstr>Spektrum możliwości </vt:lpstr>
      <vt:lpstr>Klatka dobrobytu</vt:lpstr>
      <vt:lpstr>Klatka dobrobytu – utopia 1</vt:lpstr>
      <vt:lpstr>Klatka dobrobytu – utopia 2</vt:lpstr>
      <vt:lpstr>Klatka dobrobytu</vt:lpstr>
      <vt:lpstr>Klatka dobrobytu</vt:lpstr>
      <vt:lpstr>Dziękuję za uwagę</vt:lpstr>
      <vt:lpstr>Okno dobrobytu systemu ekonomicznego</vt:lpstr>
      <vt:lpstr>Okno dobrobytu czy klatka dobrobytu  a sprawa polska</vt:lpstr>
      <vt:lpstr>Dwa mity transformacji ustrojowej  Metafora okna dobrobytu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ekonomii dobrobytu</dc:title>
  <dc:creator>Admin</dc:creator>
  <cp:lastModifiedBy>Samsung n130</cp:lastModifiedBy>
  <cp:revision>7</cp:revision>
  <dcterms:created xsi:type="dcterms:W3CDTF">2018-05-13T13:55:37Z</dcterms:created>
  <dcterms:modified xsi:type="dcterms:W3CDTF">2018-05-16T20:32:42Z</dcterms:modified>
</cp:coreProperties>
</file>