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5C7E815-540C-402D-8658-8097CF49F379}" type="datetimeFigureOut">
              <a:rPr lang="en-US" smtClean="0"/>
              <a:t>5/23/2018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05A4A38-B6F5-4D29-9F1F-F3E69B8E6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C7E815-540C-402D-8658-8097CF49F379}"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C7E815-540C-402D-8658-8097CF49F379}"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C7E815-540C-402D-8658-8097CF49F379}"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5C7E815-540C-402D-8658-8097CF49F379}"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4A38-B6F5-4D29-9F1F-F3E69B8E6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C7E815-540C-402D-8658-8097CF49F379}"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5C7E815-540C-402D-8658-8097CF49F379}"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C7E815-540C-402D-8658-8097CF49F379}"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7E815-540C-402D-8658-8097CF49F379}"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C7E815-540C-402D-8658-8097CF49F379}"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4A38-B6F5-4D29-9F1F-F3E69B8E6E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C7E815-540C-402D-8658-8097CF49F379}"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05A4A38-B6F5-4D29-9F1F-F3E69B8E6E4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5C7E815-540C-402D-8658-8097CF49F379}" type="datetimeFigureOut">
              <a:rPr lang="en-US" smtClean="0"/>
              <a:t>5/23/2018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5A4A38-B6F5-4D29-9F1F-F3E69B8E6E4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657600"/>
            <a:ext cx="7851648" cy="1828800"/>
          </a:xfrm>
        </p:spPr>
        <p:txBody>
          <a:bodyPr>
            <a:normAutofit fontScale="90000"/>
          </a:bodyPr>
          <a:lstStyle/>
          <a:p>
            <a:r>
              <a:rPr lang="en-US" b="1" dirty="0"/>
              <a:t>MEXICO’S DEPENDENCE ON OIL IN THE 20</a:t>
            </a:r>
            <a:r>
              <a:rPr lang="en-US" b="1" baseline="30000" dirty="0"/>
              <a:t>TH</a:t>
            </a:r>
            <a:r>
              <a:rPr lang="en-US" b="1" dirty="0"/>
              <a:t> CENTURY: </a:t>
            </a:r>
            <a:r>
              <a:rPr lang="en-US" dirty="0"/>
              <a:t/>
            </a:r>
            <a:br>
              <a:rPr lang="en-US" dirty="0"/>
            </a:br>
            <a:r>
              <a:rPr lang="en-US" b="1" dirty="0"/>
              <a:t>THE DEVELOPMENT OF THE OIL SECTOR AND THE GREATEST CHALLENGES </a:t>
            </a:r>
            <a:r>
              <a:rPr lang="en-US" dirty="0"/>
              <a:t/>
            </a:r>
            <a:br>
              <a:rPr lang="en-US" dirty="0"/>
            </a:br>
            <a:endParaRPr lang="en-US" dirty="0"/>
          </a:p>
        </p:txBody>
      </p:sp>
      <p:sp>
        <p:nvSpPr>
          <p:cNvPr id="3" name="Subtitle 2"/>
          <p:cNvSpPr>
            <a:spLocks noGrp="1"/>
          </p:cNvSpPr>
          <p:nvPr>
            <p:ph type="subTitle" idx="1"/>
          </p:nvPr>
        </p:nvSpPr>
        <p:spPr>
          <a:xfrm>
            <a:off x="1143000" y="4267200"/>
            <a:ext cx="6400800" cy="1752600"/>
          </a:xfrm>
        </p:spPr>
        <p:txBody>
          <a:bodyPr/>
          <a:lstStyle/>
          <a:p>
            <a:pPr algn="l"/>
            <a:endParaRPr lang="en-US" dirty="0" smtClean="0"/>
          </a:p>
          <a:p>
            <a:pPr algn="l"/>
            <a:endParaRPr lang="en-US" dirty="0"/>
          </a:p>
          <a:p>
            <a:pPr algn="l"/>
            <a:r>
              <a:rPr lang="en-US" dirty="0" err="1" smtClean="0">
                <a:solidFill>
                  <a:schemeClr val="tx1"/>
                </a:solidFill>
              </a:rPr>
              <a:t>Goran</a:t>
            </a:r>
            <a:r>
              <a:rPr lang="en-US" dirty="0" smtClean="0">
                <a:solidFill>
                  <a:schemeClr val="tx1"/>
                </a:solidFill>
              </a:rPr>
              <a:t> </a:t>
            </a:r>
            <a:r>
              <a:rPr lang="en-US" dirty="0" err="1" smtClean="0">
                <a:solidFill>
                  <a:schemeClr val="tx1"/>
                </a:solidFill>
              </a:rPr>
              <a:t>Lalić</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Oil </a:t>
            </a:r>
            <a:r>
              <a:rPr lang="en-US" dirty="0" smtClean="0"/>
              <a:t>is </a:t>
            </a:r>
            <a:r>
              <a:rPr lang="en-US" dirty="0" smtClean="0"/>
              <a:t>a resource that marked the 20th century, enabling thus the economic development of the countries that were rich in it, Mexico being one of them.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r>
              <a:rPr lang="en-US" dirty="0" smtClean="0"/>
              <a:t>The development of the oil sector in Mexico begins in the second half of the 19th century. </a:t>
            </a:r>
            <a:endParaRPr lang="en-US" dirty="0" smtClean="0"/>
          </a:p>
          <a:p>
            <a:r>
              <a:rPr lang="en-US" dirty="0" smtClean="0"/>
              <a:t>When </a:t>
            </a:r>
            <a:r>
              <a:rPr lang="en-US" dirty="0" err="1" smtClean="0"/>
              <a:t>Porfirio</a:t>
            </a:r>
            <a:r>
              <a:rPr lang="en-US" dirty="0" smtClean="0"/>
              <a:t> </a:t>
            </a:r>
            <a:r>
              <a:rPr lang="en-US" dirty="0" smtClean="0"/>
              <a:t>Diaz </a:t>
            </a:r>
            <a:r>
              <a:rPr lang="en-US" dirty="0" smtClean="0"/>
              <a:t>came on power he change laws in favors of oil industry. </a:t>
            </a:r>
          </a:p>
          <a:p>
            <a:r>
              <a:rPr lang="en-US" dirty="0" smtClean="0"/>
              <a:t>Production grew from 10 thousand barrels in 1901 to 3.9 million in 1908, then to 5 million in 1917, and even up to 193.4 million in </a:t>
            </a:r>
            <a:r>
              <a:rPr lang="en-US" dirty="0" smtClean="0"/>
              <a:t>1921.</a:t>
            </a:r>
            <a:endParaRPr lang="en-US" dirty="0" smtClean="0"/>
          </a:p>
          <a:p>
            <a:r>
              <a:rPr lang="en-US" dirty="0" smtClean="0"/>
              <a:t>During the 1920s, Mexico was the second country in the world in oil production and export, right after the United States.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r>
              <a:rPr lang="en-US" dirty="0" smtClean="0"/>
              <a:t>The Mexican revolution also affected the oil sector, leading to the first nationalization of the oil industry in history</a:t>
            </a:r>
            <a:r>
              <a:rPr lang="en-US" dirty="0" smtClean="0"/>
              <a:t>.</a:t>
            </a:r>
          </a:p>
          <a:p>
            <a:r>
              <a:rPr lang="en-US" dirty="0" smtClean="0"/>
              <a:t>The 1917 Constitution of Mexico changed the ownership structure of the underground resources, in that the state, instead of landowners, became the new </a:t>
            </a:r>
            <a:r>
              <a:rPr lang="en-US" dirty="0" smtClean="0"/>
              <a:t>owner </a:t>
            </a:r>
            <a:r>
              <a:rPr lang="en-US" dirty="0" smtClean="0"/>
              <a:t>of underground goods. </a:t>
            </a:r>
            <a:endParaRPr lang="en-US" dirty="0" smtClean="0"/>
          </a:p>
          <a:p>
            <a:r>
              <a:rPr lang="en-US" dirty="0" smtClean="0"/>
              <a:t>In </a:t>
            </a:r>
            <a:r>
              <a:rPr lang="en-US" dirty="0" smtClean="0"/>
              <a:t>the early 1920s, Mexico was the second biggest oil producer in the world with nearly 500,000 barrels per day. But ten years later production fell to 104,000 barrels per day.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562600"/>
          </a:xfrm>
        </p:spPr>
        <p:txBody>
          <a:bodyPr>
            <a:normAutofit fontScale="92500" lnSpcReduction="10000"/>
          </a:bodyPr>
          <a:lstStyle/>
          <a:p>
            <a:r>
              <a:rPr lang="en-US" dirty="0" smtClean="0"/>
              <a:t>The person who played an important role in the nationalization of Mexican oil was General </a:t>
            </a:r>
            <a:r>
              <a:rPr lang="en-US" dirty="0" err="1" smtClean="0"/>
              <a:t>Lazaro</a:t>
            </a:r>
            <a:r>
              <a:rPr lang="en-US" dirty="0" smtClean="0"/>
              <a:t> Cardenas, one of the heroes of the Mexican Revolution, who was to be elected president in 1934</a:t>
            </a:r>
            <a:r>
              <a:rPr lang="en-US" dirty="0" smtClean="0"/>
              <a:t>.</a:t>
            </a:r>
          </a:p>
          <a:p>
            <a:r>
              <a:rPr lang="en-US" dirty="0" smtClean="0"/>
              <a:t>Cardenas decided to set up a committee that would examine the operations and activities of oil </a:t>
            </a:r>
            <a:r>
              <a:rPr lang="en-US" dirty="0" smtClean="0"/>
              <a:t>companies and to start negotiations with oil companies to improve conditions for workers and state.</a:t>
            </a:r>
          </a:p>
          <a:p>
            <a:r>
              <a:rPr lang="en-US" dirty="0" smtClean="0"/>
              <a:t>Oil companies did not want to meet the conditions set by the Mexican government, and therefore President Cardenas decided to nationalize them on March 18, 1938. </a:t>
            </a:r>
            <a:endParaRPr lang="en-US" dirty="0" smtClean="0"/>
          </a:p>
          <a:p>
            <a:r>
              <a:rPr lang="en-US" dirty="0" smtClean="0"/>
              <a:t>In June of the same year </a:t>
            </a:r>
            <a:r>
              <a:rPr lang="en-US" dirty="0" err="1" smtClean="0"/>
              <a:t>Petróleos</a:t>
            </a:r>
            <a:r>
              <a:rPr lang="en-US" dirty="0" smtClean="0"/>
              <a:t> </a:t>
            </a:r>
            <a:r>
              <a:rPr lang="en-US" dirty="0" err="1" smtClean="0"/>
              <a:t>Mexicanos</a:t>
            </a:r>
            <a:r>
              <a:rPr lang="en-US" dirty="0" smtClean="0"/>
              <a:t> (PEMEX) was founded - a national company dealing with the production, processing, distribution, and export of oil and petroleum products</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r>
              <a:rPr lang="en-US" dirty="0" smtClean="0"/>
              <a:t>The average annual oil production rate increased from 6% between 1938 and 1971</a:t>
            </a:r>
            <a:r>
              <a:rPr lang="en-US" dirty="0" smtClean="0"/>
              <a:t>.</a:t>
            </a:r>
          </a:p>
          <a:p>
            <a:r>
              <a:rPr lang="en-US" dirty="0" smtClean="0"/>
              <a:t>The situation in the Mexican oil sector was changing for the better</a:t>
            </a:r>
            <a:r>
              <a:rPr lang="en-US" dirty="0" smtClean="0"/>
              <a:t>.</a:t>
            </a:r>
          </a:p>
          <a:p>
            <a:r>
              <a:rPr lang="en-US" dirty="0" smtClean="0"/>
              <a:t>Oil discoveries during the 1970s increased domestic production and generated revenues from oil </a:t>
            </a:r>
            <a:r>
              <a:rPr lang="en-US" dirty="0" smtClean="0"/>
              <a:t>exports.</a:t>
            </a:r>
          </a:p>
          <a:p>
            <a:r>
              <a:rPr lang="en-US" dirty="0" smtClean="0"/>
              <a:t>Despite oil shocks on the world market in 1973/1974 and 1979, oil exports grew, turning Mexico into a significant exporter of oil to the world market. </a:t>
            </a:r>
            <a:endParaRPr lang="en-US" dirty="0" smtClean="0"/>
          </a:p>
          <a:p>
            <a:r>
              <a:rPr lang="en-US" dirty="0" smtClean="0"/>
              <a:t>Due to the rise in the price of oil, the production continued to grow; its maximum was reached in 2004, at 3.475 million barrels per day, which annually amounted to more than a billion barrels.</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dirty="0" smtClean="0"/>
              <a:t>As a result of the increased domestic demand and lower overall oil production, between 1985 and 1990, the share of the oil sector in total export revenue declined from 61% (1985) to 38% (1990).</a:t>
            </a:r>
            <a:r>
              <a:rPr lang="en-US" baseline="30000" dirty="0" smtClean="0"/>
              <a:t> </a:t>
            </a:r>
            <a:endParaRPr lang="en-US" baseline="30000" dirty="0" smtClean="0"/>
          </a:p>
          <a:p>
            <a:r>
              <a:rPr lang="en-US" dirty="0" smtClean="0"/>
              <a:t>The </a:t>
            </a:r>
            <a:r>
              <a:rPr lang="en-US" dirty="0" smtClean="0"/>
              <a:t>enormous production of oil, but also the drying of oil springs, eventually reduced Mexico’s reserves to under 10 billion barrels of oil reserves today. Since 2013 until the present day Mexico has recorded a drop in oil reserves by 34 percent</a:t>
            </a:r>
            <a:r>
              <a:rPr lang="en-US" dirty="0" smtClean="0"/>
              <a:t>.</a:t>
            </a:r>
          </a:p>
          <a:p>
            <a:r>
              <a:rPr lang="en-US" dirty="0" smtClean="0"/>
              <a:t>Mexico could become a net importer of oil in the next five to ten years.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lnSpcReduction="10000"/>
          </a:bodyPr>
          <a:lstStyle/>
          <a:p>
            <a:r>
              <a:rPr lang="en-US" dirty="0" smtClean="0"/>
              <a:t>Since its discovery in the late 19th century, oil in Mexico has been imposed as a strategic and main export product</a:t>
            </a:r>
            <a:r>
              <a:rPr lang="en-US" dirty="0" smtClean="0"/>
              <a:t>.</a:t>
            </a:r>
          </a:p>
          <a:p>
            <a:r>
              <a:rPr lang="en-US" dirty="0" smtClean="0"/>
              <a:t>Oil was the main driving force of the Mexican economy in the 20th century</a:t>
            </a:r>
            <a:r>
              <a:rPr lang="en-US" dirty="0" smtClean="0"/>
              <a:t>.</a:t>
            </a:r>
          </a:p>
          <a:p>
            <a:r>
              <a:rPr lang="en-US" dirty="0" smtClean="0"/>
              <a:t>Today, </a:t>
            </a:r>
            <a:r>
              <a:rPr lang="en-US" dirty="0" smtClean="0"/>
              <a:t>PEMEX is </a:t>
            </a:r>
            <a:r>
              <a:rPr lang="en-US" dirty="0" smtClean="0"/>
              <a:t>ranked among the top ten oil companies in the world</a:t>
            </a:r>
            <a:r>
              <a:rPr lang="en-US" dirty="0" smtClean="0"/>
              <a:t>.</a:t>
            </a:r>
          </a:p>
          <a:p>
            <a:r>
              <a:rPr lang="en-US" dirty="0" smtClean="0"/>
              <a:t>Although Mexico is one of the world’s largest producers and exporters of oil, the state still needs to import about 40% of its petroleum products</a:t>
            </a:r>
            <a:r>
              <a:rPr lang="en-US" dirty="0" smtClean="0"/>
              <a:t>.</a:t>
            </a:r>
          </a:p>
          <a:p>
            <a:r>
              <a:rPr lang="en-US" dirty="0" smtClean="0"/>
              <a:t>2020 Mexico is going to be a net importer of petroleum products, reaching 300,000 barrels per day (bpd) by 2030.</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TotalTime>
  <Words>666</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MEXICO’S DEPENDENCE ON OIL IN THE 20TH CENTURY:  THE DEVELOPMENT OF THE OIL SECTOR AND THE GREATEST CHALLENGES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MEXICO’S DEPENDENCE ON OIL IN THE 20TH CENTURY:  THE DEVELOPMENT OF THE OIL SECTOR AND THE GREATEST CHALLENGES</dc:title>
  <dc:creator>Windows User</dc:creator>
  <cp:lastModifiedBy>Windows User</cp:lastModifiedBy>
  <cp:revision>7</cp:revision>
  <dcterms:created xsi:type="dcterms:W3CDTF">2018-05-23T06:09:32Z</dcterms:created>
  <dcterms:modified xsi:type="dcterms:W3CDTF">2018-05-23T07:14:23Z</dcterms:modified>
</cp:coreProperties>
</file>