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55" r:id="rId1"/>
  </p:sldMasterIdLst>
  <p:notesMasterIdLst>
    <p:notesMasterId r:id="rId37"/>
  </p:notesMasterIdLst>
  <p:sldIdLst>
    <p:sldId id="256" r:id="rId2"/>
    <p:sldId id="359" r:id="rId3"/>
    <p:sldId id="334" r:id="rId4"/>
    <p:sldId id="335" r:id="rId5"/>
    <p:sldId id="336" r:id="rId6"/>
    <p:sldId id="345" r:id="rId7"/>
    <p:sldId id="337" r:id="rId8"/>
    <p:sldId id="338" r:id="rId9"/>
    <p:sldId id="346" r:id="rId10"/>
    <p:sldId id="347" r:id="rId11"/>
    <p:sldId id="348" r:id="rId12"/>
    <p:sldId id="349" r:id="rId13"/>
    <p:sldId id="350" r:id="rId14"/>
    <p:sldId id="351" r:id="rId15"/>
    <p:sldId id="352" r:id="rId16"/>
    <p:sldId id="353" r:id="rId17"/>
    <p:sldId id="354" r:id="rId18"/>
    <p:sldId id="355" r:id="rId19"/>
    <p:sldId id="356" r:id="rId20"/>
    <p:sldId id="357" r:id="rId21"/>
    <p:sldId id="339" r:id="rId22"/>
    <p:sldId id="340" r:id="rId23"/>
    <p:sldId id="358" r:id="rId24"/>
    <p:sldId id="360" r:id="rId25"/>
    <p:sldId id="362" r:id="rId26"/>
    <p:sldId id="363" r:id="rId27"/>
    <p:sldId id="364" r:id="rId28"/>
    <p:sldId id="361" r:id="rId29"/>
    <p:sldId id="366" r:id="rId30"/>
    <p:sldId id="365" r:id="rId31"/>
    <p:sldId id="367" r:id="rId32"/>
    <p:sldId id="368" r:id="rId33"/>
    <p:sldId id="369" r:id="rId34"/>
    <p:sldId id="370" r:id="rId35"/>
    <p:sldId id="371" r:id="rId3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4783" autoAdjust="0"/>
  </p:normalViewPr>
  <p:slideViewPr>
    <p:cSldViewPr>
      <p:cViewPr varScale="1">
        <p:scale>
          <a:sx n="75" d="100"/>
          <a:sy n="75" d="100"/>
        </p:scale>
        <p:origin x="1666"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26E82-4C66-4DE9-B068-83881F6B135E}" type="datetimeFigureOut">
              <a:rPr lang="pl-PL" smtClean="0"/>
              <a:t>2018-05-25</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2CEF3-8F59-43E7-B057-CEB6786047C2}" type="slidenum">
              <a:rPr lang="pl-PL" smtClean="0"/>
              <a:t>‹#›</a:t>
            </a:fld>
            <a:endParaRPr lang="pl-PL"/>
          </a:p>
        </p:txBody>
      </p:sp>
    </p:spTree>
    <p:extLst>
      <p:ext uri="{BB962C8B-B14F-4D97-AF65-F5344CB8AC3E}">
        <p14:creationId xmlns:p14="http://schemas.microsoft.com/office/powerpoint/2010/main" val="2043310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902CEF3-8F59-43E7-B057-CEB6786047C2}" type="slidenum">
              <a:rPr lang="pl-PL" smtClean="0"/>
              <a:t>23</a:t>
            </a:fld>
            <a:endParaRPr lang="pl-PL"/>
          </a:p>
        </p:txBody>
      </p:sp>
    </p:spTree>
    <p:extLst>
      <p:ext uri="{BB962C8B-B14F-4D97-AF65-F5344CB8AC3E}">
        <p14:creationId xmlns:p14="http://schemas.microsoft.com/office/powerpoint/2010/main" val="3470414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9144000" cy="6856413"/>
            <a:chOff x="0" y="0"/>
            <a:chExt cx="5760" cy="4319"/>
          </a:xfrm>
        </p:grpSpPr>
        <p:sp>
          <p:nvSpPr>
            <p:cNvPr id="3277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3277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3277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3277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3277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3277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3277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3277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3277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3278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3278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3278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3278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3278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3278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3278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3278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3278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3278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3279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3279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3279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3279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3279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3279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3279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3279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3279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3279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3280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3280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3280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3280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3280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3280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3280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32807" name="Group 39"/>
            <p:cNvGrpSpPr>
              <a:grpSpLocks/>
            </p:cNvGrpSpPr>
            <p:nvPr userDrawn="1"/>
          </p:nvGrpSpPr>
          <p:grpSpPr bwMode="auto">
            <a:xfrm>
              <a:off x="0" y="1632"/>
              <a:ext cx="5758" cy="1858"/>
              <a:chOff x="0" y="1632"/>
              <a:chExt cx="5758" cy="1858"/>
            </a:xfrm>
          </p:grpSpPr>
          <p:sp>
            <p:nvSpPr>
              <p:cNvPr id="3280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3280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32810" name="Rectangle 42"/>
          <p:cNvSpPr>
            <a:spLocks noGrp="1" noChangeArrowheads="1"/>
          </p:cNvSpPr>
          <p:nvPr>
            <p:ph type="ctrTitle" sz="quarter"/>
          </p:nvPr>
        </p:nvSpPr>
        <p:spPr>
          <a:xfrm>
            <a:off x="457200" y="1600200"/>
            <a:ext cx="8229600" cy="1828800"/>
          </a:xfrm>
        </p:spPr>
        <p:txBody>
          <a:bodyPr/>
          <a:lstStyle>
            <a:lvl1pPr>
              <a:defRPr sz="4800"/>
            </a:lvl1pPr>
          </a:lstStyle>
          <a:p>
            <a:r>
              <a:rPr lang="pl-PL"/>
              <a:t>Kliknij, aby edytować styl wzorca tytułu</a:t>
            </a:r>
          </a:p>
        </p:txBody>
      </p:sp>
      <p:sp>
        <p:nvSpPr>
          <p:cNvPr id="3281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pl-PL"/>
              <a:t>Kliknij, aby edytować styl wzorca podtytułu</a:t>
            </a:r>
          </a:p>
        </p:txBody>
      </p:sp>
      <p:sp>
        <p:nvSpPr>
          <p:cNvPr id="32812" name="Rectangle 44"/>
          <p:cNvSpPr>
            <a:spLocks noGrp="1" noChangeArrowheads="1"/>
          </p:cNvSpPr>
          <p:nvPr>
            <p:ph type="dt" sz="quarter" idx="2"/>
          </p:nvPr>
        </p:nvSpPr>
        <p:spPr/>
        <p:txBody>
          <a:bodyPr/>
          <a:lstStyle>
            <a:lvl1pPr>
              <a:defRPr/>
            </a:lvl1pPr>
          </a:lstStyle>
          <a:p>
            <a:endParaRPr lang="pl-PL"/>
          </a:p>
        </p:txBody>
      </p:sp>
      <p:sp>
        <p:nvSpPr>
          <p:cNvPr id="32813" name="Rectangle 45"/>
          <p:cNvSpPr>
            <a:spLocks noGrp="1" noChangeArrowheads="1"/>
          </p:cNvSpPr>
          <p:nvPr>
            <p:ph type="ftr" sz="quarter" idx="3"/>
          </p:nvPr>
        </p:nvSpPr>
        <p:spPr/>
        <p:txBody>
          <a:bodyPr/>
          <a:lstStyle>
            <a:lvl1pPr>
              <a:defRPr/>
            </a:lvl1pPr>
          </a:lstStyle>
          <a:p>
            <a:endParaRPr lang="pl-PL"/>
          </a:p>
        </p:txBody>
      </p:sp>
      <p:sp>
        <p:nvSpPr>
          <p:cNvPr id="32814" name="Rectangle 46"/>
          <p:cNvSpPr>
            <a:spLocks noGrp="1" noChangeArrowheads="1"/>
          </p:cNvSpPr>
          <p:nvPr>
            <p:ph type="sldNum" sz="quarter" idx="4"/>
          </p:nvPr>
        </p:nvSpPr>
        <p:spPr/>
        <p:txBody>
          <a:bodyPr/>
          <a:lstStyle>
            <a:lvl1pPr>
              <a:defRPr/>
            </a:lvl1pPr>
          </a:lstStyle>
          <a:p>
            <a:fld id="{DE758D3E-30F5-41FF-A6C0-559657836B21}"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EE63EFB6-C388-47F4-B9D7-B1930167F6EA}"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7813"/>
            <a:ext cx="2057400" cy="58531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7813"/>
            <a:ext cx="6019800" cy="58531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244EB112-689C-4311-A5FB-697B45E86A07}"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E51730A3-27EC-40BE-85A9-A2BF9A5D88BB}"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4D4FB779-16AE-46EA-BE6A-49818B0BB77C}"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ACBC51FF-ED21-4F0C-A9EB-2EF6492DA9B7}"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lvl1pPr>
              <a:defRPr/>
            </a:lvl1pPr>
          </a:lstStyle>
          <a:p>
            <a:endParaRPr lang="pl-PL"/>
          </a:p>
        </p:txBody>
      </p:sp>
      <p:sp>
        <p:nvSpPr>
          <p:cNvPr id="8" name="Symbol zastępczy stopki 7"/>
          <p:cNvSpPr>
            <a:spLocks noGrp="1"/>
          </p:cNvSpPr>
          <p:nvPr>
            <p:ph type="ftr" sz="quarter" idx="11"/>
          </p:nvPr>
        </p:nvSpPr>
        <p:spPr/>
        <p:txBody>
          <a:bodyPr/>
          <a:lstStyle>
            <a:lvl1pPr>
              <a:defRPr/>
            </a:lvl1pPr>
          </a:lstStyle>
          <a:p>
            <a:endParaRPr lang="pl-PL"/>
          </a:p>
        </p:txBody>
      </p:sp>
      <p:sp>
        <p:nvSpPr>
          <p:cNvPr id="9" name="Symbol zastępczy numeru slajdu 8"/>
          <p:cNvSpPr>
            <a:spLocks noGrp="1"/>
          </p:cNvSpPr>
          <p:nvPr>
            <p:ph type="sldNum" sz="quarter" idx="12"/>
          </p:nvPr>
        </p:nvSpPr>
        <p:spPr/>
        <p:txBody>
          <a:bodyPr/>
          <a:lstStyle>
            <a:lvl1pPr>
              <a:defRPr/>
            </a:lvl1pPr>
          </a:lstStyle>
          <a:p>
            <a:fld id="{71D50DFF-6C23-420E-89A5-DBCD46F50DF0}"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lvl1pPr>
              <a:defRPr/>
            </a:lvl1pPr>
          </a:lstStyle>
          <a:p>
            <a:endParaRPr lang="pl-PL"/>
          </a:p>
        </p:txBody>
      </p:sp>
      <p:sp>
        <p:nvSpPr>
          <p:cNvPr id="4" name="Symbol zastępczy stopki 3"/>
          <p:cNvSpPr>
            <a:spLocks noGrp="1"/>
          </p:cNvSpPr>
          <p:nvPr>
            <p:ph type="ftr" sz="quarter" idx="11"/>
          </p:nvPr>
        </p:nvSpPr>
        <p:spPr/>
        <p:txBody>
          <a:bodyPr/>
          <a:lstStyle>
            <a:lvl1pPr>
              <a:defRPr/>
            </a:lvl1pPr>
          </a:lstStyle>
          <a:p>
            <a:endParaRPr lang="pl-PL"/>
          </a:p>
        </p:txBody>
      </p:sp>
      <p:sp>
        <p:nvSpPr>
          <p:cNvPr id="5" name="Symbol zastępczy numeru slajdu 4"/>
          <p:cNvSpPr>
            <a:spLocks noGrp="1"/>
          </p:cNvSpPr>
          <p:nvPr>
            <p:ph type="sldNum" sz="quarter" idx="12"/>
          </p:nvPr>
        </p:nvSpPr>
        <p:spPr/>
        <p:txBody>
          <a:bodyPr/>
          <a:lstStyle>
            <a:lvl1pPr>
              <a:defRPr/>
            </a:lvl1pPr>
          </a:lstStyle>
          <a:p>
            <a:fld id="{5939ECC9-393E-4200-A7DE-49A8D6A8AE6E}"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pl-PL"/>
          </a:p>
        </p:txBody>
      </p:sp>
      <p:sp>
        <p:nvSpPr>
          <p:cNvPr id="3" name="Symbol zastępczy stopki 2"/>
          <p:cNvSpPr>
            <a:spLocks noGrp="1"/>
          </p:cNvSpPr>
          <p:nvPr>
            <p:ph type="ftr" sz="quarter" idx="11"/>
          </p:nvPr>
        </p:nvSpPr>
        <p:spPr/>
        <p:txBody>
          <a:bodyPr/>
          <a:lstStyle>
            <a:lvl1pPr>
              <a:defRPr/>
            </a:lvl1pPr>
          </a:lstStyle>
          <a:p>
            <a:endParaRPr lang="pl-PL"/>
          </a:p>
        </p:txBody>
      </p:sp>
      <p:sp>
        <p:nvSpPr>
          <p:cNvPr id="4" name="Symbol zastępczy numeru slajdu 3"/>
          <p:cNvSpPr>
            <a:spLocks noGrp="1"/>
          </p:cNvSpPr>
          <p:nvPr>
            <p:ph type="sldNum" sz="quarter" idx="12"/>
          </p:nvPr>
        </p:nvSpPr>
        <p:spPr/>
        <p:txBody>
          <a:bodyPr/>
          <a:lstStyle>
            <a:lvl1pPr>
              <a:defRPr/>
            </a:lvl1pPr>
          </a:lstStyle>
          <a:p>
            <a:fld id="{CE893712-0268-4F1C-9DB4-4C9E5BBD87B3}"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55EC2DBB-C05B-4D2D-9E18-914D2EDF8CF0}"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B81EA019-45E2-4AC2-AA76-C62E09EF4272}"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9144000" cy="6856413"/>
            <a:chOff x="0" y="0"/>
            <a:chExt cx="5760" cy="4319"/>
          </a:xfrm>
        </p:grpSpPr>
        <p:sp>
          <p:nvSpPr>
            <p:cNvPr id="3174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3174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3174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3175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3175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3175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3175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3175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3175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3175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3175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3175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3175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3176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3176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3176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3176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3176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3176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3176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3176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3176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3176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3177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3177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3177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3177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3177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3177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3177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3177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3177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3177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3178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3178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3178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31783" name="Group 39"/>
            <p:cNvGrpSpPr>
              <a:grpSpLocks/>
            </p:cNvGrpSpPr>
            <p:nvPr userDrawn="1"/>
          </p:nvGrpSpPr>
          <p:grpSpPr bwMode="auto">
            <a:xfrm>
              <a:off x="0" y="1632"/>
              <a:ext cx="5758" cy="1858"/>
              <a:chOff x="0" y="1632"/>
              <a:chExt cx="5758" cy="1858"/>
            </a:xfrm>
          </p:grpSpPr>
          <p:sp>
            <p:nvSpPr>
              <p:cNvPr id="3178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3178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3178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3178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3178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pl-PL"/>
          </a:p>
        </p:txBody>
      </p:sp>
      <p:sp>
        <p:nvSpPr>
          <p:cNvPr id="3178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pl-PL"/>
          </a:p>
        </p:txBody>
      </p:sp>
      <p:sp>
        <p:nvSpPr>
          <p:cNvPr id="3179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0CAF4B3B-6744-4CEF-83EF-7D554153C310}" type="slidenum">
              <a:rPr lang="pl-PL"/>
              <a:pPr/>
              <a:t>‹#›</a:t>
            </a:fld>
            <a:endParaRPr lang="pl-PL"/>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2.xml"/><Relationship Id="rId6" Type="http://schemas.openxmlformats.org/officeDocument/2006/relationships/hyperlink" Target="#_ftnref5"/><Relationship Id="rId5" Type="http://schemas.openxmlformats.org/officeDocument/2006/relationships/hyperlink" Target="#_ftnref4"/><Relationship Id="rId4" Type="http://schemas.openxmlformats.org/officeDocument/2006/relationships/hyperlink" Target="#_ftnref3"/></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p:cNvSpPr/>
          <p:nvPr/>
        </p:nvSpPr>
        <p:spPr>
          <a:xfrm>
            <a:off x="5929322" y="4857760"/>
            <a:ext cx="3071834" cy="1311128"/>
          </a:xfrm>
          <a:prstGeom prst="rect">
            <a:avLst/>
          </a:prstGeom>
        </p:spPr>
        <p:txBody>
          <a:bodyPr wrap="square">
            <a:spAutoFit/>
          </a:bodyPr>
          <a:lstStyle/>
          <a:p>
            <a:pPr marL="342900" lvl="0" indent="-342900" fontAlgn="auto">
              <a:spcBef>
                <a:spcPct val="20000"/>
              </a:spcBef>
              <a:spcAft>
                <a:spcPts val="0"/>
              </a:spcAft>
              <a:defRPr/>
            </a:pPr>
            <a:r>
              <a:rPr lang="pl-PL" b="1" dirty="0" smtClean="0"/>
              <a:t>     </a:t>
            </a:r>
            <a:endParaRPr lang="pl-PL" dirty="0" smtClean="0"/>
          </a:p>
          <a:p>
            <a:pPr marL="342900" lvl="0" indent="-342900" fontAlgn="auto">
              <a:spcBef>
                <a:spcPct val="20000"/>
              </a:spcBef>
              <a:spcAft>
                <a:spcPts val="0"/>
              </a:spcAft>
              <a:defRPr/>
            </a:pPr>
            <a:r>
              <a:rPr lang="pl-PL" dirty="0" smtClean="0"/>
              <a:t>                                                                                           Aleksander </a:t>
            </a:r>
            <a:r>
              <a:rPr lang="pl-PL" dirty="0" err="1" smtClean="0"/>
              <a:t>Pietuszyński</a:t>
            </a:r>
            <a:r>
              <a:rPr lang="pl-PL" dirty="0" smtClean="0"/>
              <a:t> </a:t>
            </a:r>
          </a:p>
          <a:p>
            <a:pPr marL="342900" indent="-342900" fontAlgn="auto">
              <a:spcBef>
                <a:spcPct val="20000"/>
              </a:spcBef>
              <a:spcAft>
                <a:spcPts val="0"/>
              </a:spcAft>
              <a:buFont typeface="Arial" pitchFamily="34" charset="0"/>
              <a:buNone/>
              <a:defRPr/>
            </a:pPr>
            <a:r>
              <a:rPr lang="pl-PL" dirty="0" smtClean="0"/>
              <a:t>                                                                                           </a:t>
            </a:r>
          </a:p>
        </p:txBody>
      </p:sp>
      <p:sp>
        <p:nvSpPr>
          <p:cNvPr id="2" name="Prostokąt 1"/>
          <p:cNvSpPr/>
          <p:nvPr/>
        </p:nvSpPr>
        <p:spPr>
          <a:xfrm>
            <a:off x="1403648" y="2996952"/>
            <a:ext cx="6336703" cy="461665"/>
          </a:xfrm>
          <a:prstGeom prst="rect">
            <a:avLst/>
          </a:prstGeom>
        </p:spPr>
        <p:txBody>
          <a:bodyPr wrap="square">
            <a:spAutoFit/>
          </a:bodyPr>
          <a:lstStyle/>
          <a:p>
            <a:pPr algn="ctr"/>
            <a:r>
              <a:rPr lang="pl-PL" sz="2400" dirty="0"/>
              <a:t>M</a:t>
            </a:r>
            <a:r>
              <a:rPr lang="pl-PL" sz="2400" dirty="0" smtClean="0"/>
              <a:t>igracje </a:t>
            </a:r>
            <a:r>
              <a:rPr lang="pl-PL" sz="2400" dirty="0"/>
              <a:t>we współczesnej Europie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3"/>
            <a:ext cx="8229600" cy="648072"/>
          </a:xfrm>
        </p:spPr>
        <p:txBody>
          <a:bodyPr/>
          <a:lstStyle/>
          <a:p>
            <a:r>
              <a:rPr lang="pl-PL" sz="3200" dirty="0" smtClean="0"/>
              <a:t>Teorie socjologiczne</a:t>
            </a:r>
            <a:endParaRPr lang="pl-PL" sz="32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438219314"/>
              </p:ext>
            </p:extLst>
          </p:nvPr>
        </p:nvGraphicFramePr>
        <p:xfrm>
          <a:off x="251520" y="764705"/>
          <a:ext cx="8712968" cy="5688631"/>
        </p:xfrm>
        <a:graphic>
          <a:graphicData uri="http://schemas.openxmlformats.org/drawingml/2006/table">
            <a:tbl>
              <a:tblPr firstRow="1" firstCol="1" bandRow="1">
                <a:tableStyleId>{5C22544A-7EE6-4342-B048-85BDC9FD1C3A}</a:tableStyleId>
              </a:tblPr>
              <a:tblGrid>
                <a:gridCol w="2016224"/>
                <a:gridCol w="6696744"/>
              </a:tblGrid>
              <a:tr h="417482">
                <a:tc>
                  <a:txBody>
                    <a:bodyPr/>
                    <a:lstStyle/>
                    <a:p>
                      <a:pPr algn="just">
                        <a:lnSpc>
                          <a:spcPct val="150000"/>
                        </a:lnSpc>
                        <a:spcAft>
                          <a:spcPts val="0"/>
                        </a:spcAft>
                      </a:pPr>
                      <a:r>
                        <a:rPr lang="pl-PL" sz="1800" dirty="0">
                          <a:effectLst/>
                        </a:rPr>
                        <a:t>Teoria</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800">
                          <a:effectLst/>
                        </a:rPr>
                        <a:t>Opis</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32838">
                <a:tc>
                  <a:txBody>
                    <a:bodyPr/>
                    <a:lstStyle/>
                    <a:p>
                      <a:pPr algn="just">
                        <a:lnSpc>
                          <a:spcPct val="150000"/>
                        </a:lnSpc>
                        <a:spcAft>
                          <a:spcPts val="0"/>
                        </a:spcAft>
                      </a:pPr>
                      <a:r>
                        <a:rPr lang="pl-PL" sz="1800">
                          <a:effectLst/>
                        </a:rPr>
                        <a:t>Teoria sieci migracyjnych (migration networks theory)</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800">
                          <a:effectLst/>
                        </a:rPr>
                        <a:t>Zakłada, że największy wpływ na podjęcie decyzji o migracji mają   związki   interpersonalne   pomiędzy   byłymi   migrantami,   a   przyszłymi   migrantami. Emigranci,  względnie  reemigranci,  są  dla  przyszłych,  potencjalnych  migrantów  najlepszym źródłem informacji o korzyściach płynących z podjęcia migracji</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38311">
                <a:tc>
                  <a:txBody>
                    <a:bodyPr/>
                    <a:lstStyle/>
                    <a:p>
                      <a:pPr algn="just">
                        <a:lnSpc>
                          <a:spcPct val="150000"/>
                        </a:lnSpc>
                        <a:spcAft>
                          <a:spcPts val="0"/>
                        </a:spcAft>
                      </a:pPr>
                      <a:r>
                        <a:rPr lang="pl-PL" sz="1800">
                          <a:effectLst/>
                        </a:rPr>
                        <a:t>Teoria przeszkód pośrednich (intervening obstacles theory)</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800" dirty="0">
                          <a:effectLst/>
                        </a:rPr>
                        <a:t>Wyróżnia  cztery  główne  grupy  determinant  migracji:  związane  z  miejscem  pochodzenia, związane  z  miejscem  przeznaczenia,  przeszkody  pośrednie  oraz  czynniki  osobiste. Prosty rachunek czynników za  i  przeciw  nie  decyduje  o  zaistnieniu  procesu  migracji  –  musi  zaistnieć  jakiś bodziec, który przezwycięży istniejącą w przypadku każdego mniejszą, bądź większą inercję</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Prostokąt 5"/>
          <p:cNvSpPr/>
          <p:nvPr/>
        </p:nvSpPr>
        <p:spPr>
          <a:xfrm>
            <a:off x="179512" y="6488668"/>
            <a:ext cx="6411144" cy="338554"/>
          </a:xfrm>
          <a:prstGeom prst="rect">
            <a:avLst/>
          </a:prstGeom>
        </p:spPr>
        <p:txBody>
          <a:bodyPr wrap="square">
            <a:spAutoFit/>
          </a:bodyPr>
          <a:lstStyle/>
          <a:p>
            <a:r>
              <a:rPr lang="pl-PL" sz="1600" dirty="0">
                <a:latin typeface="Times New Roman" panose="02020603050405020304" pitchFamily="18" charset="0"/>
                <a:ea typeface="Calibri" panose="020F0502020204030204" pitchFamily="34" charset="0"/>
              </a:rPr>
              <a:t>Źródło: opracowanie własne na podstawie: [Lee 1966]</a:t>
            </a:r>
            <a:endParaRPr lang="pl-PL" sz="1600" dirty="0"/>
          </a:p>
        </p:txBody>
      </p:sp>
    </p:spTree>
    <p:extLst>
      <p:ext uri="{BB962C8B-B14F-4D97-AF65-F5344CB8AC3E}">
        <p14:creationId xmlns:p14="http://schemas.microsoft.com/office/powerpoint/2010/main" val="1444725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648072"/>
          </a:xfrm>
        </p:spPr>
        <p:txBody>
          <a:bodyPr/>
          <a:lstStyle/>
          <a:p>
            <a:r>
              <a:rPr lang="pl-PL" sz="3200" dirty="0" smtClean="0"/>
              <a:t>Teorie geograficzne</a:t>
            </a:r>
            <a:endParaRPr lang="pl-PL" sz="3200" dirty="0"/>
          </a:p>
        </p:txBody>
      </p:sp>
      <p:sp>
        <p:nvSpPr>
          <p:cNvPr id="3" name="Symbol zastępczy zawartości 2"/>
          <p:cNvSpPr>
            <a:spLocks noGrp="1"/>
          </p:cNvSpPr>
          <p:nvPr>
            <p:ph idx="1"/>
          </p:nvPr>
        </p:nvSpPr>
        <p:spPr>
          <a:xfrm>
            <a:off x="225860" y="1268760"/>
            <a:ext cx="8712968" cy="5904654"/>
          </a:xfrm>
        </p:spPr>
        <p:txBody>
          <a:bodyPr/>
          <a:lstStyle/>
          <a:p>
            <a:pPr>
              <a:buFont typeface="Wingdings" panose="05000000000000000000" pitchFamily="2" charset="2"/>
              <a:buChar char="§"/>
            </a:pPr>
            <a:r>
              <a:rPr lang="pl-PL" sz="2800" dirty="0">
                <a:effectLst/>
              </a:rPr>
              <a:t>P</a:t>
            </a:r>
            <a:r>
              <a:rPr lang="pl-PL" sz="2800" dirty="0" smtClean="0">
                <a:effectLst/>
              </a:rPr>
              <a:t>oddają </a:t>
            </a:r>
            <a:r>
              <a:rPr lang="pl-PL" sz="2800" dirty="0">
                <a:effectLst/>
              </a:rPr>
              <a:t>analizie zróżnicowanie przestrzenne środowiska</a:t>
            </a:r>
            <a:r>
              <a:rPr lang="pl-PL" sz="2800" dirty="0" smtClean="0">
                <a:effectLst/>
              </a:rPr>
              <a:t>,  </a:t>
            </a:r>
          </a:p>
          <a:p>
            <a:pPr>
              <a:buFont typeface="Wingdings" panose="05000000000000000000" pitchFamily="2" charset="2"/>
              <a:buChar char="§"/>
            </a:pPr>
            <a:r>
              <a:rPr lang="pl-PL" sz="2800" dirty="0">
                <a:effectLst/>
              </a:rPr>
              <a:t>P</a:t>
            </a:r>
            <a:r>
              <a:rPr lang="pl-PL" sz="2800" dirty="0" smtClean="0">
                <a:effectLst/>
              </a:rPr>
              <a:t>oszukują  </a:t>
            </a:r>
            <a:r>
              <a:rPr lang="pl-PL" sz="2800" dirty="0">
                <a:effectLst/>
              </a:rPr>
              <a:t>zarówno  czynników  przyciągających,  jak  i  barier  dla </a:t>
            </a:r>
            <a:r>
              <a:rPr lang="pl-PL" sz="2800" dirty="0" smtClean="0">
                <a:effectLst/>
              </a:rPr>
              <a:t>migracji</a:t>
            </a:r>
          </a:p>
          <a:p>
            <a:pPr>
              <a:buFont typeface="Wingdings" panose="05000000000000000000" pitchFamily="2" charset="2"/>
              <a:buChar char="§"/>
            </a:pPr>
            <a:endParaRPr lang="pl-PL" sz="2800" dirty="0"/>
          </a:p>
        </p:txBody>
      </p:sp>
    </p:spTree>
    <p:extLst>
      <p:ext uri="{BB962C8B-B14F-4D97-AF65-F5344CB8AC3E}">
        <p14:creationId xmlns:p14="http://schemas.microsoft.com/office/powerpoint/2010/main" val="1190312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3"/>
            <a:ext cx="8229600" cy="648072"/>
          </a:xfrm>
        </p:spPr>
        <p:txBody>
          <a:bodyPr/>
          <a:lstStyle/>
          <a:p>
            <a:r>
              <a:rPr lang="pl-PL" sz="3200" dirty="0" smtClean="0"/>
              <a:t>Teorie geograficzne</a:t>
            </a:r>
            <a:endParaRPr lang="pl-PL" sz="32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871150178"/>
              </p:ext>
            </p:extLst>
          </p:nvPr>
        </p:nvGraphicFramePr>
        <p:xfrm>
          <a:off x="107504" y="908720"/>
          <a:ext cx="8928992" cy="5819624"/>
        </p:xfrm>
        <a:graphic>
          <a:graphicData uri="http://schemas.openxmlformats.org/drawingml/2006/table">
            <a:tbl>
              <a:tblPr firstRow="1" firstCol="1" bandRow="1">
                <a:tableStyleId>{5C22544A-7EE6-4342-B048-85BDC9FD1C3A}</a:tableStyleId>
              </a:tblPr>
              <a:tblGrid>
                <a:gridCol w="1296144"/>
                <a:gridCol w="7632848"/>
              </a:tblGrid>
              <a:tr h="285660">
                <a:tc>
                  <a:txBody>
                    <a:bodyPr/>
                    <a:lstStyle/>
                    <a:p>
                      <a:pPr algn="just">
                        <a:lnSpc>
                          <a:spcPct val="150000"/>
                        </a:lnSpc>
                        <a:spcAft>
                          <a:spcPts val="0"/>
                        </a:spcAft>
                      </a:pPr>
                      <a:r>
                        <a:rPr lang="pl-PL" sz="1400" dirty="0">
                          <a:effectLst/>
                        </a:rPr>
                        <a:t>Teoria</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c>
                  <a:txBody>
                    <a:bodyPr/>
                    <a:lstStyle/>
                    <a:p>
                      <a:pPr algn="just">
                        <a:lnSpc>
                          <a:spcPct val="150000"/>
                        </a:lnSpc>
                        <a:spcAft>
                          <a:spcPts val="0"/>
                        </a:spcAft>
                      </a:pPr>
                      <a:r>
                        <a:rPr lang="pl-PL" sz="1400" dirty="0">
                          <a:effectLst/>
                        </a:rPr>
                        <a:t>Opis</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r>
              <a:tr h="1506734">
                <a:tc>
                  <a:txBody>
                    <a:bodyPr/>
                    <a:lstStyle/>
                    <a:p>
                      <a:pPr algn="just">
                        <a:lnSpc>
                          <a:spcPct val="150000"/>
                        </a:lnSpc>
                        <a:spcAft>
                          <a:spcPts val="0"/>
                        </a:spcAft>
                      </a:pPr>
                      <a:r>
                        <a:rPr lang="pl-PL" sz="1400">
                          <a:effectLst/>
                        </a:rPr>
                        <a:t>Teoria grawitacji (gravitational theory)</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c>
                  <a:txBody>
                    <a:bodyPr/>
                    <a:lstStyle/>
                    <a:p>
                      <a:pPr algn="just">
                        <a:lnSpc>
                          <a:spcPct val="150000"/>
                        </a:lnSpc>
                        <a:spcAft>
                          <a:spcPts val="0"/>
                        </a:spcAft>
                      </a:pPr>
                      <a:r>
                        <a:rPr lang="pl-PL" sz="1400" dirty="0">
                          <a:effectLst/>
                        </a:rPr>
                        <a:t>Opiera   się   na   podstawowych   założeniach   fizyki   społecznej, sformułowanych  w  połowie  XIX  wieku. Traktuje  ludność  jako  zbiór cząsteczek, których ruch można przedstawić za pomocą podstawowych praw fizyki, a  procesy   migracji   ludności  i  gromadzenia  się  jej  w  określonych  miejscach  wynikają bezpośrednio  z  grawitacyjnego  oddziaływania  istniejących  już  skupisk  ludności.</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r>
              <a:tr h="3968244">
                <a:tc>
                  <a:txBody>
                    <a:bodyPr/>
                    <a:lstStyle/>
                    <a:p>
                      <a:pPr algn="just">
                        <a:lnSpc>
                          <a:spcPct val="150000"/>
                        </a:lnSpc>
                        <a:spcAft>
                          <a:spcPts val="0"/>
                        </a:spcAft>
                      </a:pPr>
                      <a:r>
                        <a:rPr lang="pl-PL" sz="1400">
                          <a:effectLst/>
                        </a:rPr>
                        <a:t>Teoria przejścia migracyjnego (mobility transition theory)</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c>
                  <a:txBody>
                    <a:bodyPr/>
                    <a:lstStyle/>
                    <a:p>
                      <a:pPr algn="just">
                        <a:lnSpc>
                          <a:spcPct val="150000"/>
                        </a:lnSpc>
                        <a:spcAft>
                          <a:spcPts val="0"/>
                        </a:spcAft>
                      </a:pPr>
                      <a:r>
                        <a:rPr lang="pl-PL" sz="1400" dirty="0">
                          <a:effectLst/>
                        </a:rPr>
                        <a:t>Stawia osiem następujących tez:  </a:t>
                      </a:r>
                    </a:p>
                    <a:p>
                      <a:pPr marL="342900" lvl="0" indent="-342900" algn="just">
                        <a:lnSpc>
                          <a:spcPct val="150000"/>
                        </a:lnSpc>
                        <a:spcAft>
                          <a:spcPts val="0"/>
                        </a:spcAft>
                        <a:buFont typeface="Symbol" panose="05050102010706020507" pitchFamily="18" charset="2"/>
                        <a:buChar char=""/>
                      </a:pPr>
                      <a:r>
                        <a:rPr lang="pl-PL" sz="1400" dirty="0">
                          <a:effectLst/>
                        </a:rPr>
                        <a:t>aby  mógł  zaistnieć  przepływ  ludności,  w  społeczeństwie  musi  wystąpić  jakaś zmiana;</a:t>
                      </a:r>
                    </a:p>
                    <a:p>
                      <a:pPr marL="342900" lvl="0" indent="-342900" algn="just">
                        <a:lnSpc>
                          <a:spcPct val="150000"/>
                        </a:lnSpc>
                        <a:spcAft>
                          <a:spcPts val="0"/>
                        </a:spcAft>
                        <a:buFont typeface="Symbol" panose="05050102010706020507" pitchFamily="18" charset="2"/>
                        <a:buChar char=""/>
                      </a:pPr>
                      <a:r>
                        <a:rPr lang="pl-PL" sz="1400" dirty="0">
                          <a:effectLst/>
                        </a:rPr>
                        <a:t>istnieje ścisła   korelacja   pomiędzy   wielkością   migracji,   a   etapem   przejścia demograficznego, na którym znajduje się społeczeństwo;</a:t>
                      </a:r>
                    </a:p>
                    <a:p>
                      <a:pPr marL="342900" lvl="0" indent="-342900" algn="just">
                        <a:lnSpc>
                          <a:spcPct val="150000"/>
                        </a:lnSpc>
                        <a:spcAft>
                          <a:spcPts val="0"/>
                        </a:spcAft>
                        <a:buFont typeface="Symbol" panose="05050102010706020507" pitchFamily="18" charset="2"/>
                        <a:buChar char=""/>
                      </a:pPr>
                      <a:r>
                        <a:rPr lang="pl-PL" sz="1400" dirty="0">
                          <a:effectLst/>
                        </a:rPr>
                        <a:t>proces migracji zmienia się, kiedy zmianie ulegają jego okoliczności;</a:t>
                      </a:r>
                    </a:p>
                    <a:p>
                      <a:pPr marL="342900" lvl="0" indent="-342900" algn="just">
                        <a:lnSpc>
                          <a:spcPct val="150000"/>
                        </a:lnSpc>
                        <a:spcAft>
                          <a:spcPts val="0"/>
                        </a:spcAft>
                        <a:buFont typeface="Symbol" panose="05050102010706020507" pitchFamily="18" charset="2"/>
                        <a:buChar char=""/>
                      </a:pPr>
                      <a:r>
                        <a:rPr lang="pl-PL" sz="1400" dirty="0">
                          <a:effectLst/>
                        </a:rPr>
                        <a:t>równolegle  z  migracją  odbywa  się  przepływ  informacji,  który  z  czasem  zastępuje przepływ ludności;</a:t>
                      </a:r>
                    </a:p>
                    <a:p>
                      <a:pPr marL="342900" lvl="0" indent="-342900" algn="just">
                        <a:lnSpc>
                          <a:spcPct val="150000"/>
                        </a:lnSpc>
                        <a:spcAft>
                          <a:spcPts val="0"/>
                        </a:spcAft>
                        <a:buFont typeface="Symbol" panose="05050102010706020507" pitchFamily="18" charset="2"/>
                        <a:buChar char=""/>
                      </a:pPr>
                      <a:r>
                        <a:rPr lang="pl-PL" sz="1400" dirty="0">
                          <a:effectLst/>
                        </a:rPr>
                        <a:t>możliwe  jest  wyróżnienie  wyraźnie  odrębnych,  kolejnych  etapów  czasowych  oraz zmienności przestrzennej migracji;</a:t>
                      </a:r>
                    </a:p>
                    <a:p>
                      <a:pPr marL="342900" lvl="0" indent="-342900" algn="just">
                        <a:lnSpc>
                          <a:spcPct val="150000"/>
                        </a:lnSpc>
                        <a:spcAft>
                          <a:spcPts val="0"/>
                        </a:spcAft>
                        <a:buFont typeface="Symbol" panose="05050102010706020507" pitchFamily="18" charset="2"/>
                        <a:buChar char=""/>
                      </a:pPr>
                      <a:r>
                        <a:rPr lang="pl-PL" sz="1400" dirty="0">
                          <a:effectLst/>
                        </a:rPr>
                        <a:t>zazwyczaj wielkość migracji wraz z upływem czasu wzrasta;</a:t>
                      </a:r>
                    </a:p>
                    <a:p>
                      <a:pPr marL="342900" lvl="0" indent="-342900" algn="just">
                        <a:lnSpc>
                          <a:spcPct val="150000"/>
                        </a:lnSpc>
                        <a:spcAft>
                          <a:spcPts val="0"/>
                        </a:spcAft>
                        <a:buFont typeface="Symbol" panose="05050102010706020507" pitchFamily="18" charset="2"/>
                        <a:buChar char=""/>
                      </a:pPr>
                      <a:r>
                        <a:rPr lang="pl-PL" sz="1400" dirty="0">
                          <a:effectLst/>
                        </a:rPr>
                        <a:t>możliwe jest przewidzenie kolejności następujących po sobie zdarzeń;</a:t>
                      </a:r>
                    </a:p>
                    <a:p>
                      <a:pPr marL="342900" lvl="0" indent="-342900" algn="just">
                        <a:lnSpc>
                          <a:spcPct val="150000"/>
                        </a:lnSpc>
                        <a:spcAft>
                          <a:spcPts val="0"/>
                        </a:spcAft>
                        <a:buFont typeface="Symbol" panose="05050102010706020507" pitchFamily="18" charset="2"/>
                        <a:buChar char=""/>
                      </a:pPr>
                      <a:r>
                        <a:rPr lang="pl-PL" sz="1400" dirty="0">
                          <a:effectLst/>
                        </a:rPr>
                        <a:t>zmiany są nieodwracalne.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96" marR="59096" marT="0" marB="0"/>
                </a:tc>
              </a:tr>
            </a:tbl>
          </a:graphicData>
        </a:graphic>
      </p:graphicFrame>
    </p:spTree>
    <p:extLst>
      <p:ext uri="{BB962C8B-B14F-4D97-AF65-F5344CB8AC3E}">
        <p14:creationId xmlns:p14="http://schemas.microsoft.com/office/powerpoint/2010/main" val="2409228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smtClean="0"/>
              <a:t>Teorie migracji</a:t>
            </a:r>
            <a:endParaRPr lang="pl-PL" sz="3200" dirty="0"/>
          </a:p>
        </p:txBody>
      </p:sp>
      <p:sp>
        <p:nvSpPr>
          <p:cNvPr id="3" name="Symbol zastępczy zawartości 2"/>
          <p:cNvSpPr>
            <a:spLocks noGrp="1"/>
          </p:cNvSpPr>
          <p:nvPr>
            <p:ph idx="1"/>
          </p:nvPr>
        </p:nvSpPr>
        <p:spPr>
          <a:xfrm>
            <a:off x="153852" y="666096"/>
            <a:ext cx="8712968" cy="6120678"/>
          </a:xfrm>
        </p:spPr>
        <p:txBody>
          <a:bodyPr/>
          <a:lstStyle/>
          <a:p>
            <a:pPr>
              <a:buFont typeface="Wingdings" panose="05000000000000000000" pitchFamily="2" charset="2"/>
              <a:buChar char="§"/>
            </a:pPr>
            <a:r>
              <a:rPr lang="pl-PL" sz="2400" dirty="0" smtClean="0">
                <a:effectLst/>
              </a:rPr>
              <a:t>Teorie migracji </a:t>
            </a:r>
            <a:r>
              <a:rPr lang="pl-PL" sz="2400" dirty="0">
                <a:effectLst/>
              </a:rPr>
              <a:t>z reguły pomijają  zmienną  polityczną,  która  wydaję się być bardzo istotną, gdyż określa poczucie bezpieczeństwa i wolność polityczną. </a:t>
            </a:r>
            <a:endParaRPr lang="pl-PL" sz="2400" dirty="0" smtClean="0">
              <a:effectLst/>
            </a:endParaRPr>
          </a:p>
          <a:p>
            <a:pPr>
              <a:buFont typeface="Wingdings" panose="05000000000000000000" pitchFamily="2" charset="2"/>
              <a:buChar char="§"/>
            </a:pPr>
            <a:r>
              <a:rPr lang="pl-PL" sz="2400" dirty="0">
                <a:effectLst/>
              </a:rPr>
              <a:t>Teorie ekonomiczne poszukują  kluczowego czynnika w analizie rynków pracy, uwzględniając  dodatkowo  potencjalne  zyski  oraz  koszty  o  charakterze  </a:t>
            </a:r>
            <a:r>
              <a:rPr lang="pl-PL" sz="2400" dirty="0" smtClean="0">
                <a:effectLst/>
              </a:rPr>
              <a:t>monetarnym.</a:t>
            </a:r>
          </a:p>
          <a:p>
            <a:pPr>
              <a:buFont typeface="Wingdings" panose="05000000000000000000" pitchFamily="2" charset="2"/>
              <a:buChar char="§"/>
            </a:pPr>
            <a:r>
              <a:rPr lang="pl-PL" sz="2400" dirty="0">
                <a:effectLst/>
              </a:rPr>
              <a:t>T</a:t>
            </a:r>
            <a:r>
              <a:rPr lang="pl-PL" sz="2400" dirty="0" smtClean="0">
                <a:effectLst/>
              </a:rPr>
              <a:t>eorie  socjologiczne, </a:t>
            </a:r>
            <a:r>
              <a:rPr lang="pl-PL" sz="2400" dirty="0">
                <a:effectLst/>
              </a:rPr>
              <a:t>z założenia odrzucają  wpływ  zmiennych  przestrzennych,  jak  odległość,  na  przepływy  migracyjne. </a:t>
            </a:r>
            <a:endParaRPr lang="pl-PL" sz="2400" dirty="0" smtClean="0">
              <a:effectLst/>
            </a:endParaRPr>
          </a:p>
          <a:p>
            <a:pPr>
              <a:buFont typeface="Wingdings" panose="05000000000000000000" pitchFamily="2" charset="2"/>
              <a:buChar char="§"/>
            </a:pPr>
            <a:r>
              <a:rPr lang="pl-PL" sz="2400" dirty="0">
                <a:effectLst/>
              </a:rPr>
              <a:t>Teorie geograficzne zakładają, że zmienność procesów migracji da się wyjaśnić  przestrzennym  zróżnicowaniem świata,  a    ekonomiczne przesłanki   migracji i motywy  socjologiczne  są pomijane,   gdyż   są   one  już   zawarte   w   zróżnicowaniu przestrzennym świata. </a:t>
            </a:r>
            <a:endParaRPr lang="pl-PL" sz="2400" dirty="0" smtClean="0">
              <a:effectLst/>
            </a:endParaRPr>
          </a:p>
        </p:txBody>
      </p:sp>
    </p:spTree>
    <p:extLst>
      <p:ext uri="{BB962C8B-B14F-4D97-AF65-F5344CB8AC3E}">
        <p14:creationId xmlns:p14="http://schemas.microsoft.com/office/powerpoint/2010/main" val="773615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b="1" dirty="0">
                <a:effectLst/>
              </a:rPr>
              <a:t>Emigracja w Europie współczesnej</a:t>
            </a:r>
            <a:endParaRPr lang="pl-PL" sz="3200" dirty="0"/>
          </a:p>
        </p:txBody>
      </p:sp>
      <p:sp>
        <p:nvSpPr>
          <p:cNvPr id="3" name="Symbol zastępczy zawartości 2"/>
          <p:cNvSpPr>
            <a:spLocks noGrp="1"/>
          </p:cNvSpPr>
          <p:nvPr>
            <p:ph idx="1"/>
          </p:nvPr>
        </p:nvSpPr>
        <p:spPr>
          <a:xfrm>
            <a:off x="153852" y="666096"/>
            <a:ext cx="8712968" cy="6120678"/>
          </a:xfrm>
        </p:spPr>
        <p:txBody>
          <a:bodyPr/>
          <a:lstStyle/>
          <a:p>
            <a:pPr>
              <a:buFont typeface="Wingdings" panose="05000000000000000000" pitchFamily="2" charset="2"/>
              <a:buChar char="§"/>
            </a:pPr>
            <a:r>
              <a:rPr lang="pl-PL" sz="2400" dirty="0">
                <a:effectLst/>
              </a:rPr>
              <a:t>W ramach opracowania przeprowadzono analizę strumieni emigracji i imigracji 28 państw członkowskich UE (w tym Cypr, w całości leżący  w Azji) oraz 6 państw europejskich, nienależących do UE w okresie 1990 – 2014. Na potrzeby opracowania w celu zwiększenia przejrzystości danych dokonano podziału tych państw na 3 grupy: </a:t>
            </a:r>
          </a:p>
          <a:p>
            <a:pPr lvl="0">
              <a:buFont typeface="Wingdings" panose="05000000000000000000" pitchFamily="2" charset="2"/>
              <a:buChar char="§"/>
            </a:pPr>
            <a:r>
              <a:rPr lang="pl-PL" sz="2400" dirty="0">
                <a:effectLst/>
              </a:rPr>
              <a:t>15 państw tzw. „Starej Unii” przyjętych przed 2004 r.: Austria, Belgia, Dania, Finlandia, Francja, Grecja, Hiszpania, Holandia, Irlandia, Luksemburg, Niemcy, Portugalia, Szwecja, Wielka Brytania oraz Włochy;</a:t>
            </a:r>
          </a:p>
          <a:p>
            <a:pPr lvl="0">
              <a:buFont typeface="Wingdings" panose="05000000000000000000" pitchFamily="2" charset="2"/>
              <a:buChar char="§"/>
            </a:pPr>
            <a:r>
              <a:rPr lang="pl-PL" sz="2400" dirty="0">
                <a:effectLst/>
              </a:rPr>
              <a:t>13 państw UE nowoprzyjętych: Bułgaria, Chorwacja, Cypr, Czechy, Estonia, Litwa, Łotwa, Malta, Polska, Rumunia, Słowacja, Słowienia, oraz Węgry;</a:t>
            </a:r>
          </a:p>
          <a:p>
            <a:pPr lvl="0">
              <a:buFont typeface="Wingdings" panose="05000000000000000000" pitchFamily="2" charset="2"/>
              <a:buChar char="§"/>
            </a:pPr>
            <a:r>
              <a:rPr lang="pl-PL" sz="2400" dirty="0">
                <a:effectLst/>
              </a:rPr>
              <a:t>6 państw pozostałych: Białoruś, Islandia, Norwegia, Rosja, Szwajcaria, oraz Ukraina.</a:t>
            </a:r>
          </a:p>
          <a:p>
            <a:pPr>
              <a:buFont typeface="Wingdings" panose="05000000000000000000" pitchFamily="2" charset="2"/>
              <a:buChar char="§"/>
            </a:pPr>
            <a:endParaRPr lang="pl-PL" sz="2400" dirty="0" smtClean="0">
              <a:effectLst/>
            </a:endParaRPr>
          </a:p>
        </p:txBody>
      </p:sp>
    </p:spTree>
    <p:extLst>
      <p:ext uri="{BB962C8B-B14F-4D97-AF65-F5344CB8AC3E}">
        <p14:creationId xmlns:p14="http://schemas.microsoft.com/office/powerpoint/2010/main" val="7964183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smtClean="0">
                <a:effectLst/>
              </a:rPr>
              <a:t>Emigracja </a:t>
            </a:r>
            <a:r>
              <a:rPr lang="pl-PL" sz="3200" dirty="0">
                <a:effectLst/>
              </a:rPr>
              <a:t>z państw UE-15 </a:t>
            </a:r>
            <a:endParaRPr lang="pl-PL" sz="3200" dirty="0"/>
          </a:p>
        </p:txBody>
      </p:sp>
      <p:pic>
        <p:nvPicPr>
          <p:cNvPr id="5" name="Symbol zastępczy zawartości 4"/>
          <p:cNvPicPr>
            <a:picLocks noGrp="1" noChangeAspect="1"/>
          </p:cNvPicPr>
          <p:nvPr>
            <p:ph idx="1"/>
          </p:nvPr>
        </p:nvPicPr>
        <p:blipFill>
          <a:blip r:embed="rId2"/>
          <a:stretch>
            <a:fillRect/>
          </a:stretch>
        </p:blipFill>
        <p:spPr>
          <a:xfrm>
            <a:off x="879645" y="548680"/>
            <a:ext cx="7261382" cy="3660423"/>
          </a:xfrm>
          <a:prstGeom prst="rect">
            <a:avLst/>
          </a:prstGeom>
        </p:spPr>
      </p:pic>
      <p:sp>
        <p:nvSpPr>
          <p:cNvPr id="6" name="Prostokąt 5"/>
          <p:cNvSpPr/>
          <p:nvPr/>
        </p:nvSpPr>
        <p:spPr>
          <a:xfrm>
            <a:off x="0" y="4303455"/>
            <a:ext cx="9144000" cy="2554545"/>
          </a:xfrm>
          <a:prstGeom prst="rect">
            <a:avLst/>
          </a:prstGeom>
        </p:spPr>
        <p:txBody>
          <a:bodyPr wrap="square">
            <a:spAutoFit/>
          </a:bodyPr>
          <a:lstStyle/>
          <a:p>
            <a:pPr marL="342900" indent="-342900">
              <a:buFont typeface="Wingdings" panose="05000000000000000000" pitchFamily="2" charset="2"/>
              <a:buChar char="§"/>
            </a:pPr>
            <a:r>
              <a:rPr lang="pl-PL" sz="2000" dirty="0">
                <a:latin typeface="Times New Roman" panose="02020603050405020304" pitchFamily="18" charset="0"/>
                <a:ea typeface="Calibri" panose="020F0502020204030204" pitchFamily="34" charset="0"/>
              </a:rPr>
              <a:t>W latach 1990-2014 Niemcy były krajem z największa średnioroczną emigracją – 582 tys. osób. </a:t>
            </a:r>
            <a:endParaRPr lang="pl-PL" sz="2000" dirty="0" smtClean="0">
              <a:latin typeface="Times New Roman" panose="02020603050405020304" pitchFamily="18" charset="0"/>
              <a:ea typeface="Calibri" panose="020F0502020204030204" pitchFamily="34" charset="0"/>
            </a:endParaRPr>
          </a:p>
          <a:p>
            <a:pPr marL="342900" indent="-342900">
              <a:buFont typeface="Wingdings" panose="05000000000000000000" pitchFamily="2" charset="2"/>
              <a:buChar char="§"/>
            </a:pPr>
            <a:r>
              <a:rPr lang="pl-PL" sz="2000" dirty="0" smtClean="0">
                <a:latin typeface="Times New Roman" panose="02020603050405020304" pitchFamily="18" charset="0"/>
                <a:ea typeface="Calibri" panose="020F0502020204030204" pitchFamily="34" charset="0"/>
              </a:rPr>
              <a:t>Wysoki </a:t>
            </a:r>
            <a:r>
              <a:rPr lang="pl-PL" sz="2000" dirty="0">
                <a:latin typeface="Times New Roman" panose="02020603050405020304" pitchFamily="18" charset="0"/>
                <a:ea typeface="Calibri" panose="020F0502020204030204" pitchFamily="34" charset="0"/>
              </a:rPr>
              <a:t>poziom średniorocznej emigracji wykazały również Wielka Brytania oraz Hiszpania – 315 tys. osób oraz 263 tys. osób odpowiednio. </a:t>
            </a:r>
            <a:endParaRPr lang="pl-PL" sz="2000" dirty="0" smtClean="0">
              <a:latin typeface="Times New Roman" panose="02020603050405020304" pitchFamily="18" charset="0"/>
              <a:ea typeface="Calibri" panose="020F0502020204030204" pitchFamily="34" charset="0"/>
            </a:endParaRPr>
          </a:p>
          <a:p>
            <a:pPr marL="342900" indent="-342900">
              <a:buFont typeface="Wingdings" panose="05000000000000000000" pitchFamily="2" charset="2"/>
              <a:buChar char="§"/>
            </a:pPr>
            <a:r>
              <a:rPr lang="pl-PL" sz="2000" dirty="0" smtClean="0">
                <a:latin typeface="Times New Roman" panose="02020603050405020304" pitchFamily="18" charset="0"/>
                <a:ea typeface="Calibri" panose="020F0502020204030204" pitchFamily="34" charset="0"/>
              </a:rPr>
              <a:t>Najmniejszym </a:t>
            </a:r>
            <a:r>
              <a:rPr lang="pl-PL" sz="2000" dirty="0">
                <a:latin typeface="Times New Roman" panose="02020603050405020304" pitchFamily="18" charset="0"/>
                <a:ea typeface="Calibri" panose="020F0502020204030204" pitchFamily="34" charset="0"/>
              </a:rPr>
              <a:t>średniorocznym poziom emigracji charakteryzowały się Luksemburg, Finlandia i Portugalia – 8 tys., 10 tys. i 20 tys. osób odpowiednio. </a:t>
            </a:r>
            <a:endParaRPr lang="pl-PL" sz="2000" dirty="0" smtClean="0">
              <a:latin typeface="Times New Roman" panose="02020603050405020304" pitchFamily="18" charset="0"/>
              <a:ea typeface="Calibri" panose="020F0502020204030204" pitchFamily="34" charset="0"/>
            </a:endParaRPr>
          </a:p>
          <a:p>
            <a:pPr marL="342900" indent="-342900">
              <a:buFont typeface="Wingdings" panose="05000000000000000000" pitchFamily="2" charset="2"/>
              <a:buChar char="§"/>
            </a:pPr>
            <a:r>
              <a:rPr lang="pl-PL" sz="2000" dirty="0" smtClean="0">
                <a:latin typeface="Times New Roman" panose="02020603050405020304" pitchFamily="18" charset="0"/>
                <a:ea typeface="Calibri" panose="020F0502020204030204" pitchFamily="34" charset="0"/>
              </a:rPr>
              <a:t>W </a:t>
            </a:r>
            <a:r>
              <a:rPr lang="pl-PL" sz="2000" dirty="0">
                <a:latin typeface="Times New Roman" panose="02020603050405020304" pitchFamily="18" charset="0"/>
                <a:ea typeface="Calibri" panose="020F0502020204030204" pitchFamily="34" charset="0"/>
              </a:rPr>
              <a:t>pozostałych dziewięciu krajach UE-15 poziom emigracji wahał się w przedziale 66 – 257 tys. osób rocznie.</a:t>
            </a:r>
            <a:endParaRPr lang="pl-PL" sz="2000" dirty="0"/>
          </a:p>
        </p:txBody>
      </p:sp>
    </p:spTree>
    <p:extLst>
      <p:ext uri="{BB962C8B-B14F-4D97-AF65-F5344CB8AC3E}">
        <p14:creationId xmlns:p14="http://schemas.microsoft.com/office/powerpoint/2010/main" val="1472310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smtClean="0">
                <a:effectLst/>
              </a:rPr>
              <a:t>Emigracja </a:t>
            </a:r>
            <a:r>
              <a:rPr lang="pl-PL" sz="3200" dirty="0">
                <a:effectLst/>
              </a:rPr>
              <a:t>z państw </a:t>
            </a:r>
            <a:r>
              <a:rPr lang="pl-PL" sz="3200" dirty="0" smtClean="0">
                <a:effectLst/>
              </a:rPr>
              <a:t>UE-13 </a:t>
            </a:r>
            <a:endParaRPr lang="pl-PL" sz="3200" dirty="0"/>
          </a:p>
        </p:txBody>
      </p:sp>
      <p:sp>
        <p:nvSpPr>
          <p:cNvPr id="6" name="Prostokąt 5"/>
          <p:cNvSpPr/>
          <p:nvPr/>
        </p:nvSpPr>
        <p:spPr>
          <a:xfrm>
            <a:off x="0" y="4303455"/>
            <a:ext cx="9144000" cy="2893100"/>
          </a:xfrm>
          <a:prstGeom prst="rect">
            <a:avLst/>
          </a:prstGeom>
        </p:spPr>
        <p:txBody>
          <a:bodyPr wrap="square">
            <a:spAutoFit/>
          </a:bodyPr>
          <a:lstStyle/>
          <a:p>
            <a:pPr marL="342900" indent="-342900">
              <a:buFont typeface="Wingdings" panose="05000000000000000000" pitchFamily="2" charset="2"/>
              <a:buChar char="§"/>
            </a:pPr>
            <a:r>
              <a:rPr lang="pl-PL" dirty="0" smtClean="0"/>
              <a:t>Średnioroczny </a:t>
            </a:r>
            <a:r>
              <a:rPr lang="pl-PL" dirty="0"/>
              <a:t>poziom emigracji z </a:t>
            </a:r>
            <a:r>
              <a:rPr lang="pl-PL" dirty="0" smtClean="0"/>
              <a:t>Rumunii - </a:t>
            </a:r>
            <a:r>
              <a:rPr lang="pl-PL" dirty="0"/>
              <a:t>206 tys. osób, </a:t>
            </a:r>
            <a:r>
              <a:rPr lang="pl-PL" dirty="0" smtClean="0"/>
              <a:t>jest </a:t>
            </a:r>
            <a:r>
              <a:rPr lang="pl-PL" dirty="0"/>
              <a:t>zauważalny trend spadkowy z poziomu 303 tys. osób w roku 2008 do 173 tys. osób w roku 2014. </a:t>
            </a:r>
            <a:endParaRPr lang="pl-PL" dirty="0" smtClean="0"/>
          </a:p>
          <a:p>
            <a:pPr marL="342900" indent="-342900">
              <a:buFont typeface="Wingdings" panose="05000000000000000000" pitchFamily="2" charset="2"/>
              <a:buChar char="§"/>
            </a:pPr>
            <a:r>
              <a:rPr lang="pl-PL" dirty="0" smtClean="0"/>
              <a:t>Z Polski </a:t>
            </a:r>
            <a:r>
              <a:rPr lang="pl-PL" dirty="0"/>
              <a:t>co </a:t>
            </a:r>
            <a:r>
              <a:rPr lang="pl-PL" dirty="0" smtClean="0"/>
              <a:t>roku </a:t>
            </a:r>
            <a:r>
              <a:rPr lang="pl-PL" dirty="0"/>
              <a:t>emigrowało średnio 80 tys. osób. Zauważalny jest znaczny wzrost poziomu emigracji z 30 tys. osób w 2008 r. do 230 tys. osób w roku 2009. </a:t>
            </a:r>
            <a:endParaRPr lang="pl-PL" dirty="0" smtClean="0"/>
          </a:p>
          <a:p>
            <a:pPr marL="342900" indent="-342900">
              <a:buFont typeface="Wingdings" panose="05000000000000000000" pitchFamily="2" charset="2"/>
              <a:buChar char="§"/>
            </a:pPr>
            <a:r>
              <a:rPr lang="pl-PL" dirty="0" smtClean="0"/>
              <a:t>Litwa </a:t>
            </a:r>
            <a:r>
              <a:rPr lang="pl-PL" dirty="0"/>
              <a:t>– 33 tys. osób. </a:t>
            </a:r>
            <a:endParaRPr lang="pl-PL" dirty="0" smtClean="0"/>
          </a:p>
          <a:p>
            <a:pPr marL="342900" indent="-342900">
              <a:buFont typeface="Wingdings" panose="05000000000000000000" pitchFamily="2" charset="2"/>
              <a:buChar char="§"/>
            </a:pPr>
            <a:r>
              <a:rPr lang="pl-PL" dirty="0" smtClean="0"/>
              <a:t>Najmniejszą średnioroczna emigracja: </a:t>
            </a:r>
            <a:r>
              <a:rPr lang="pl-PL" dirty="0"/>
              <a:t>Słowacja, Malta, Estonia – 1,9 tys. osób, 4,3 tys. osób, 4,7 tys. osób odpowiednio. </a:t>
            </a:r>
            <a:endParaRPr lang="pl-PL" dirty="0" smtClean="0"/>
          </a:p>
          <a:p>
            <a:pPr marL="342900" indent="-342900">
              <a:buFont typeface="Wingdings" panose="05000000000000000000" pitchFamily="2" charset="2"/>
              <a:buChar char="§"/>
            </a:pPr>
            <a:r>
              <a:rPr lang="pl-PL" dirty="0" smtClean="0"/>
              <a:t>W </a:t>
            </a:r>
            <a:r>
              <a:rPr lang="pl-PL" dirty="0"/>
              <a:t>pozostałych siedmiu państwach UE-13 średnioroczny poziom emigracji wahał się w przedziale 4-17 tys. osób.</a:t>
            </a:r>
            <a:r>
              <a:rPr lang="pl-PL" dirty="0"/>
              <a:t> </a:t>
            </a:r>
            <a:endParaRPr lang="pl-PL" dirty="0"/>
          </a:p>
          <a:p>
            <a:pPr marL="342900" indent="-342900">
              <a:buFont typeface="Wingdings" panose="05000000000000000000" pitchFamily="2" charset="2"/>
              <a:buChar char="§"/>
            </a:pPr>
            <a:endParaRPr lang="pl-PL" sz="2000" dirty="0"/>
          </a:p>
        </p:txBody>
      </p:sp>
      <p:pic>
        <p:nvPicPr>
          <p:cNvPr id="4" name="Symbol zastępczy zawartości 3"/>
          <p:cNvPicPr>
            <a:picLocks noGrp="1" noChangeAspect="1"/>
          </p:cNvPicPr>
          <p:nvPr>
            <p:ph idx="1"/>
          </p:nvPr>
        </p:nvPicPr>
        <p:blipFill>
          <a:blip r:embed="rId2"/>
          <a:stretch>
            <a:fillRect/>
          </a:stretch>
        </p:blipFill>
        <p:spPr>
          <a:xfrm>
            <a:off x="827584" y="643650"/>
            <a:ext cx="7050762" cy="3659805"/>
          </a:xfrm>
          <a:prstGeom prst="rect">
            <a:avLst/>
          </a:prstGeom>
        </p:spPr>
      </p:pic>
    </p:spTree>
    <p:extLst>
      <p:ext uri="{BB962C8B-B14F-4D97-AF65-F5344CB8AC3E}">
        <p14:creationId xmlns:p14="http://schemas.microsoft.com/office/powerpoint/2010/main" val="398124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smtClean="0">
                <a:effectLst/>
              </a:rPr>
              <a:t>Emigracja </a:t>
            </a:r>
            <a:r>
              <a:rPr lang="pl-PL" sz="3200" dirty="0">
                <a:effectLst/>
              </a:rPr>
              <a:t>z </a:t>
            </a:r>
            <a:r>
              <a:rPr lang="pl-PL" sz="3200" dirty="0" smtClean="0">
                <a:effectLst/>
              </a:rPr>
              <a:t>krajów pozostałych</a:t>
            </a:r>
            <a:endParaRPr lang="pl-PL" sz="3200" dirty="0"/>
          </a:p>
        </p:txBody>
      </p:sp>
      <p:sp>
        <p:nvSpPr>
          <p:cNvPr id="6" name="Prostokąt 5"/>
          <p:cNvSpPr/>
          <p:nvPr/>
        </p:nvSpPr>
        <p:spPr>
          <a:xfrm>
            <a:off x="0" y="4303455"/>
            <a:ext cx="9144000" cy="2246769"/>
          </a:xfrm>
          <a:prstGeom prst="rect">
            <a:avLst/>
          </a:prstGeom>
        </p:spPr>
        <p:txBody>
          <a:bodyPr wrap="square">
            <a:spAutoFit/>
          </a:bodyPr>
          <a:lstStyle/>
          <a:p>
            <a:pPr marL="342900" indent="-342900">
              <a:buFont typeface="Wingdings" panose="05000000000000000000" pitchFamily="2" charset="2"/>
              <a:buChar char="§"/>
            </a:pPr>
            <a:r>
              <a:rPr lang="pl-PL" sz="2000" dirty="0" smtClean="0"/>
              <a:t>Poziom </a:t>
            </a:r>
            <a:r>
              <a:rPr lang="pl-PL" sz="2000" dirty="0"/>
              <a:t>średniorocznej emigracji </a:t>
            </a:r>
            <a:r>
              <a:rPr lang="pl-PL" sz="2000" dirty="0" smtClean="0"/>
              <a:t>z Rosji </a:t>
            </a:r>
            <a:r>
              <a:rPr lang="pl-PL" sz="2000" dirty="0"/>
              <a:t>– 119 tys. osób, </a:t>
            </a:r>
            <a:r>
              <a:rPr lang="pl-PL" sz="2000" dirty="0"/>
              <a:t>jest zauważalny spadek </a:t>
            </a:r>
            <a:r>
              <a:rPr lang="pl-PL" sz="2000" dirty="0" smtClean="0"/>
              <a:t>emigrantów </a:t>
            </a:r>
            <a:r>
              <a:rPr lang="pl-PL" sz="2000" dirty="0"/>
              <a:t>z </a:t>
            </a:r>
            <a:r>
              <a:rPr lang="pl-PL" sz="2000" dirty="0" smtClean="0"/>
              <a:t>poziomu 233 </a:t>
            </a:r>
            <a:r>
              <a:rPr lang="pl-PL" sz="2000" dirty="0"/>
              <a:t>tys. </a:t>
            </a:r>
            <a:r>
              <a:rPr lang="pl-PL" sz="2000" dirty="0" smtClean="0"/>
              <a:t>osób w 1997 r. </a:t>
            </a:r>
            <a:r>
              <a:rPr lang="pl-PL" sz="2000" dirty="0"/>
              <a:t>do 36,5 tys. osób w </a:t>
            </a:r>
            <a:r>
              <a:rPr lang="pl-PL" sz="2000" dirty="0" smtClean="0"/>
              <a:t>2011 r.  i </a:t>
            </a:r>
            <a:r>
              <a:rPr lang="pl-PL" sz="2000" dirty="0"/>
              <a:t>dalszy </a:t>
            </a:r>
            <a:r>
              <a:rPr lang="pl-PL" sz="2000" dirty="0" smtClean="0"/>
              <a:t>wzrost </a:t>
            </a:r>
            <a:r>
              <a:rPr lang="pl-PL" sz="2000" dirty="0"/>
              <a:t>do poziomu 311,5 tys. </a:t>
            </a:r>
            <a:r>
              <a:rPr lang="pl-PL" sz="2000" dirty="0" smtClean="0"/>
              <a:t>osób 2014 r. </a:t>
            </a:r>
          </a:p>
          <a:p>
            <a:pPr marL="342900" indent="-342900">
              <a:buFont typeface="Wingdings" panose="05000000000000000000" pitchFamily="2" charset="2"/>
              <a:buChar char="§"/>
            </a:pPr>
            <a:r>
              <a:rPr lang="pl-PL" sz="2000" dirty="0" smtClean="0"/>
              <a:t>Szwajcaria </a:t>
            </a:r>
            <a:r>
              <a:rPr lang="pl-PL" sz="2000" dirty="0"/>
              <a:t>– 95 tys. osób. </a:t>
            </a:r>
            <a:endParaRPr lang="pl-PL" sz="2000" dirty="0" smtClean="0"/>
          </a:p>
          <a:p>
            <a:pPr marL="342900" indent="-342900">
              <a:buFont typeface="Wingdings" panose="05000000000000000000" pitchFamily="2" charset="2"/>
              <a:buChar char="§"/>
            </a:pPr>
            <a:r>
              <a:rPr lang="pl-PL" sz="2000" dirty="0" smtClean="0"/>
              <a:t>Islandia </a:t>
            </a:r>
            <a:r>
              <a:rPr lang="pl-PL" sz="2000" dirty="0"/>
              <a:t>i Białoruś – 4,5 tys. i 11 tys. osób odpowiednio. </a:t>
            </a:r>
            <a:endParaRPr lang="pl-PL" sz="2000" dirty="0" smtClean="0"/>
          </a:p>
          <a:p>
            <a:pPr marL="342900" indent="-342900">
              <a:buFont typeface="Wingdings" panose="05000000000000000000" pitchFamily="2" charset="2"/>
              <a:buChar char="§"/>
            </a:pPr>
            <a:r>
              <a:rPr lang="pl-PL" sz="2000" dirty="0" smtClean="0"/>
              <a:t>Dla </a:t>
            </a:r>
            <a:r>
              <a:rPr lang="pl-PL" sz="2000" dirty="0"/>
              <a:t>Ukrainy jest charakterystyczny wzrost emigracji z poziomu 22 tys. osób w 2013 r. aż do poziomu 520 tys. osób w roku następnym.</a:t>
            </a:r>
            <a:r>
              <a:rPr lang="pl-PL" sz="2000" dirty="0"/>
              <a:t> </a:t>
            </a:r>
          </a:p>
        </p:txBody>
      </p:sp>
      <p:pic>
        <p:nvPicPr>
          <p:cNvPr id="4" name="Symbol zastępczy zawartości 3"/>
          <p:cNvPicPr>
            <a:picLocks noGrp="1" noChangeAspect="1"/>
          </p:cNvPicPr>
          <p:nvPr>
            <p:ph idx="1"/>
          </p:nvPr>
        </p:nvPicPr>
        <p:blipFill>
          <a:blip r:embed="rId2"/>
          <a:stretch>
            <a:fillRect/>
          </a:stretch>
        </p:blipFill>
        <p:spPr>
          <a:xfrm>
            <a:off x="1043425" y="620688"/>
            <a:ext cx="6933822" cy="3682767"/>
          </a:xfrm>
          <a:prstGeom prst="rect">
            <a:avLst/>
          </a:prstGeom>
        </p:spPr>
      </p:pic>
    </p:spTree>
    <p:extLst>
      <p:ext uri="{BB962C8B-B14F-4D97-AF65-F5344CB8AC3E}">
        <p14:creationId xmlns:p14="http://schemas.microsoft.com/office/powerpoint/2010/main" val="2428304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a:effectLst/>
              </a:rPr>
              <a:t>I</a:t>
            </a:r>
            <a:r>
              <a:rPr lang="pl-PL" sz="3200" dirty="0" smtClean="0">
                <a:effectLst/>
              </a:rPr>
              <a:t>migracja do </a:t>
            </a:r>
            <a:r>
              <a:rPr lang="pl-PL" sz="3200" dirty="0">
                <a:effectLst/>
              </a:rPr>
              <a:t>państw UE-15 </a:t>
            </a:r>
            <a:endParaRPr lang="pl-PL" sz="3200" dirty="0"/>
          </a:p>
        </p:txBody>
      </p:sp>
      <p:sp>
        <p:nvSpPr>
          <p:cNvPr id="6" name="Prostokąt 5"/>
          <p:cNvSpPr/>
          <p:nvPr/>
        </p:nvSpPr>
        <p:spPr>
          <a:xfrm>
            <a:off x="0" y="4303455"/>
            <a:ext cx="9144000" cy="2554545"/>
          </a:xfrm>
          <a:prstGeom prst="rect">
            <a:avLst/>
          </a:prstGeom>
        </p:spPr>
        <p:txBody>
          <a:bodyPr wrap="square">
            <a:spAutoFit/>
          </a:bodyPr>
          <a:lstStyle/>
          <a:p>
            <a:pPr marL="342900" indent="-342900">
              <a:buFont typeface="Wingdings" panose="05000000000000000000" pitchFamily="2" charset="2"/>
              <a:buChar char="§"/>
            </a:pPr>
            <a:r>
              <a:rPr lang="pl-PL" sz="2000" dirty="0" smtClean="0"/>
              <a:t>Najwyższy poziom średniorocznej imigracji do Niemiec - 846 </a:t>
            </a:r>
            <a:r>
              <a:rPr lang="pl-PL" sz="2000" dirty="0"/>
              <a:t>tys. </a:t>
            </a:r>
            <a:r>
              <a:rPr lang="pl-PL" sz="2000" dirty="0" smtClean="0"/>
              <a:t>osób.</a:t>
            </a:r>
          </a:p>
          <a:p>
            <a:pPr marL="342900" indent="-342900">
              <a:buFont typeface="Wingdings" panose="05000000000000000000" pitchFamily="2" charset="2"/>
              <a:buChar char="§"/>
            </a:pPr>
            <a:r>
              <a:rPr lang="pl-PL" sz="2000" dirty="0" smtClean="0"/>
              <a:t>Wysoki </a:t>
            </a:r>
            <a:r>
              <a:rPr lang="pl-PL" sz="2000" dirty="0"/>
              <a:t>poziom imigracji wykazały również Wielka Brytania oraz Hiszpania – 487 tys. osób oraz 322 tys. osób odpowiednio. </a:t>
            </a:r>
            <a:endParaRPr lang="pl-PL" sz="2000" dirty="0" smtClean="0"/>
          </a:p>
          <a:p>
            <a:pPr marL="342900" indent="-342900">
              <a:buFont typeface="Wingdings" panose="05000000000000000000" pitchFamily="2" charset="2"/>
              <a:buChar char="§"/>
            </a:pPr>
            <a:r>
              <a:rPr lang="pl-PL" sz="2000" dirty="0" smtClean="0"/>
              <a:t> </a:t>
            </a:r>
            <a:r>
              <a:rPr lang="pl-PL" sz="2000" dirty="0"/>
              <a:t>Najmniejszym średniorocznym poziomem imigracji charakteryzowały się Luksemburg, Finlandia i Portugalia – 14 tys., 20 tys. i 35 tys. osób odpowiednio</a:t>
            </a:r>
            <a:r>
              <a:rPr lang="pl-PL" sz="2000" dirty="0" smtClean="0"/>
              <a:t>.</a:t>
            </a:r>
          </a:p>
          <a:p>
            <a:pPr marL="342900" indent="-342900">
              <a:buFont typeface="Wingdings" panose="05000000000000000000" pitchFamily="2" charset="2"/>
              <a:buChar char="§"/>
            </a:pPr>
            <a:r>
              <a:rPr lang="pl-PL" sz="2000" dirty="0" smtClean="0"/>
              <a:t> </a:t>
            </a:r>
            <a:r>
              <a:rPr lang="pl-PL" sz="2000" dirty="0"/>
              <a:t>Do pozostałych dziewięciu krajów UE-15 co roku przybywało od 60 do 90 tys. osób</a:t>
            </a:r>
            <a:endParaRPr lang="pl-PL" sz="2000" dirty="0"/>
          </a:p>
        </p:txBody>
      </p:sp>
      <p:pic>
        <p:nvPicPr>
          <p:cNvPr id="4" name="Symbol zastępczy zawartości 3"/>
          <p:cNvPicPr>
            <a:picLocks noGrp="1" noChangeAspect="1"/>
          </p:cNvPicPr>
          <p:nvPr>
            <p:ph idx="1"/>
          </p:nvPr>
        </p:nvPicPr>
        <p:blipFill>
          <a:blip r:embed="rId2"/>
          <a:stretch>
            <a:fillRect/>
          </a:stretch>
        </p:blipFill>
        <p:spPr>
          <a:xfrm>
            <a:off x="849856" y="605345"/>
            <a:ext cx="7444288" cy="3682312"/>
          </a:xfrm>
          <a:prstGeom prst="rect">
            <a:avLst/>
          </a:prstGeom>
        </p:spPr>
      </p:pic>
    </p:spTree>
    <p:extLst>
      <p:ext uri="{BB962C8B-B14F-4D97-AF65-F5344CB8AC3E}">
        <p14:creationId xmlns:p14="http://schemas.microsoft.com/office/powerpoint/2010/main" val="1034822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a:effectLst/>
              </a:rPr>
              <a:t>I</a:t>
            </a:r>
            <a:r>
              <a:rPr lang="pl-PL" sz="3200" dirty="0" smtClean="0">
                <a:effectLst/>
              </a:rPr>
              <a:t>migracja do </a:t>
            </a:r>
            <a:r>
              <a:rPr lang="pl-PL" sz="3200" dirty="0">
                <a:effectLst/>
              </a:rPr>
              <a:t>państw </a:t>
            </a:r>
            <a:r>
              <a:rPr lang="pl-PL" sz="3200" dirty="0" smtClean="0">
                <a:effectLst/>
              </a:rPr>
              <a:t>UE-13 </a:t>
            </a:r>
            <a:endParaRPr lang="pl-PL" sz="3200" dirty="0"/>
          </a:p>
        </p:txBody>
      </p:sp>
      <p:sp>
        <p:nvSpPr>
          <p:cNvPr id="6" name="Prostokąt 5"/>
          <p:cNvSpPr/>
          <p:nvPr/>
        </p:nvSpPr>
        <p:spPr>
          <a:xfrm>
            <a:off x="0" y="4303455"/>
            <a:ext cx="9144000" cy="2554545"/>
          </a:xfrm>
          <a:prstGeom prst="rect">
            <a:avLst/>
          </a:prstGeom>
        </p:spPr>
        <p:txBody>
          <a:bodyPr wrap="square">
            <a:spAutoFit/>
          </a:bodyPr>
          <a:lstStyle/>
          <a:p>
            <a:pPr marL="342900" indent="-342900">
              <a:buFont typeface="Wingdings" panose="05000000000000000000" pitchFamily="2" charset="2"/>
              <a:buChar char="§"/>
            </a:pPr>
            <a:r>
              <a:rPr lang="pl-PL" sz="2000" dirty="0"/>
              <a:t>Średnioroczny poziom imigracji do Polski </a:t>
            </a:r>
            <a:r>
              <a:rPr lang="pl-PL" sz="2000" dirty="0" smtClean="0"/>
              <a:t>- 53 </a:t>
            </a:r>
            <a:r>
              <a:rPr lang="pl-PL" sz="2000" dirty="0"/>
              <a:t>tys. osób</a:t>
            </a:r>
            <a:r>
              <a:rPr lang="pl-PL" sz="2000" dirty="0" smtClean="0"/>
              <a:t>, </a:t>
            </a:r>
            <a:r>
              <a:rPr lang="pl-PL" sz="2000" dirty="0"/>
              <a:t>wzrost z poziomu 15 tys. </a:t>
            </a:r>
            <a:r>
              <a:rPr lang="pl-PL" sz="2000" dirty="0" smtClean="0"/>
              <a:t>osób 2008 r. </a:t>
            </a:r>
            <a:r>
              <a:rPr lang="pl-PL" sz="2000" dirty="0"/>
              <a:t>do 189 tys. osób w roku następnym. </a:t>
            </a:r>
            <a:endParaRPr lang="pl-PL" sz="2000" dirty="0" smtClean="0"/>
          </a:p>
          <a:p>
            <a:pPr marL="342900" indent="-342900">
              <a:buFont typeface="Wingdings" panose="05000000000000000000" pitchFamily="2" charset="2"/>
              <a:buChar char="§"/>
            </a:pPr>
            <a:r>
              <a:rPr lang="pl-PL" sz="2000" dirty="0" smtClean="0"/>
              <a:t>Wysoki </a:t>
            </a:r>
            <a:r>
              <a:rPr lang="pl-PL" sz="2000" dirty="0"/>
              <a:t>średnioroczny poziom imigracji wykazała Rumunia – 147 tys. osób. </a:t>
            </a:r>
            <a:endParaRPr lang="pl-PL" sz="2000" dirty="0" smtClean="0"/>
          </a:p>
          <a:p>
            <a:pPr marL="342900" indent="-342900">
              <a:buFont typeface="Wingdings" panose="05000000000000000000" pitchFamily="2" charset="2"/>
              <a:buChar char="§"/>
            </a:pPr>
            <a:r>
              <a:rPr lang="pl-PL" sz="2000" dirty="0" smtClean="0"/>
              <a:t>Do </a:t>
            </a:r>
            <a:r>
              <a:rPr lang="pl-PL" sz="2000" dirty="0"/>
              <a:t>Czech co roku średnio imigrowało 47 tys. osób. </a:t>
            </a:r>
            <a:endParaRPr lang="pl-PL" sz="2000" dirty="0" smtClean="0"/>
          </a:p>
          <a:p>
            <a:pPr marL="342900" indent="-342900">
              <a:buFont typeface="Wingdings" panose="05000000000000000000" pitchFamily="2" charset="2"/>
              <a:buChar char="§"/>
            </a:pPr>
            <a:r>
              <a:rPr lang="pl-PL" sz="2000" dirty="0"/>
              <a:t>Najmniejszą średnioroczną imigracją charakteryzowały się Estonia, Słowacja, Malta – 2,3 tys., 5,3 tys., 5,8 tys. osób odpowiednio. </a:t>
            </a:r>
            <a:endParaRPr lang="pl-PL" sz="2000" dirty="0" smtClean="0"/>
          </a:p>
          <a:p>
            <a:pPr marL="342900" indent="-342900">
              <a:buFont typeface="Wingdings" panose="05000000000000000000" pitchFamily="2" charset="2"/>
              <a:buChar char="§"/>
            </a:pPr>
            <a:r>
              <a:rPr lang="pl-PL" sz="2000" dirty="0" smtClean="0"/>
              <a:t>Do </a:t>
            </a:r>
            <a:r>
              <a:rPr lang="pl-PL" sz="2000" dirty="0"/>
              <a:t>pozostałych sześciu krajów UE-13 co rok przybywało średnio od 12 do 28 tys. osób</a:t>
            </a:r>
            <a:endParaRPr lang="pl-PL" sz="2000" dirty="0"/>
          </a:p>
        </p:txBody>
      </p:sp>
      <p:pic>
        <p:nvPicPr>
          <p:cNvPr id="4" name="Symbol zastępczy zawartości 3"/>
          <p:cNvPicPr>
            <a:picLocks noGrp="1" noChangeAspect="1"/>
          </p:cNvPicPr>
          <p:nvPr>
            <p:ph idx="1"/>
          </p:nvPr>
        </p:nvPicPr>
        <p:blipFill>
          <a:blip r:embed="rId2"/>
          <a:stretch>
            <a:fillRect/>
          </a:stretch>
        </p:blipFill>
        <p:spPr>
          <a:xfrm>
            <a:off x="827584" y="643650"/>
            <a:ext cx="7050762" cy="3659805"/>
          </a:xfrm>
          <a:prstGeom prst="rect">
            <a:avLst/>
          </a:prstGeom>
        </p:spPr>
      </p:pic>
    </p:spTree>
    <p:extLst>
      <p:ext uri="{BB962C8B-B14F-4D97-AF65-F5344CB8AC3E}">
        <p14:creationId xmlns:p14="http://schemas.microsoft.com/office/powerpoint/2010/main" val="1588094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Cele opracowania</a:t>
            </a:r>
            <a:endParaRPr lang="pl-PL" dirty="0"/>
          </a:p>
        </p:txBody>
      </p:sp>
      <p:sp>
        <p:nvSpPr>
          <p:cNvPr id="3" name="Symbol zastępczy zawartości 2"/>
          <p:cNvSpPr>
            <a:spLocks noGrp="1"/>
          </p:cNvSpPr>
          <p:nvPr>
            <p:ph idx="1"/>
          </p:nvPr>
        </p:nvSpPr>
        <p:spPr>
          <a:xfrm>
            <a:off x="323528" y="1600200"/>
            <a:ext cx="8568952" cy="4997152"/>
          </a:xfrm>
        </p:spPr>
        <p:txBody>
          <a:bodyPr/>
          <a:lstStyle/>
          <a:p>
            <a:pPr>
              <a:buFont typeface="Wingdings" panose="05000000000000000000" pitchFamily="2" charset="2"/>
              <a:buChar char="§"/>
            </a:pPr>
            <a:r>
              <a:rPr lang="pl-PL" sz="3000" dirty="0" smtClean="0">
                <a:effectLst/>
              </a:rPr>
              <a:t>przedstawienie wielkości </a:t>
            </a:r>
            <a:r>
              <a:rPr lang="pl-PL" sz="3000" dirty="0">
                <a:effectLst/>
              </a:rPr>
              <a:t>i </a:t>
            </a:r>
            <a:r>
              <a:rPr lang="pl-PL" sz="3000" dirty="0" smtClean="0">
                <a:effectLst/>
              </a:rPr>
              <a:t>dynamiki </a:t>
            </a:r>
            <a:r>
              <a:rPr lang="pl-PL" sz="3000" dirty="0">
                <a:effectLst/>
              </a:rPr>
              <a:t>strumieni migracyjnych we współczesnej Europie</a:t>
            </a:r>
            <a:endParaRPr lang="pl-PL" sz="3000" dirty="0" smtClean="0">
              <a:effectLst/>
            </a:endParaRPr>
          </a:p>
          <a:p>
            <a:pPr>
              <a:buFont typeface="Wingdings" panose="05000000000000000000" pitchFamily="2" charset="2"/>
              <a:buChar char="§"/>
            </a:pPr>
            <a:r>
              <a:rPr lang="pl-PL" sz="3000" dirty="0" smtClean="0">
                <a:effectLst/>
              </a:rPr>
              <a:t>przedstawienie </a:t>
            </a:r>
            <a:r>
              <a:rPr lang="pl-PL" sz="3000" dirty="0">
                <a:effectLst/>
              </a:rPr>
              <a:t>ekonomiczno-społecznych czynników </a:t>
            </a:r>
            <a:r>
              <a:rPr lang="pl-PL" sz="3000" dirty="0" smtClean="0">
                <a:effectLst/>
              </a:rPr>
              <a:t>wpływających </a:t>
            </a:r>
            <a:r>
              <a:rPr lang="pl-PL" sz="3000" dirty="0">
                <a:effectLst/>
              </a:rPr>
              <a:t>na współczynniki migracji w krajach </a:t>
            </a:r>
            <a:r>
              <a:rPr lang="pl-PL" sz="3000" dirty="0" smtClean="0">
                <a:effectLst/>
              </a:rPr>
              <a:t>europejskich</a:t>
            </a:r>
          </a:p>
          <a:p>
            <a:pPr>
              <a:buFont typeface="Wingdings" panose="05000000000000000000" pitchFamily="2" charset="2"/>
              <a:buChar char="§"/>
            </a:pPr>
            <a:r>
              <a:rPr lang="pl-PL" sz="3000" dirty="0" smtClean="0">
                <a:effectLst/>
              </a:rPr>
              <a:t>identyfikacja </a:t>
            </a:r>
            <a:r>
              <a:rPr lang="pl-PL" sz="3000" dirty="0">
                <a:effectLst/>
              </a:rPr>
              <a:t>modeli ekonometrycznych, </a:t>
            </a:r>
            <a:r>
              <a:rPr lang="pl-PL" sz="3000" dirty="0" smtClean="0">
                <a:effectLst/>
              </a:rPr>
              <a:t>umożliwiających interpretacje </a:t>
            </a:r>
            <a:r>
              <a:rPr lang="pl-PL" sz="3000" dirty="0">
                <a:effectLst/>
              </a:rPr>
              <a:t>wpływu </a:t>
            </a:r>
            <a:r>
              <a:rPr lang="pl-PL" sz="3000" dirty="0" smtClean="0">
                <a:effectLst/>
              </a:rPr>
              <a:t>zmiennych objaśniających </a:t>
            </a:r>
            <a:r>
              <a:rPr lang="pl-PL" sz="3000" dirty="0">
                <a:effectLst/>
              </a:rPr>
              <a:t>na zmienne </a:t>
            </a:r>
            <a:r>
              <a:rPr lang="pl-PL" sz="3000" dirty="0" smtClean="0">
                <a:effectLst/>
              </a:rPr>
              <a:t>objaśniane (emigracja, imigracja)</a:t>
            </a:r>
          </a:p>
          <a:p>
            <a:endParaRPr lang="pl-PL" sz="3000" dirty="0" smtClean="0">
              <a:effectLst/>
            </a:endParaRPr>
          </a:p>
          <a:p>
            <a:endParaRPr lang="pl-PL" sz="3000" dirty="0"/>
          </a:p>
        </p:txBody>
      </p:sp>
    </p:spTree>
    <p:extLst>
      <p:ext uri="{BB962C8B-B14F-4D97-AF65-F5344CB8AC3E}">
        <p14:creationId xmlns:p14="http://schemas.microsoft.com/office/powerpoint/2010/main" val="1591583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24"/>
            <a:ext cx="8229600" cy="648072"/>
          </a:xfrm>
        </p:spPr>
        <p:txBody>
          <a:bodyPr/>
          <a:lstStyle/>
          <a:p>
            <a:r>
              <a:rPr lang="pl-PL" sz="3200" dirty="0">
                <a:effectLst/>
              </a:rPr>
              <a:t>I</a:t>
            </a:r>
            <a:r>
              <a:rPr lang="pl-PL" sz="3200" dirty="0" smtClean="0">
                <a:effectLst/>
              </a:rPr>
              <a:t>migracja do krajów pozostałych</a:t>
            </a:r>
            <a:endParaRPr lang="pl-PL" sz="3200" dirty="0"/>
          </a:p>
        </p:txBody>
      </p:sp>
      <p:sp>
        <p:nvSpPr>
          <p:cNvPr id="6" name="Prostokąt 5"/>
          <p:cNvSpPr/>
          <p:nvPr/>
        </p:nvSpPr>
        <p:spPr>
          <a:xfrm>
            <a:off x="26600" y="4509120"/>
            <a:ext cx="9144000" cy="1938992"/>
          </a:xfrm>
          <a:prstGeom prst="rect">
            <a:avLst/>
          </a:prstGeom>
        </p:spPr>
        <p:txBody>
          <a:bodyPr wrap="square">
            <a:spAutoFit/>
          </a:bodyPr>
          <a:lstStyle/>
          <a:p>
            <a:pPr marL="342900" indent="-342900">
              <a:buFont typeface="Wingdings" panose="05000000000000000000" pitchFamily="2" charset="2"/>
              <a:buChar char="§"/>
            </a:pPr>
            <a:r>
              <a:rPr lang="pl-PL" sz="2000" dirty="0" smtClean="0"/>
              <a:t>Poziom </a:t>
            </a:r>
            <a:r>
              <a:rPr lang="pl-PL" sz="2000" dirty="0"/>
              <a:t>średniorocznej </a:t>
            </a:r>
            <a:r>
              <a:rPr lang="pl-PL" sz="2000" dirty="0" smtClean="0"/>
              <a:t>imigracji do Rosji </a:t>
            </a:r>
            <a:r>
              <a:rPr lang="pl-PL" sz="2000" dirty="0"/>
              <a:t>– 318 tys. osób. </a:t>
            </a:r>
            <a:endParaRPr lang="pl-PL" sz="2000" dirty="0" smtClean="0"/>
          </a:p>
          <a:p>
            <a:pPr marL="342900" indent="-342900">
              <a:buFont typeface="Wingdings" panose="05000000000000000000" pitchFamily="2" charset="2"/>
              <a:buChar char="§"/>
            </a:pPr>
            <a:r>
              <a:rPr lang="pl-PL" sz="2000" dirty="0" smtClean="0"/>
              <a:t>Wysoki </a:t>
            </a:r>
            <a:r>
              <a:rPr lang="pl-PL" sz="2000" dirty="0"/>
              <a:t>poziom imigracji </a:t>
            </a:r>
            <a:r>
              <a:rPr lang="pl-PL" sz="2000" dirty="0" smtClean="0"/>
              <a:t>wykazała </a:t>
            </a:r>
            <a:r>
              <a:rPr lang="pl-PL" sz="2000" dirty="0"/>
              <a:t>Szwajcaria – 136 tyś. osób. </a:t>
            </a:r>
            <a:endParaRPr lang="pl-PL" sz="2000" dirty="0" smtClean="0"/>
          </a:p>
          <a:p>
            <a:pPr marL="342900" indent="-342900">
              <a:buFont typeface="Wingdings" panose="05000000000000000000" pitchFamily="2" charset="2"/>
              <a:buChar char="§"/>
            </a:pPr>
            <a:r>
              <a:rPr lang="pl-PL" sz="2000" dirty="0" smtClean="0"/>
              <a:t>Najmniejszym </a:t>
            </a:r>
            <a:r>
              <a:rPr lang="pl-PL" sz="2000" dirty="0"/>
              <a:t>średniorocznym poziomem imigracji charakteryzowały się Islandia i Białoruś – 5 tys. osób i 19 tys. osób odpowiednio. </a:t>
            </a:r>
            <a:endParaRPr lang="pl-PL" sz="2000" dirty="0" smtClean="0"/>
          </a:p>
          <a:p>
            <a:pPr marL="342900" indent="-342900">
              <a:buFont typeface="Wingdings" panose="05000000000000000000" pitchFamily="2" charset="2"/>
              <a:buChar char="§"/>
            </a:pPr>
            <a:r>
              <a:rPr lang="pl-PL" sz="2000" dirty="0"/>
              <a:t>Zauważalny jest nagły wzrost napływu imigrantów do Ukrainy z poziomu 54 tys. osób w roku 2013 do 543 tys. osób w roku następnym.</a:t>
            </a:r>
            <a:endParaRPr lang="pl-PL" sz="2000" dirty="0"/>
          </a:p>
        </p:txBody>
      </p:sp>
      <p:pic>
        <p:nvPicPr>
          <p:cNvPr id="10" name="Symbol zastępczy zawartości 9"/>
          <p:cNvPicPr>
            <a:picLocks noGrp="1" noChangeAspect="1"/>
          </p:cNvPicPr>
          <p:nvPr>
            <p:ph idx="1"/>
          </p:nvPr>
        </p:nvPicPr>
        <p:blipFill>
          <a:blip r:embed="rId2"/>
          <a:stretch>
            <a:fillRect/>
          </a:stretch>
        </p:blipFill>
        <p:spPr>
          <a:xfrm>
            <a:off x="1069347" y="658009"/>
            <a:ext cx="6881977" cy="3645446"/>
          </a:xfrm>
          <a:prstGeom prst="rect">
            <a:avLst/>
          </a:prstGeom>
        </p:spPr>
      </p:pic>
    </p:spTree>
    <p:extLst>
      <p:ext uri="{BB962C8B-B14F-4D97-AF65-F5344CB8AC3E}">
        <p14:creationId xmlns:p14="http://schemas.microsoft.com/office/powerpoint/2010/main" val="4231898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
            <a:ext cx="8229600" cy="1000108"/>
          </a:xfrm>
        </p:spPr>
        <p:txBody>
          <a:bodyPr/>
          <a:lstStyle/>
          <a:p>
            <a:r>
              <a:rPr lang="pl-PL" sz="3200" dirty="0" smtClean="0"/>
              <a:t>Procesy migracyjne w Europie 1990-2014</a:t>
            </a:r>
            <a:endParaRPr lang="pl-PL" sz="3200" dirty="0"/>
          </a:p>
        </p:txBody>
      </p:sp>
      <p:sp>
        <p:nvSpPr>
          <p:cNvPr id="5" name="Rectangle 1"/>
          <p:cNvSpPr>
            <a:spLocks noChangeArrowheads="1"/>
          </p:cNvSpPr>
          <p:nvPr/>
        </p:nvSpPr>
        <p:spPr bwMode="auto">
          <a:xfrm>
            <a:off x="-108520" y="522321"/>
            <a:ext cx="1316220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smtClean="0">
                <a:ln>
                  <a:noFill/>
                </a:ln>
                <a:solidFill>
                  <a:schemeClr val="tx1"/>
                </a:solidFill>
                <a:effectLst/>
                <a:latin typeface="Arial" panose="020B0604020202020204" pitchFamily="34" charset="0"/>
              </a:rPr>
              <a:t/>
            </a:r>
            <a:br>
              <a:rPr kumimoji="0" lang="pl-PL" altLang="pl-PL" sz="1800" b="0" i="0" u="none" strike="noStrike" cap="none" normalizeH="0" baseline="0" smtClean="0">
                <a:ln>
                  <a:noFill/>
                </a:ln>
                <a:solidFill>
                  <a:schemeClr val="tx1"/>
                </a:solidFill>
                <a:effectLst/>
                <a:latin typeface="Arial" panose="020B0604020202020204" pitchFamily="34" charset="0"/>
              </a:rPr>
            </a:br>
            <a:endParaRPr kumimoji="0" lang="pl-PL" altLang="pl-PL" sz="1800" b="0" i="0" u="none" strike="noStrike" cap="none" normalizeH="0" baseline="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108520" y="957325"/>
            <a:ext cx="1316220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a:t>
            </a:r>
            <a:r>
              <a:rPr kumimoji="0" lang="pl-PL" altLang="pl-PL"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1</a:t>
            </a: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Symbol zastępczy zawartości 9"/>
          <p:cNvGraphicFramePr>
            <a:graphicFrameLocks noGrp="1"/>
          </p:cNvGraphicFramePr>
          <p:nvPr>
            <p:ph idx="1"/>
            <p:extLst>
              <p:ext uri="{D42A27DB-BD31-4B8C-83A1-F6EECF244321}">
                <p14:modId xmlns:p14="http://schemas.microsoft.com/office/powerpoint/2010/main" val="156333010"/>
              </p:ext>
            </p:extLst>
          </p:nvPr>
        </p:nvGraphicFramePr>
        <p:xfrm>
          <a:off x="179513" y="1080438"/>
          <a:ext cx="4252639" cy="4394698"/>
        </p:xfrm>
        <a:graphic>
          <a:graphicData uri="http://schemas.openxmlformats.org/drawingml/2006/table">
            <a:tbl>
              <a:tblPr firstRow="1" firstCol="1" bandRow="1">
                <a:tableStyleId>{5C22544A-7EE6-4342-B048-85BDC9FD1C3A}</a:tableStyleId>
              </a:tblPr>
              <a:tblGrid>
                <a:gridCol w="1078020"/>
                <a:gridCol w="503956"/>
                <a:gridCol w="719865"/>
                <a:gridCol w="792512"/>
                <a:gridCol w="579143"/>
                <a:gridCol w="579143"/>
              </a:tblGrid>
              <a:tr h="492834">
                <a:tc>
                  <a:txBody>
                    <a:bodyPr/>
                    <a:lstStyle/>
                    <a:p>
                      <a:pPr algn="just">
                        <a:lnSpc>
                          <a:spcPct val="150000"/>
                        </a:lnSpc>
                        <a:spcAft>
                          <a:spcPts val="0"/>
                        </a:spcAft>
                      </a:pPr>
                      <a:r>
                        <a:rPr lang="pl-PL" sz="900" dirty="0">
                          <a:effectLst/>
                        </a:rPr>
                        <a:t>Kraj/parametr</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a:effectLst/>
                        </a:rPr>
                        <a:t>SMŚ </a:t>
                      </a:r>
                    </a:p>
                    <a:p>
                      <a:pPr algn="just">
                        <a:lnSpc>
                          <a:spcPct val="150000"/>
                        </a:lnSpc>
                        <a:spcAft>
                          <a:spcPts val="0"/>
                        </a:spcAft>
                      </a:pPr>
                      <a:r>
                        <a:rPr lang="pl-PL" sz="900">
                          <a:effectLst/>
                        </a:rPr>
                        <a:t>(tys.)</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a:effectLst/>
                        </a:rPr>
                        <a:t>ŚW E/I (%)</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a:effectLst/>
                        </a:rPr>
                        <a:t>Se/Si (tys.)</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a:effectLst/>
                        </a:rPr>
                        <a:t>V E/I (%)</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a:effectLst/>
                        </a:rPr>
                        <a:t>ŚTZ E/I (%)</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r>
              <a:tr h="204859">
                <a:tc>
                  <a:txBody>
                    <a:bodyPr/>
                    <a:lstStyle/>
                    <a:p>
                      <a:pPr algn="just">
                        <a:lnSpc>
                          <a:spcPct val="150000"/>
                        </a:lnSpc>
                        <a:spcAft>
                          <a:spcPts val="0"/>
                        </a:spcAft>
                      </a:pPr>
                      <a:r>
                        <a:rPr lang="pl-PL" sz="900" dirty="0">
                          <a:effectLst/>
                        </a:rPr>
                        <a:t>Niemcy</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264,1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0,72/</a:t>
                      </a:r>
                      <a:r>
                        <a:rPr lang="pl-PL" sz="900" b="1" dirty="0">
                          <a:effectLst/>
                        </a:rPr>
                        <a:t>1,04</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184,4/270,1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32/32</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-2,6/-1,5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r>
              <a:tr h="204859">
                <a:tc>
                  <a:txBody>
                    <a:bodyPr/>
                    <a:lstStyle/>
                    <a:p>
                      <a:pPr algn="just">
                        <a:lnSpc>
                          <a:spcPct val="150000"/>
                        </a:lnSpc>
                        <a:spcAft>
                          <a:spcPts val="0"/>
                        </a:spcAft>
                      </a:pPr>
                      <a:r>
                        <a:rPr lang="pl-PL" sz="900" dirty="0">
                          <a:effectLst/>
                        </a:rPr>
                        <a:t>Włochy</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204,0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0,11/0,46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24,2/136,8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37/51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a:effectLst/>
                        </a:rPr>
                        <a:t>3,8/2,1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r>
              <a:tr h="204859">
                <a:tc>
                  <a:txBody>
                    <a:bodyPr/>
                    <a:lstStyle/>
                    <a:p>
                      <a:pPr algn="just">
                        <a:lnSpc>
                          <a:spcPct val="150000"/>
                        </a:lnSpc>
                        <a:spcAft>
                          <a:spcPts val="0"/>
                        </a:spcAft>
                      </a:pPr>
                      <a:r>
                        <a:rPr lang="pl-PL" sz="900" dirty="0">
                          <a:effectLst/>
                        </a:rPr>
                        <a:t>Rosja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199,3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0,08/0,22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79,9/149,1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67/47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1,7/-0,1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r>
              <a:tr h="204859">
                <a:tc>
                  <a:txBody>
                    <a:bodyPr/>
                    <a:lstStyle/>
                    <a:p>
                      <a:pPr algn="just">
                        <a:lnSpc>
                          <a:spcPct val="150000"/>
                        </a:lnSpc>
                        <a:spcAft>
                          <a:spcPts val="0"/>
                        </a:spcAft>
                      </a:pPr>
                      <a:r>
                        <a:rPr lang="pl-PL" sz="900" dirty="0">
                          <a:effectLst/>
                        </a:rPr>
                        <a:t>W. </a:t>
                      </a:r>
                      <a:r>
                        <a:rPr lang="pl-PL" sz="900" dirty="0" smtClean="0">
                          <a:effectLst/>
                        </a:rPr>
                        <a:t>Brytania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171,0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0,52/0,79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51,1/94,9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16/20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c>
                  <a:txBody>
                    <a:bodyPr/>
                    <a:lstStyle/>
                    <a:p>
                      <a:pPr algn="just">
                        <a:lnSpc>
                          <a:spcPct val="150000"/>
                        </a:lnSpc>
                        <a:spcAft>
                          <a:spcPts val="0"/>
                        </a:spcAft>
                      </a:pPr>
                      <a:r>
                        <a:rPr lang="pl-PL" sz="900" dirty="0">
                          <a:effectLst/>
                        </a:rPr>
                        <a:t>3,0/4,4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tx1">
                        <a:lumMod val="95000"/>
                      </a:schemeClr>
                    </a:solidFill>
                  </a:tcPr>
                </a:tc>
              </a:tr>
              <a:tr h="434448">
                <a:tc>
                  <a:txBody>
                    <a:bodyPr/>
                    <a:lstStyle/>
                    <a:p>
                      <a:pPr algn="just">
                        <a:lnSpc>
                          <a:spcPct val="150000"/>
                        </a:lnSpc>
                        <a:spcAft>
                          <a:spcPts val="0"/>
                        </a:spcAft>
                      </a:pPr>
                      <a:r>
                        <a:rPr lang="pl-PL" sz="900" dirty="0">
                          <a:effectLst/>
                        </a:rPr>
                        <a:t>Hiszpania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59,1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0,57/0,73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172,1/272,8</a:t>
                      </a:r>
                    </a:p>
                    <a:p>
                      <a:pPr algn="just">
                        <a:lnSpc>
                          <a:spcPct val="150000"/>
                        </a:lnSpc>
                        <a:spcAft>
                          <a:spcPts val="0"/>
                        </a:spcAft>
                      </a:pPr>
                      <a:r>
                        <a:rPr lang="pl-PL" sz="900" dirty="0">
                          <a:effectLst/>
                        </a:rPr>
                        <a:t> </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66/85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22,1/9,6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a:effectLst/>
                        </a:rPr>
                        <a:t>Francja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56,0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0,40/0,48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33,1/16,4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13/05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5,7/1,5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smtClean="0">
                          <a:effectLst/>
                        </a:rPr>
                        <a:t>Szwajcaria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41,1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b="1" dirty="0">
                          <a:effectLst/>
                        </a:rPr>
                        <a:t>1,29/1,85</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10,4/25,0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11/18</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0,5/0,1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a:effectLst/>
                        </a:rPr>
                        <a:t>Holandia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41,0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0,48/0,73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19,3/14,6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25/12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2,9/0,9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434448">
                <a:tc>
                  <a:txBody>
                    <a:bodyPr/>
                    <a:lstStyle/>
                    <a:p>
                      <a:pPr algn="just">
                        <a:lnSpc>
                          <a:spcPct val="150000"/>
                        </a:lnSpc>
                        <a:spcAft>
                          <a:spcPts val="0"/>
                        </a:spcAft>
                      </a:pPr>
                      <a:r>
                        <a:rPr lang="pl-PL" sz="900" dirty="0">
                          <a:effectLst/>
                        </a:rPr>
                        <a:t>Belgia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36,1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0,61/0,96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21,5/31,5</a:t>
                      </a:r>
                    </a:p>
                    <a:p>
                      <a:pPr algn="just">
                        <a:lnSpc>
                          <a:spcPct val="150000"/>
                        </a:lnSpc>
                        <a:spcAft>
                          <a:spcPts val="0"/>
                        </a:spcAft>
                      </a:pPr>
                      <a:r>
                        <a:rPr lang="pl-PL" sz="900">
                          <a:effectLst/>
                        </a:rPr>
                        <a:t> </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33/31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4,3/2,9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72899">
                <a:tc>
                  <a:txBody>
                    <a:bodyPr/>
                    <a:lstStyle/>
                    <a:p>
                      <a:pPr algn="just">
                        <a:lnSpc>
                          <a:spcPct val="150000"/>
                        </a:lnSpc>
                        <a:spcAft>
                          <a:spcPts val="0"/>
                        </a:spcAft>
                      </a:pPr>
                      <a:r>
                        <a:rPr lang="pl-PL" sz="900" dirty="0">
                          <a:effectLst/>
                        </a:rPr>
                        <a:t>Szwecja</a:t>
                      </a:r>
                    </a:p>
                    <a:p>
                      <a:pPr algn="just">
                        <a:lnSpc>
                          <a:spcPct val="150000"/>
                        </a:lnSpc>
                        <a:spcAft>
                          <a:spcPts val="0"/>
                        </a:spcAft>
                      </a:pPr>
                      <a:r>
                        <a:rPr lang="pl-PL" sz="900" dirty="0">
                          <a:effectLst/>
                        </a:rPr>
                        <a:t> </a:t>
                      </a:r>
                    </a:p>
                    <a:p>
                      <a:pPr algn="just">
                        <a:lnSpc>
                          <a:spcPct val="150000"/>
                        </a:lnSpc>
                        <a:spcAft>
                          <a:spcPts val="0"/>
                        </a:spcAft>
                      </a:pPr>
                      <a:r>
                        <a:rPr lang="pl-PL" sz="900" dirty="0">
                          <a:effectLst/>
                        </a:rPr>
                        <a:t> </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35,5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0,42/0,81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8,2/25,2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21/34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3,0/3,2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325912">
                <a:tc>
                  <a:txBody>
                    <a:bodyPr/>
                    <a:lstStyle/>
                    <a:p>
                      <a:pPr algn="just">
                        <a:lnSpc>
                          <a:spcPct val="150000"/>
                        </a:lnSpc>
                        <a:spcAft>
                          <a:spcPts val="0"/>
                        </a:spcAft>
                      </a:pPr>
                      <a:r>
                        <a:rPr lang="pl-PL" sz="900" dirty="0">
                          <a:effectLst/>
                        </a:rPr>
                        <a:t>Austria</a:t>
                      </a:r>
                    </a:p>
                    <a:p>
                      <a:pPr algn="just">
                        <a:lnSpc>
                          <a:spcPct val="150000"/>
                        </a:lnSpc>
                        <a:spcAft>
                          <a:spcPts val="0"/>
                        </a:spcAft>
                      </a:pPr>
                      <a:r>
                        <a:rPr lang="pl-PL" sz="900" dirty="0">
                          <a:effectLst/>
                        </a:rPr>
                        <a:t> </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25,7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0,76/1,09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9,1/1,7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15/20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-1,2/2,9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a:effectLst/>
                        </a:rPr>
                        <a:t>Grecja </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24,5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0,53/0,77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24,9/25,1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43/30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2,2/-4,0</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a:effectLst/>
                        </a:rPr>
                        <a:t>Norwegia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22,3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0,48/0,95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3,5/15,8</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a:effectLst/>
                        </a:rPr>
                        <a:t>17/36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0,9/4,3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r h="204859">
                <a:tc>
                  <a:txBody>
                    <a:bodyPr/>
                    <a:lstStyle/>
                    <a:p>
                      <a:pPr algn="just">
                        <a:lnSpc>
                          <a:spcPct val="150000"/>
                        </a:lnSpc>
                        <a:spcAft>
                          <a:spcPts val="0"/>
                        </a:spcAft>
                      </a:pPr>
                      <a:r>
                        <a:rPr lang="pl-PL" sz="900" dirty="0">
                          <a:effectLst/>
                        </a:rPr>
                        <a:t>Łotwa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tc>
                <a:tc>
                  <a:txBody>
                    <a:bodyPr/>
                    <a:lstStyle/>
                    <a:p>
                      <a:pPr algn="just">
                        <a:lnSpc>
                          <a:spcPct val="150000"/>
                        </a:lnSpc>
                        <a:spcAft>
                          <a:spcPts val="0"/>
                        </a:spcAft>
                      </a:pPr>
                      <a:r>
                        <a:rPr lang="pl-PL" sz="900" dirty="0">
                          <a:effectLst/>
                        </a:rPr>
                        <a:t>17,2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b="1" dirty="0">
                          <a:effectLst/>
                        </a:rPr>
                        <a:t>1,02</a:t>
                      </a:r>
                      <a:r>
                        <a:rPr lang="pl-PL" sz="900" dirty="0">
                          <a:effectLst/>
                        </a:rPr>
                        <a:t>/0,27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11,5/3,3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49/55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c>
                  <a:txBody>
                    <a:bodyPr/>
                    <a:lstStyle/>
                    <a:p>
                      <a:pPr algn="just">
                        <a:lnSpc>
                          <a:spcPct val="150000"/>
                        </a:lnSpc>
                        <a:spcAft>
                          <a:spcPts val="0"/>
                        </a:spcAft>
                      </a:pPr>
                      <a:r>
                        <a:rPr lang="pl-PL" sz="900" dirty="0">
                          <a:effectLst/>
                        </a:rPr>
                        <a:t>-1,9/-1,5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37" marR="53937" marT="0" marB="0">
                    <a:solidFill>
                      <a:schemeClr val="bg2">
                        <a:lumMod val="20000"/>
                        <a:lumOff val="80000"/>
                      </a:schemeClr>
                    </a:solidFill>
                  </a:tcPr>
                </a:tc>
              </a:tr>
            </a:tbl>
          </a:graphicData>
        </a:graphic>
      </p:graphicFrame>
      <p:sp>
        <p:nvSpPr>
          <p:cNvPr id="13" name="Rectangle 6"/>
          <p:cNvSpPr>
            <a:spLocks noChangeArrowheads="1"/>
          </p:cNvSpPr>
          <p:nvPr/>
        </p:nvSpPr>
        <p:spPr bwMode="auto">
          <a:xfrm>
            <a:off x="179512" y="5670053"/>
            <a:ext cx="432048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a:t>
            </a:r>
            <a:r>
              <a:rPr kumimoji="0" lang="pl-PL" altLang="pl-PL"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1]</a:t>
            </a:r>
            <a:r>
              <a:rPr kumimoji="0" lang="pl-PL" altLang="pl-PL" sz="10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12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SMŚ – saldo migracji średnioroczne (tys. osób).</a:t>
            </a:r>
            <a:endParaRPr kumimoji="0" lang="pl-PL" altLang="pl-PL" sz="9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[2]</a:t>
            </a:r>
            <a:r>
              <a:rPr kumimoji="0" lang="pl-PL" altLang="pl-PL" sz="12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ŚW E/I – średnioroczny współczynnik emigracji/imigracji (%).</a:t>
            </a:r>
            <a:endParaRPr kumimoji="0" lang="pl-PL" altLang="pl-PL" sz="9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[3]</a:t>
            </a:r>
            <a:r>
              <a:rPr kumimoji="0" lang="pl-PL" altLang="pl-PL" sz="12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Se/Si – odchylenie standardowe emigracji/imigracji (tys. osób).</a:t>
            </a:r>
            <a:endParaRPr kumimoji="0" lang="pl-PL" altLang="pl-PL" sz="9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5"/>
              </a:rPr>
              <a:t>[4]</a:t>
            </a:r>
            <a:r>
              <a:rPr kumimoji="0" lang="pl-PL" altLang="pl-PL" sz="12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V E/I – współczynnik zmienności emigracji/imigracji (%).</a:t>
            </a:r>
            <a:endParaRPr kumimoji="0" lang="pl-PL" altLang="pl-PL" sz="9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6"/>
              </a:rPr>
              <a:t>[5]</a:t>
            </a:r>
            <a:r>
              <a:rPr kumimoji="0" lang="pl-PL" altLang="pl-PL"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ŚTZ E/I – średniookresowe tempo zmian emigracji/imigracji (%).</a:t>
            </a:r>
            <a:endParaRPr kumimoji="0" lang="pl-PL" altLang="pl-PL"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4" name="Tabela 13"/>
          <p:cNvGraphicFramePr>
            <a:graphicFrameLocks noGrp="1"/>
          </p:cNvGraphicFramePr>
          <p:nvPr>
            <p:extLst>
              <p:ext uri="{D42A27DB-BD31-4B8C-83A1-F6EECF244321}">
                <p14:modId xmlns:p14="http://schemas.microsoft.com/office/powerpoint/2010/main" val="3451242608"/>
              </p:ext>
            </p:extLst>
          </p:nvPr>
        </p:nvGraphicFramePr>
        <p:xfrm>
          <a:off x="4572000" y="1080435"/>
          <a:ext cx="4461671" cy="5520416"/>
        </p:xfrm>
        <a:graphic>
          <a:graphicData uri="http://schemas.openxmlformats.org/drawingml/2006/table">
            <a:tbl>
              <a:tblPr firstRow="1" firstCol="1" bandRow="1">
                <a:tableStyleId>{5C22544A-7EE6-4342-B048-85BDC9FD1C3A}</a:tableStyleId>
              </a:tblPr>
              <a:tblGrid>
                <a:gridCol w="1131008"/>
                <a:gridCol w="528727"/>
                <a:gridCol w="755249"/>
                <a:gridCol w="831467"/>
                <a:gridCol w="607610"/>
                <a:gridCol w="607610"/>
              </a:tblGrid>
              <a:tr h="230726">
                <a:tc>
                  <a:txBody>
                    <a:bodyPr/>
                    <a:lstStyle/>
                    <a:p>
                      <a:pPr algn="just">
                        <a:lnSpc>
                          <a:spcPct val="150000"/>
                        </a:lnSpc>
                        <a:spcAft>
                          <a:spcPts val="0"/>
                        </a:spcAft>
                      </a:pPr>
                      <a:r>
                        <a:rPr lang="pl-PL" sz="1000" dirty="0">
                          <a:effectLst/>
                        </a:rPr>
                        <a:t>Chorwacja</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solidFill>
                            <a:schemeClr val="bg1"/>
                          </a:solidFill>
                          <a:effectLst/>
                        </a:rPr>
                        <a:t>16,3</a:t>
                      </a:r>
                      <a:endParaRPr lang="pl-PL"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solidFill>
                            <a:schemeClr val="bg1"/>
                          </a:solidFill>
                          <a:effectLst/>
                        </a:rPr>
                        <a:t>0,25/0,61</a:t>
                      </a:r>
                      <a:endParaRPr lang="pl-PL"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solidFill>
                            <a:schemeClr val="bg1"/>
                          </a:solidFill>
                          <a:effectLst/>
                        </a:rPr>
                        <a:t>4,0/16,6</a:t>
                      </a:r>
                      <a:endParaRPr lang="pl-PL"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solidFill>
                            <a:schemeClr val="bg1"/>
                          </a:solidFill>
                          <a:effectLst/>
                        </a:rPr>
                        <a:t>35/60</a:t>
                      </a:r>
                      <a:endParaRPr lang="pl-PL"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solidFill>
                            <a:schemeClr val="bg1"/>
                          </a:solidFill>
                          <a:effectLst/>
                        </a:rPr>
                        <a:t>5,0/0,3</a:t>
                      </a:r>
                      <a:endParaRPr lang="pl-PL"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r h="230726">
                <a:tc>
                  <a:txBody>
                    <a:bodyPr/>
                    <a:lstStyle/>
                    <a:p>
                      <a:pPr algn="just">
                        <a:lnSpc>
                          <a:spcPct val="150000"/>
                        </a:lnSpc>
                        <a:spcAft>
                          <a:spcPts val="0"/>
                        </a:spcAft>
                      </a:pPr>
                      <a:r>
                        <a:rPr lang="pl-PL" sz="1000">
                          <a:effectLst/>
                        </a:rPr>
                        <a:t>Węgry</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16,3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0,10/0,26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11,0/9,4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115/36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14,6/6,9</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230726">
                <a:tc>
                  <a:txBody>
                    <a:bodyPr/>
                    <a:lstStyle/>
                    <a:p>
                      <a:pPr algn="just">
                        <a:lnSpc>
                          <a:spcPct val="150000"/>
                        </a:lnSpc>
                        <a:spcAft>
                          <a:spcPts val="0"/>
                        </a:spcAft>
                      </a:pPr>
                      <a:r>
                        <a:rPr lang="pl-PL" sz="1000">
                          <a:effectLst/>
                        </a:rPr>
                        <a:t>Czechy</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16,2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0,30/0,45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19,1/29,5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61/63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28,1/6,7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230726">
                <a:tc>
                  <a:txBody>
                    <a:bodyPr/>
                    <a:lstStyle/>
                    <a:p>
                      <a:pPr algn="just">
                        <a:lnSpc>
                          <a:spcPct val="150000"/>
                        </a:lnSpc>
                        <a:spcAft>
                          <a:spcPts val="0"/>
                        </a:spcAft>
                      </a:pPr>
                      <a:r>
                        <a:rPr lang="pl-PL" sz="1000">
                          <a:effectLst/>
                        </a:rPr>
                        <a:t>Portugal</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15,1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0,19/0,34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15,2/18,8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76/54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1,2/6,6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230726">
                <a:tc>
                  <a:txBody>
                    <a:bodyPr/>
                    <a:lstStyle/>
                    <a:p>
                      <a:pPr algn="just">
                        <a:lnSpc>
                          <a:spcPct val="150000"/>
                        </a:lnSpc>
                        <a:spcAft>
                          <a:spcPts val="0"/>
                        </a:spcAft>
                      </a:pPr>
                      <a:r>
                        <a:rPr lang="pl-PL" sz="1000">
                          <a:effectLst/>
                        </a:rPr>
                        <a:t>Irlandia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14,4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b="1" dirty="0">
                          <a:effectLst/>
                        </a:rPr>
                        <a:t>1,09/1,46</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22,1/26,7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48/45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2,9/3,0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230726">
                <a:tc>
                  <a:txBody>
                    <a:bodyPr/>
                    <a:lstStyle/>
                    <a:p>
                      <a:pPr algn="just">
                        <a:lnSpc>
                          <a:spcPct val="150000"/>
                        </a:lnSpc>
                        <a:spcAft>
                          <a:spcPts val="0"/>
                        </a:spcAft>
                      </a:pPr>
                      <a:r>
                        <a:rPr lang="pl-PL" sz="1000">
                          <a:effectLst/>
                        </a:rPr>
                        <a:t>Dania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12,6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0,74/0,98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4,5/6,6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11/13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a:effectLst/>
                        </a:rPr>
                        <a:t>1,3/2,2</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440563">
                <a:tc>
                  <a:txBody>
                    <a:bodyPr/>
                    <a:lstStyle/>
                    <a:p>
                      <a:pPr algn="just">
                        <a:lnSpc>
                          <a:spcPct val="150000"/>
                        </a:lnSpc>
                        <a:spcAft>
                          <a:spcPts val="0"/>
                        </a:spcAft>
                      </a:pPr>
                      <a:r>
                        <a:rPr lang="pl-PL" sz="1000">
                          <a:effectLst/>
                        </a:rPr>
                        <a:t>Ukraina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11,4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0,16/0,18</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131,2/133,6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188/164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c>
                  <a:txBody>
                    <a:bodyPr/>
                    <a:lstStyle/>
                    <a:p>
                      <a:pPr algn="just">
                        <a:lnSpc>
                          <a:spcPct val="150000"/>
                        </a:lnSpc>
                        <a:spcAft>
                          <a:spcPts val="0"/>
                        </a:spcAft>
                      </a:pPr>
                      <a:r>
                        <a:rPr lang="pl-PL" sz="1000" dirty="0">
                          <a:effectLst/>
                        </a:rPr>
                        <a:t>17,3/23,6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2">
                        <a:lumMod val="20000"/>
                        <a:lumOff val="80000"/>
                      </a:schemeClr>
                    </a:solidFill>
                  </a:tcPr>
                </a:tc>
              </a:tr>
              <a:tr h="230726">
                <a:tc>
                  <a:txBody>
                    <a:bodyPr/>
                    <a:lstStyle/>
                    <a:p>
                      <a:pPr algn="just">
                        <a:lnSpc>
                          <a:spcPct val="150000"/>
                        </a:lnSpc>
                        <a:spcAft>
                          <a:spcPts val="0"/>
                        </a:spcAft>
                      </a:pPr>
                      <a:r>
                        <a:rPr lang="pl-PL" sz="1000">
                          <a:effectLst/>
                        </a:rPr>
                        <a:t>Finlandia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9,1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0,22/0,39</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2,7/6,6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24/32</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3,7/3,6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Białoruś</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8,2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0,12/0,20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7,0/5,4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62/28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-8,5/-2,2</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Cypr</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6,2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dirty="0">
                          <a:effectLst/>
                        </a:rPr>
                        <a:t>0,94/</a:t>
                      </a:r>
                      <a:r>
                        <a:rPr lang="pl-PL" sz="1000" b="1" dirty="0">
                          <a:effectLst/>
                        </a:rPr>
                        <a:t>1,83</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8,6/5,4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108/38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29,0/0,3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Luksemb</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5,7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b="1" dirty="0">
                          <a:effectLst/>
                        </a:rPr>
                        <a:t>1,81</a:t>
                      </a:r>
                      <a:r>
                        <a:rPr lang="pl-PL" sz="1000" dirty="0">
                          <a:effectLst/>
                        </a:rPr>
                        <a:t>/3,04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1,6/3,8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20/27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2,4/3,3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Słowacja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3,4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0,04/0,10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1,8/4,4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94/83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6,2/7,5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Słowenia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3,4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0,41/0,58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5,0/8,1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60/69</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4,6/2,8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Malta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b="1" dirty="0">
                          <a:effectLst/>
                        </a:rPr>
                        <a:t>1,03/1,40</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0,7/2,0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a:effectLst/>
                        </a:rPr>
                        <a:t>17/34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dirty="0">
                          <a:effectLst/>
                        </a:rPr>
                        <a:t>5,5/17,6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230726">
                <a:tc>
                  <a:txBody>
                    <a:bodyPr/>
                    <a:lstStyle/>
                    <a:p>
                      <a:pPr algn="just">
                        <a:lnSpc>
                          <a:spcPct val="150000"/>
                        </a:lnSpc>
                        <a:spcAft>
                          <a:spcPts val="0"/>
                        </a:spcAft>
                      </a:pPr>
                      <a:r>
                        <a:rPr lang="pl-PL" sz="1000">
                          <a:effectLst/>
                        </a:rPr>
                        <a:t>Islandia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0,6</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b="1" dirty="0">
                          <a:effectLst/>
                        </a:rPr>
                        <a:t>1,54/1,75</a:t>
                      </a:r>
                      <a:endParaRPr lang="pl-PL"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dirty="0">
                          <a:effectLst/>
                        </a:rPr>
                        <a:t>1,4/2,5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dirty="0">
                          <a:effectLst/>
                        </a:rPr>
                        <a:t>41/38</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c>
                  <a:txBody>
                    <a:bodyPr/>
                    <a:lstStyle/>
                    <a:p>
                      <a:pPr algn="just">
                        <a:lnSpc>
                          <a:spcPct val="150000"/>
                        </a:lnSpc>
                        <a:spcAft>
                          <a:spcPts val="0"/>
                        </a:spcAft>
                      </a:pPr>
                      <a:r>
                        <a:rPr lang="pl-PL" sz="1000" dirty="0">
                          <a:effectLst/>
                        </a:rPr>
                        <a:t>0,2/2,2</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tx1">
                        <a:lumMod val="95000"/>
                      </a:schemeClr>
                    </a:solidFill>
                  </a:tcPr>
                </a:tc>
              </a:tr>
              <a:tr h="440563">
                <a:tc>
                  <a:txBody>
                    <a:bodyPr/>
                    <a:lstStyle/>
                    <a:p>
                      <a:pPr algn="just">
                        <a:lnSpc>
                          <a:spcPct val="150000"/>
                        </a:lnSpc>
                        <a:spcAft>
                          <a:spcPts val="0"/>
                        </a:spcAft>
                      </a:pPr>
                      <a:r>
                        <a:rPr lang="pl-PL" sz="1000">
                          <a:effectLst/>
                        </a:rPr>
                        <a:t>Bułgaria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-1,8</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0,23/0,27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9,2/9,1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54/60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20,0/23,6</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r h="440563">
                <a:tc>
                  <a:txBody>
                    <a:bodyPr/>
                    <a:lstStyle/>
                    <a:p>
                      <a:pPr algn="just">
                        <a:lnSpc>
                          <a:spcPct val="150000"/>
                        </a:lnSpc>
                        <a:spcAft>
                          <a:spcPts val="0"/>
                        </a:spcAft>
                      </a:pPr>
                      <a:r>
                        <a:rPr lang="pl-PL" sz="1000">
                          <a:effectLst/>
                        </a:rPr>
                        <a:t>Estonia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-2,4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0,34/0,17</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2,2/1,4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46/61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-3,3/40,0</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r h="230726">
                <a:tc>
                  <a:txBody>
                    <a:bodyPr/>
                    <a:lstStyle/>
                    <a:p>
                      <a:pPr algn="just">
                        <a:lnSpc>
                          <a:spcPct val="150000"/>
                        </a:lnSpc>
                        <a:spcAft>
                          <a:spcPts val="0"/>
                        </a:spcAft>
                      </a:pPr>
                      <a:r>
                        <a:rPr lang="pl-PL" sz="1000">
                          <a:effectLst/>
                        </a:rPr>
                        <a:t>Litwa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-25,1</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0,99/0,24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14,0/6,4</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42/81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1,85/2,1</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r h="440563">
                <a:tc>
                  <a:txBody>
                    <a:bodyPr/>
                    <a:lstStyle/>
                    <a:p>
                      <a:pPr algn="just">
                        <a:lnSpc>
                          <a:spcPct val="150000"/>
                        </a:lnSpc>
                        <a:spcAft>
                          <a:spcPts val="0"/>
                        </a:spcAft>
                      </a:pPr>
                      <a:r>
                        <a:rPr lang="pl-PL" sz="1000">
                          <a:effectLst/>
                        </a:rPr>
                        <a:t>Polska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dirty="0">
                          <a:effectLst/>
                        </a:rPr>
                        <a:t>-27,3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effectLst/>
                        </a:rPr>
                        <a:t>0,21/0,14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99,5/80,5</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124/153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a:effectLst/>
                        </a:rPr>
                        <a:t>11,8/20,3</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r h="230726">
                <a:tc>
                  <a:txBody>
                    <a:bodyPr/>
                    <a:lstStyle/>
                    <a:p>
                      <a:pPr algn="just">
                        <a:lnSpc>
                          <a:spcPct val="150000"/>
                        </a:lnSpc>
                        <a:spcAft>
                          <a:spcPts val="0"/>
                        </a:spcAft>
                      </a:pPr>
                      <a:r>
                        <a:rPr lang="pl-PL" sz="1000">
                          <a:effectLst/>
                        </a:rPr>
                        <a:t>Rumunia</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tc>
                <a:tc>
                  <a:txBody>
                    <a:bodyPr/>
                    <a:lstStyle/>
                    <a:p>
                      <a:pPr algn="just">
                        <a:lnSpc>
                          <a:spcPct val="150000"/>
                        </a:lnSpc>
                        <a:spcAft>
                          <a:spcPts val="0"/>
                        </a:spcAft>
                      </a:pPr>
                      <a:r>
                        <a:rPr lang="pl-PL" sz="1000">
                          <a:effectLst/>
                        </a:rPr>
                        <a:t>-59,8</a:t>
                      </a:r>
                      <a:endParaRPr lang="pl-PL" sz="90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b="1" dirty="0">
                          <a:effectLst/>
                        </a:rPr>
                        <a:t>1,02</a:t>
                      </a:r>
                      <a:r>
                        <a:rPr lang="pl-PL" sz="1000" dirty="0">
                          <a:effectLst/>
                        </a:rPr>
                        <a:t>/0,73</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effectLst/>
                        </a:rPr>
                        <a:t>47,1/10,5</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effectLst/>
                        </a:rPr>
                        <a:t>23/07</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c>
                  <a:txBody>
                    <a:bodyPr/>
                    <a:lstStyle/>
                    <a:p>
                      <a:pPr algn="just">
                        <a:lnSpc>
                          <a:spcPct val="150000"/>
                        </a:lnSpc>
                        <a:spcAft>
                          <a:spcPts val="0"/>
                        </a:spcAft>
                      </a:pPr>
                      <a:r>
                        <a:rPr lang="pl-PL" sz="1000" dirty="0">
                          <a:effectLst/>
                        </a:rPr>
                        <a:t>-8,9/-0,4</a:t>
                      </a:r>
                      <a:endParaRPr lang="pl-P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634" marR="56634" marT="0" marB="0">
                    <a:solidFill>
                      <a:schemeClr val="bg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
            <a:ext cx="8229600" cy="928670"/>
          </a:xfrm>
        </p:spPr>
        <p:txBody>
          <a:bodyPr/>
          <a:lstStyle/>
          <a:p>
            <a:r>
              <a:rPr lang="pl-PL" sz="3200" b="1" dirty="0">
                <a:effectLst/>
              </a:rPr>
              <a:t>Ekonomiczno-społeczne determinanty imigracji i emigracji</a:t>
            </a:r>
            <a:endParaRPr lang="pl-PL" sz="3200" dirty="0"/>
          </a:p>
        </p:txBody>
      </p:sp>
      <p:sp>
        <p:nvSpPr>
          <p:cNvPr id="3" name="Symbol zastępczy zawartości 2"/>
          <p:cNvSpPr>
            <a:spLocks noGrp="1"/>
          </p:cNvSpPr>
          <p:nvPr>
            <p:ph idx="1"/>
          </p:nvPr>
        </p:nvSpPr>
        <p:spPr>
          <a:xfrm>
            <a:off x="285720" y="1000108"/>
            <a:ext cx="8572560" cy="5500726"/>
          </a:xfrm>
        </p:spPr>
        <p:txBody>
          <a:bodyPr/>
          <a:lstStyle/>
          <a:p>
            <a:pPr>
              <a:buFont typeface="Wingdings" panose="05000000000000000000" pitchFamily="2" charset="2"/>
              <a:buChar char="§"/>
            </a:pPr>
            <a:r>
              <a:rPr lang="pl-PL" sz="2400" dirty="0" smtClean="0">
                <a:effectLst/>
              </a:rPr>
              <a:t>23 </a:t>
            </a:r>
            <a:r>
              <a:rPr lang="pl-PL" sz="2400" dirty="0">
                <a:effectLst/>
              </a:rPr>
              <a:t>kraje europejskie - 22 kraje członkowskie Unii Europejskiej oraz Norwegia. </a:t>
            </a:r>
            <a:endParaRPr lang="pl-PL" sz="2400" dirty="0" smtClean="0">
              <a:effectLst/>
            </a:endParaRPr>
          </a:p>
          <a:p>
            <a:pPr>
              <a:buFont typeface="Wingdings" panose="05000000000000000000" pitchFamily="2" charset="2"/>
              <a:buChar char="§"/>
            </a:pPr>
            <a:r>
              <a:rPr lang="pl-PL" sz="2400" dirty="0" smtClean="0">
                <a:effectLst/>
              </a:rPr>
              <a:t>Kraje </a:t>
            </a:r>
            <a:r>
              <a:rPr lang="pl-PL" sz="2400" dirty="0">
                <a:effectLst/>
              </a:rPr>
              <a:t>wyłączone z badania </a:t>
            </a:r>
            <a:r>
              <a:rPr lang="pl-PL" sz="2400" dirty="0" smtClean="0">
                <a:effectLst/>
              </a:rPr>
              <a:t>z powodów znacznych braków danych: </a:t>
            </a:r>
            <a:r>
              <a:rPr lang="pl-PL" sz="2400" dirty="0">
                <a:effectLst/>
              </a:rPr>
              <a:t>Chorwacja, Rumunia, Bułgaria, Grecja, Portugalia, Łotwa, Białoruś, Islandia Rosja, Szwajcaria, oraz Ukraina</a:t>
            </a:r>
            <a:r>
              <a:rPr lang="pl-PL" sz="2400" dirty="0" smtClean="0">
                <a:effectLst/>
              </a:rPr>
              <a:t>.</a:t>
            </a:r>
          </a:p>
          <a:p>
            <a:pPr>
              <a:buFont typeface="Wingdings" panose="05000000000000000000" pitchFamily="2" charset="2"/>
              <a:buChar char="§"/>
            </a:pPr>
            <a:r>
              <a:rPr lang="pl-PL" sz="2400" dirty="0" smtClean="0">
                <a:effectLst/>
              </a:rPr>
              <a:t> </a:t>
            </a:r>
            <a:r>
              <a:rPr lang="pl-PL" sz="2400" dirty="0">
                <a:effectLst/>
              </a:rPr>
              <a:t>Analizę przeprowadzono na podstawie danych rocznych z lat 2005 – 2013 pobranych z bazy danych Eurostat</a:t>
            </a:r>
            <a:r>
              <a:rPr lang="pl-PL" sz="2400" dirty="0" smtClean="0">
                <a:effectLst/>
              </a:rPr>
              <a:t>.</a:t>
            </a:r>
          </a:p>
          <a:p>
            <a:pPr>
              <a:buFont typeface="Wingdings" panose="05000000000000000000" pitchFamily="2" charset="2"/>
              <a:buChar char="§"/>
            </a:pPr>
            <a:r>
              <a:rPr lang="pl-PL" sz="2400" dirty="0" smtClean="0">
                <a:effectLst/>
              </a:rPr>
              <a:t> </a:t>
            </a:r>
            <a:r>
              <a:rPr lang="pl-PL" sz="2400" dirty="0">
                <a:effectLst/>
              </a:rPr>
              <a:t>Badaniu poddano 27 zmiennych. Dwie zmienne </a:t>
            </a:r>
            <a:r>
              <a:rPr lang="pl-PL" sz="2400" dirty="0" smtClean="0">
                <a:effectLst/>
              </a:rPr>
              <a:t>objaśniane </a:t>
            </a:r>
            <a:r>
              <a:rPr lang="pl-PL" sz="2400" dirty="0">
                <a:effectLst/>
              </a:rPr>
              <a:t>to współczynnik </a:t>
            </a:r>
            <a:r>
              <a:rPr lang="pl-PL" sz="2400" dirty="0" smtClean="0">
                <a:effectLst/>
              </a:rPr>
              <a:t>emigracji,</a:t>
            </a:r>
            <a:r>
              <a:rPr lang="pl-PL" sz="2400" dirty="0">
                <a:effectLst/>
              </a:rPr>
              <a:t> współczynnik </a:t>
            </a:r>
            <a:r>
              <a:rPr lang="pl-PL" sz="2400" dirty="0" smtClean="0">
                <a:effectLst/>
              </a:rPr>
              <a:t>imigracji</a:t>
            </a:r>
            <a:r>
              <a:rPr lang="pl-PL" sz="2400" dirty="0">
                <a:effectLst/>
              </a:rPr>
              <a:t> </a:t>
            </a:r>
            <a:r>
              <a:rPr lang="pl-PL" sz="2400" dirty="0" smtClean="0">
                <a:effectLst/>
              </a:rPr>
              <a:t>oraz </a:t>
            </a:r>
            <a:r>
              <a:rPr lang="pl-PL" sz="2400" dirty="0">
                <a:effectLst/>
              </a:rPr>
              <a:t>25 zmiennych </a:t>
            </a:r>
            <a:r>
              <a:rPr lang="pl-PL" sz="2400" dirty="0" smtClean="0">
                <a:effectLst/>
              </a:rPr>
              <a:t>objaśniających</a:t>
            </a:r>
            <a:endParaRPr lang="pl-PL"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3"/>
            <a:ext cx="8229600" cy="576064"/>
          </a:xfrm>
        </p:spPr>
        <p:txBody>
          <a:bodyPr/>
          <a:lstStyle/>
          <a:p>
            <a:r>
              <a:rPr lang="pl-PL" sz="3200" dirty="0">
                <a:effectLst/>
              </a:rPr>
              <a:t>zestaw zmiennych </a:t>
            </a:r>
            <a:r>
              <a:rPr lang="pl-PL" sz="3200" dirty="0" smtClean="0">
                <a:effectLst/>
              </a:rPr>
              <a:t>objaśniających</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557885191"/>
              </p:ext>
            </p:extLst>
          </p:nvPr>
        </p:nvGraphicFramePr>
        <p:xfrm>
          <a:off x="107504" y="836713"/>
          <a:ext cx="4320480" cy="5943762"/>
        </p:xfrm>
        <a:graphic>
          <a:graphicData uri="http://schemas.openxmlformats.org/drawingml/2006/table">
            <a:tbl>
              <a:tblPr firstRow="1" firstCol="1" bandRow="1">
                <a:tableStyleId>{5C22544A-7EE6-4342-B048-85BDC9FD1C3A}</a:tableStyleId>
              </a:tblPr>
              <a:tblGrid>
                <a:gridCol w="1178220"/>
                <a:gridCol w="3142260"/>
              </a:tblGrid>
              <a:tr h="267989">
                <a:tc>
                  <a:txBody>
                    <a:bodyPr/>
                    <a:lstStyle/>
                    <a:p>
                      <a:pPr algn="l">
                        <a:lnSpc>
                          <a:spcPct val="150000"/>
                        </a:lnSpc>
                        <a:spcAft>
                          <a:spcPts val="0"/>
                        </a:spcAft>
                      </a:pPr>
                      <a:r>
                        <a:rPr lang="pl-PL" sz="1050" dirty="0">
                          <a:effectLst/>
                        </a:rPr>
                        <a:t>nazwa zmiennej</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a:effectLst/>
                        </a:rPr>
                        <a:t>opis zmiennej</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pkb_pc</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PKB per capita w euro /1000</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bezrob</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stopa bezrobocia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prog_ubostwa</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próg ubóstwa w euro /1000</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535978">
                <a:tc>
                  <a:txBody>
                    <a:bodyPr/>
                    <a:lstStyle/>
                    <a:p>
                      <a:pPr algn="l">
                        <a:lnSpc>
                          <a:spcPct val="150000"/>
                        </a:lnSpc>
                        <a:spcAft>
                          <a:spcPts val="0"/>
                        </a:spcAft>
                      </a:pPr>
                      <a:r>
                        <a:rPr lang="pl-PL" sz="1050">
                          <a:effectLst/>
                        </a:rPr>
                        <a:t>ods_z_rodzic_25_34</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a:effectLst/>
                        </a:rPr>
                        <a:t>odsetek osób w wieku 25-34 mieszkających z rodzicami</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535978">
                <a:tc>
                  <a:txBody>
                    <a:bodyPr/>
                    <a:lstStyle/>
                    <a:p>
                      <a:pPr algn="l">
                        <a:lnSpc>
                          <a:spcPct val="150000"/>
                        </a:lnSpc>
                        <a:spcAft>
                          <a:spcPts val="0"/>
                        </a:spcAft>
                      </a:pPr>
                      <a:r>
                        <a:rPr lang="pl-PL" sz="1050">
                          <a:effectLst/>
                        </a:rPr>
                        <a:t>śr_l_pokoi_os</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średnia liczba pokoi na osobę w gospodarstwie domowym</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ods_zatr_25_29</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a:effectLst/>
                        </a:rPr>
                        <a:t>odsetek osób zatrudnionych w wieku 25-29</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bezrob_20_64</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stopa bezrobocia wśród osób w wieku 20-64</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771288">
                <a:tc>
                  <a:txBody>
                    <a:bodyPr/>
                    <a:lstStyle/>
                    <a:p>
                      <a:pPr algn="l">
                        <a:lnSpc>
                          <a:spcPct val="150000"/>
                        </a:lnSpc>
                        <a:spcAft>
                          <a:spcPts val="0"/>
                        </a:spcAft>
                      </a:pPr>
                      <a:r>
                        <a:rPr lang="pl-PL" sz="1050">
                          <a:effectLst/>
                        </a:rPr>
                        <a:t>korz_net_tydz</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odsetek osób korzystających z </a:t>
                      </a:r>
                      <a:r>
                        <a:rPr lang="pl-PL" sz="1050" dirty="0" err="1">
                          <a:effectLst/>
                        </a:rPr>
                        <a:t>internetu</a:t>
                      </a:r>
                      <a:r>
                        <a:rPr lang="pl-PL" sz="1050" dirty="0">
                          <a:effectLst/>
                        </a:rPr>
                        <a:t> raz w </a:t>
                      </a:r>
                      <a:r>
                        <a:rPr lang="pl-PL" sz="1050" dirty="0" smtClean="0">
                          <a:effectLst/>
                        </a:rPr>
                        <a:t>tygodniu</a:t>
                      </a:r>
                      <a:r>
                        <a:rPr lang="pl-PL" sz="1050" baseline="0" dirty="0" smtClean="0">
                          <a:effectLst/>
                        </a:rPr>
                        <a:t> </a:t>
                      </a:r>
                      <a:r>
                        <a:rPr lang="pl-PL" sz="1050" dirty="0" smtClean="0">
                          <a:effectLst/>
                        </a:rPr>
                        <a:t>dotyczy</a:t>
                      </a:r>
                      <a:r>
                        <a:rPr lang="pl-PL" sz="1050" baseline="0" dirty="0" smtClean="0">
                          <a:effectLst/>
                        </a:rPr>
                        <a:t> </a:t>
                      </a:r>
                      <a:r>
                        <a:rPr lang="pl-PL" sz="1050" dirty="0" smtClean="0">
                          <a:effectLst/>
                        </a:rPr>
                        <a:t>osób </a:t>
                      </a:r>
                      <a:r>
                        <a:rPr lang="pl-PL" sz="1050" dirty="0">
                          <a:effectLst/>
                        </a:rPr>
                        <a:t>z obszarów zamieszkanych przez co najmniej 500 mieszkańców na km</a:t>
                      </a:r>
                      <a:r>
                        <a:rPr lang="pl-PL" sz="1050" baseline="30000" dirty="0">
                          <a:effectLst/>
                        </a:rPr>
                        <a:t>2</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803967">
                <a:tc>
                  <a:txBody>
                    <a:bodyPr/>
                    <a:lstStyle/>
                    <a:p>
                      <a:pPr algn="l">
                        <a:lnSpc>
                          <a:spcPct val="150000"/>
                        </a:lnSpc>
                        <a:spcAft>
                          <a:spcPts val="0"/>
                        </a:spcAft>
                      </a:pPr>
                      <a:r>
                        <a:rPr lang="pl-PL" sz="1050">
                          <a:effectLst/>
                        </a:rPr>
                        <a:t>sr_przych_netto</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średni przychód netto w gospodarstwie domowym (suma wszelkiego </a:t>
                      </a:r>
                      <a:r>
                        <a:rPr lang="pl-PL" sz="1050" dirty="0" smtClean="0">
                          <a:effectLst/>
                        </a:rPr>
                        <a:t>rodzaju </a:t>
                      </a:r>
                      <a:r>
                        <a:rPr lang="pl-PL" sz="1050" dirty="0">
                          <a:effectLst/>
                        </a:rPr>
                        <a:t>przychodów), w euro na miesiąc /1000 </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921015">
                <a:tc>
                  <a:txBody>
                    <a:bodyPr/>
                    <a:lstStyle/>
                    <a:p>
                      <a:pPr algn="l">
                        <a:lnSpc>
                          <a:spcPct val="150000"/>
                        </a:lnSpc>
                        <a:spcAft>
                          <a:spcPts val="0"/>
                        </a:spcAft>
                      </a:pPr>
                      <a:r>
                        <a:rPr lang="pl-PL" sz="1050">
                          <a:effectLst/>
                        </a:rPr>
                        <a:t>wys_koszt_mieszk</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odsetek gospodarstw domowych, w których koszty utrzymania </a:t>
                      </a:r>
                      <a:br>
                        <a:rPr lang="pl-PL" sz="1050" dirty="0">
                          <a:effectLst/>
                        </a:rPr>
                      </a:br>
                      <a:r>
                        <a:rPr lang="pl-PL" sz="1050" dirty="0">
                          <a:effectLst/>
                        </a:rPr>
                        <a:t>lokalu mieszkalnego stanowią ponad 40% dochodów</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67989">
                <a:tc>
                  <a:txBody>
                    <a:bodyPr/>
                    <a:lstStyle/>
                    <a:p>
                      <a:pPr algn="l">
                        <a:lnSpc>
                          <a:spcPct val="150000"/>
                        </a:lnSpc>
                        <a:spcAft>
                          <a:spcPts val="0"/>
                        </a:spcAft>
                      </a:pPr>
                      <a:r>
                        <a:rPr lang="pl-PL" sz="1050">
                          <a:effectLst/>
                        </a:rPr>
                        <a:t>pow_ubostwa</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odsetek osób dotkniętych poważnym ubóstwem</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460508">
                <a:tc>
                  <a:txBody>
                    <a:bodyPr/>
                    <a:lstStyle/>
                    <a:p>
                      <a:pPr algn="l">
                        <a:lnSpc>
                          <a:spcPct val="150000"/>
                        </a:lnSpc>
                        <a:spcAft>
                          <a:spcPts val="0"/>
                        </a:spcAft>
                      </a:pPr>
                      <a:r>
                        <a:rPr lang="pl-PL" sz="1050">
                          <a:effectLst/>
                        </a:rPr>
                        <a:t>dochod_bezdziet</a:t>
                      </a:r>
                      <a:endParaRPr lang="pl-PL"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0"/>
                        </a:spcAft>
                      </a:pPr>
                      <a:r>
                        <a:rPr lang="pl-PL" sz="1050" dirty="0">
                          <a:effectLst/>
                        </a:rPr>
                        <a:t>roczny dochód osoby bezdzietnej w euro /1000</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094271893"/>
              </p:ext>
            </p:extLst>
          </p:nvPr>
        </p:nvGraphicFramePr>
        <p:xfrm>
          <a:off x="4499992" y="836713"/>
          <a:ext cx="4536504" cy="5971600"/>
        </p:xfrm>
        <a:graphic>
          <a:graphicData uri="http://schemas.openxmlformats.org/drawingml/2006/table">
            <a:tbl>
              <a:tblPr firstRow="1" firstCol="1" bandRow="1">
                <a:tableStyleId>{5C22544A-7EE6-4342-B048-85BDC9FD1C3A}</a:tableStyleId>
              </a:tblPr>
              <a:tblGrid>
                <a:gridCol w="936104"/>
                <a:gridCol w="3600400"/>
              </a:tblGrid>
              <a:tr h="256053">
                <a:tc>
                  <a:txBody>
                    <a:bodyPr/>
                    <a:lstStyle/>
                    <a:p>
                      <a:pPr algn="just">
                        <a:lnSpc>
                          <a:spcPct val="150000"/>
                        </a:lnSpc>
                        <a:spcAft>
                          <a:spcPts val="0"/>
                        </a:spcAft>
                      </a:pPr>
                      <a:r>
                        <a:rPr lang="pl-PL" sz="1050" dirty="0">
                          <a:effectLst/>
                        </a:rPr>
                        <a:t>zatr_15_64</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a:effectLst/>
                        </a:rPr>
                        <a:t>odsetek osób zatrudnionych w wieku 15-64</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1024210">
                <a:tc>
                  <a:txBody>
                    <a:bodyPr/>
                    <a:lstStyle/>
                    <a:p>
                      <a:pPr algn="just">
                        <a:lnSpc>
                          <a:spcPct val="150000"/>
                        </a:lnSpc>
                        <a:spcAft>
                          <a:spcPts val="0"/>
                        </a:spcAft>
                      </a:pPr>
                      <a:r>
                        <a:rPr lang="pl-PL" sz="1050">
                          <a:effectLst/>
                        </a:rPr>
                        <a:t>formal_op</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średnia liczba godzin opieki formalnej nad dziećmi (na tydzień), dotyczy dzieci korzystających z co najmniej 1 godziny opieki tygodniowo; opieka formalna: przedszkola, ośrodki państwowe i zorganizowane placówki opiekuńcze</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431902">
                <a:tc>
                  <a:txBody>
                    <a:bodyPr/>
                    <a:lstStyle/>
                    <a:p>
                      <a:pPr algn="just">
                        <a:lnSpc>
                          <a:spcPct val="150000"/>
                        </a:lnSpc>
                        <a:spcAft>
                          <a:spcPts val="0"/>
                        </a:spcAft>
                      </a:pPr>
                      <a:r>
                        <a:rPr lang="pl-PL" sz="1050">
                          <a:effectLst/>
                        </a:rPr>
                        <a:t>dzieci_op_formal</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a:effectLst/>
                        </a:rPr>
                        <a:t>odsetek dzieci korzystających z opieki formalnej</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a:effectLst/>
                        </a:rPr>
                        <a:t>dziec_wyl_rodzic</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odsetek dzieci w wieku od 3 lat do pierwszej klasy szkoły podstawowej, którymi zajmują się wyłącznie rodzice</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431902">
                <a:tc>
                  <a:txBody>
                    <a:bodyPr/>
                    <a:lstStyle/>
                    <a:p>
                      <a:pPr algn="just">
                        <a:lnSpc>
                          <a:spcPct val="150000"/>
                        </a:lnSpc>
                        <a:spcAft>
                          <a:spcPts val="0"/>
                        </a:spcAft>
                      </a:pPr>
                      <a:r>
                        <a:rPr lang="pl-PL" sz="1050">
                          <a:effectLst/>
                        </a:rPr>
                        <a:t>wyd_op_spol</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opiekę społeczną, euro rocznie na mieszkańca /100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dirty="0" err="1">
                          <a:effectLst/>
                        </a:rPr>
                        <a:t>wyd_starsi</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opiekę społeczną  nad osobami starszymi, euro rocznie na mieszkańca /100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a:effectLst/>
                        </a:rPr>
                        <a:t>wyd_dziec_rodz</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opiekę społeczną nad rodzinami i dziećmi, euro rocznie na mieszkańca /100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a:effectLst/>
                        </a:rPr>
                        <a:t>wyd_bezrob</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a:effectLst/>
                        </a:rPr>
                        <a:t>wydatki na zapobieganie i zwalczanie bezrobocia, euro rocznie na mieszkańca /100</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a:effectLst/>
                        </a:rPr>
                        <a:t>wyd_mieszk</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a:effectLst/>
                        </a:rPr>
                        <a:t>wydatki na opiekę społeczną związaną z zapobieganiem bezdomności, euro rocznie na mieszkańca /100 </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512106">
                <a:tc>
                  <a:txBody>
                    <a:bodyPr/>
                    <a:lstStyle/>
                    <a:p>
                      <a:pPr algn="just">
                        <a:lnSpc>
                          <a:spcPct val="150000"/>
                        </a:lnSpc>
                        <a:spcAft>
                          <a:spcPts val="0"/>
                        </a:spcAft>
                      </a:pPr>
                      <a:r>
                        <a:rPr lang="pl-PL" sz="1050">
                          <a:effectLst/>
                        </a:rPr>
                        <a:t>wyd_wykl_spol</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przeciwdziałanie wykluczeniu społecznemu, euro rocznie na mieszkańca /100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431902">
                <a:tc>
                  <a:txBody>
                    <a:bodyPr/>
                    <a:lstStyle/>
                    <a:p>
                      <a:pPr algn="just">
                        <a:lnSpc>
                          <a:spcPct val="150000"/>
                        </a:lnSpc>
                        <a:spcAft>
                          <a:spcPts val="0"/>
                        </a:spcAft>
                      </a:pPr>
                      <a:r>
                        <a:rPr lang="pl-PL" sz="1050">
                          <a:effectLst/>
                        </a:rPr>
                        <a:t>wyd_zdrowie</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opiekę zdrowotną, euro rocznie na mieszkańca /100 </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r h="256053">
                <a:tc>
                  <a:txBody>
                    <a:bodyPr/>
                    <a:lstStyle/>
                    <a:p>
                      <a:pPr algn="just">
                        <a:lnSpc>
                          <a:spcPct val="150000"/>
                        </a:lnSpc>
                        <a:spcAft>
                          <a:spcPts val="0"/>
                        </a:spcAft>
                      </a:pPr>
                      <a:r>
                        <a:rPr lang="pl-PL" sz="1050">
                          <a:effectLst/>
                        </a:rPr>
                        <a:t>wyd_emeryt</a:t>
                      </a:r>
                      <a:endParaRPr lang="pl-PL" sz="105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c>
                  <a:txBody>
                    <a:bodyPr/>
                    <a:lstStyle/>
                    <a:p>
                      <a:pPr algn="just">
                        <a:lnSpc>
                          <a:spcPct val="150000"/>
                        </a:lnSpc>
                        <a:spcAft>
                          <a:spcPts val="0"/>
                        </a:spcAft>
                      </a:pPr>
                      <a:r>
                        <a:rPr lang="pl-PL" sz="1050" dirty="0">
                          <a:effectLst/>
                        </a:rPr>
                        <a:t>wydatki na emerytury, euro rocznie na mieszkańca /100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951" marR="41951" marT="0" marB="0"/>
                </a:tc>
              </a:tr>
            </a:tbl>
          </a:graphicData>
        </a:graphic>
      </p:graphicFrame>
    </p:spTree>
    <p:extLst>
      <p:ext uri="{BB962C8B-B14F-4D97-AF65-F5344CB8AC3E}">
        <p14:creationId xmlns:p14="http://schemas.microsoft.com/office/powerpoint/2010/main" val="1863036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088" y="116632"/>
            <a:ext cx="8933824" cy="774923"/>
          </a:xfrm>
        </p:spPr>
        <p:txBody>
          <a:bodyPr/>
          <a:lstStyle/>
          <a:p>
            <a:r>
              <a:rPr lang="pl-PL" sz="3200" dirty="0" smtClean="0"/>
              <a:t>Dobór zmiennych dla współczynnika emigracji</a:t>
            </a:r>
            <a:endParaRPr lang="pl-PL" sz="3200" dirty="0"/>
          </a:p>
        </p:txBody>
      </p:sp>
      <p:sp>
        <p:nvSpPr>
          <p:cNvPr id="3" name="Symbol zastępczy zawartości 2"/>
          <p:cNvSpPr>
            <a:spLocks noGrp="1"/>
          </p:cNvSpPr>
          <p:nvPr>
            <p:ph idx="1"/>
          </p:nvPr>
        </p:nvSpPr>
        <p:spPr>
          <a:xfrm>
            <a:off x="105088" y="836712"/>
            <a:ext cx="8933824" cy="5760640"/>
          </a:xfrm>
        </p:spPr>
        <p:txBody>
          <a:bodyPr/>
          <a:lstStyle/>
          <a:p>
            <a:pPr>
              <a:buFont typeface="Wingdings" panose="05000000000000000000" pitchFamily="2" charset="2"/>
              <a:buChar char="§"/>
            </a:pPr>
            <a:r>
              <a:rPr lang="pl-PL" sz="2200" dirty="0">
                <a:effectLst/>
              </a:rPr>
              <a:t>Najwyższe współczynniki istotnej statystycznie korelacji liniowej ze współczynnikiem emigracji </a:t>
            </a:r>
            <a:r>
              <a:rPr lang="pl-PL" sz="2200" dirty="0" smtClean="0">
                <a:effectLst/>
              </a:rPr>
              <a:t>wystąpiły </a:t>
            </a:r>
            <a:r>
              <a:rPr lang="pl-PL" sz="2200" dirty="0">
                <a:effectLst/>
              </a:rPr>
              <a:t>dla zmiennych:</a:t>
            </a:r>
          </a:p>
          <a:p>
            <a:pPr>
              <a:buFont typeface="Wingdings" panose="05000000000000000000" pitchFamily="2" charset="2"/>
              <a:buChar char="§"/>
            </a:pPr>
            <a:r>
              <a:rPr lang="pl-PL" sz="2200" dirty="0">
                <a:effectLst/>
              </a:rPr>
              <a:t>odsetek osób dotkniętych poważnym </a:t>
            </a:r>
            <a:r>
              <a:rPr lang="pl-PL" sz="2200" dirty="0" smtClean="0">
                <a:effectLst/>
              </a:rPr>
              <a:t>ubóstwem, </a:t>
            </a:r>
            <a:endParaRPr lang="pl-PL" sz="2200" dirty="0">
              <a:effectLst/>
            </a:endParaRPr>
          </a:p>
          <a:p>
            <a:pPr lvl="0">
              <a:buFont typeface="Wingdings" panose="05000000000000000000" pitchFamily="2" charset="2"/>
              <a:buChar char="§"/>
            </a:pPr>
            <a:r>
              <a:rPr lang="pl-PL" sz="2200" dirty="0">
                <a:effectLst/>
              </a:rPr>
              <a:t>s</a:t>
            </a:r>
            <a:r>
              <a:rPr lang="pl-PL" sz="2200" dirty="0" smtClean="0">
                <a:effectLst/>
              </a:rPr>
              <a:t>topa bezrobocia, </a:t>
            </a:r>
            <a:endParaRPr lang="pl-PL" sz="2200" dirty="0">
              <a:effectLst/>
            </a:endParaRPr>
          </a:p>
          <a:p>
            <a:pPr>
              <a:buFont typeface="Wingdings" pitchFamily="2" charset="2"/>
              <a:buChar char="§"/>
            </a:pPr>
            <a:r>
              <a:rPr lang="pl-PL" sz="2200" dirty="0">
                <a:effectLst/>
              </a:rPr>
              <a:t>odsetek dzieci w wieku od 3 lat do pierwszej klasy szkoły podstawowej, którymi zajmują się wyłącznie </a:t>
            </a:r>
            <a:r>
              <a:rPr lang="pl-PL" sz="2200" dirty="0" smtClean="0">
                <a:effectLst/>
              </a:rPr>
              <a:t>rodzice,  </a:t>
            </a:r>
            <a:endParaRPr lang="pl-PL" sz="2200" dirty="0">
              <a:effectLst/>
            </a:endParaRPr>
          </a:p>
          <a:p>
            <a:pPr>
              <a:buFont typeface="Wingdings" pitchFamily="2" charset="2"/>
              <a:buChar char="§"/>
            </a:pPr>
            <a:r>
              <a:rPr lang="pl-PL" sz="2200" dirty="0">
                <a:effectLst/>
              </a:rPr>
              <a:t>stopa bezrobocia wśród osób w wieku </a:t>
            </a:r>
            <a:r>
              <a:rPr lang="pl-PL" sz="2200" dirty="0" smtClean="0">
                <a:effectLst/>
              </a:rPr>
              <a:t>20-64,</a:t>
            </a:r>
            <a:endParaRPr lang="pl-PL" sz="2200" dirty="0">
              <a:effectLst/>
            </a:endParaRPr>
          </a:p>
          <a:p>
            <a:pPr lvl="0">
              <a:buFont typeface="Wingdings" panose="05000000000000000000" pitchFamily="2" charset="2"/>
              <a:buChar char="§"/>
            </a:pPr>
            <a:r>
              <a:rPr lang="pl-PL" sz="2200" dirty="0">
                <a:effectLst/>
              </a:rPr>
              <a:t>wydatki na opiekę społeczną  nad osobami starszymi, euro rocznie na mieszkańca </a:t>
            </a:r>
            <a:r>
              <a:rPr lang="pl-PL" sz="2200" dirty="0" smtClean="0">
                <a:effectLst/>
              </a:rPr>
              <a:t>,</a:t>
            </a:r>
            <a:endParaRPr lang="pl-PL" sz="2200" dirty="0">
              <a:effectLst/>
            </a:endParaRPr>
          </a:p>
          <a:p>
            <a:pPr>
              <a:buFont typeface="Wingdings" pitchFamily="2" charset="2"/>
              <a:buChar char="§"/>
            </a:pPr>
            <a:r>
              <a:rPr lang="pl-PL" sz="2200" dirty="0">
                <a:effectLst/>
              </a:rPr>
              <a:t>średnia liczba godzin opieki formalnej nad dziećmi (na tydzień), dotyczy dzieci korzystających z co najmniej 1 godziny opieki tygodniowo; opieka formalna: przedszkola, ośrodki państwowe i zorganizowane placówki </a:t>
            </a:r>
            <a:r>
              <a:rPr lang="pl-PL" sz="2200" dirty="0" smtClean="0">
                <a:effectLst/>
              </a:rPr>
              <a:t>opiekuńcze,</a:t>
            </a:r>
            <a:endParaRPr lang="pl-PL" sz="2200" dirty="0">
              <a:effectLst/>
            </a:endParaRPr>
          </a:p>
          <a:p>
            <a:pPr>
              <a:buFont typeface="Wingdings" pitchFamily="2" charset="2"/>
              <a:buChar char="§"/>
            </a:pPr>
            <a:r>
              <a:rPr lang="pl-PL" sz="2400" dirty="0">
                <a:effectLst/>
              </a:rPr>
              <a:t>odsetek gospodarstw domowych, w których koszty utrzymania </a:t>
            </a:r>
            <a:br>
              <a:rPr lang="pl-PL" sz="2400" dirty="0">
                <a:effectLst/>
              </a:rPr>
            </a:br>
            <a:r>
              <a:rPr lang="pl-PL" sz="2400" dirty="0">
                <a:effectLst/>
              </a:rPr>
              <a:t>lokalu mieszkalnego stanowią ponad 40% dochodów</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anose="05000000000000000000" pitchFamily="2" charset="2"/>
              <a:buChar char="§"/>
            </a:pPr>
            <a:endParaRPr lang="pl-PL" sz="2200" dirty="0" smtClean="0">
              <a:effectLst/>
            </a:endParaRPr>
          </a:p>
          <a:p>
            <a:pPr lvl="0">
              <a:buFont typeface="Wingdings" panose="05000000000000000000" pitchFamily="2" charset="2"/>
              <a:buChar char="§"/>
            </a:pPr>
            <a:r>
              <a:rPr lang="pl-PL" sz="2200" dirty="0" smtClean="0">
                <a:effectLst/>
              </a:rPr>
              <a:t>Zastosowano metodę Hellwiga</a:t>
            </a:r>
            <a:endParaRPr lang="pl-PL" sz="2200" dirty="0">
              <a:effectLst/>
            </a:endParaRPr>
          </a:p>
        </p:txBody>
      </p:sp>
    </p:spTree>
    <p:extLst>
      <p:ext uri="{BB962C8B-B14F-4D97-AF65-F5344CB8AC3E}">
        <p14:creationId xmlns:p14="http://schemas.microsoft.com/office/powerpoint/2010/main" val="11326230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088" y="116632"/>
            <a:ext cx="8933824" cy="774923"/>
          </a:xfrm>
        </p:spPr>
        <p:txBody>
          <a:bodyPr/>
          <a:lstStyle/>
          <a:p>
            <a:r>
              <a:rPr lang="pl-PL" sz="3200" dirty="0" smtClean="0"/>
              <a:t>Dobór zmiennych dla współczynnika emigracji</a:t>
            </a:r>
            <a:endParaRPr lang="pl-PL" sz="3200" dirty="0"/>
          </a:p>
        </p:txBody>
      </p:sp>
      <p:sp>
        <p:nvSpPr>
          <p:cNvPr id="3" name="Symbol zastępczy zawartości 2"/>
          <p:cNvSpPr>
            <a:spLocks noGrp="1"/>
          </p:cNvSpPr>
          <p:nvPr>
            <p:ph idx="1"/>
          </p:nvPr>
        </p:nvSpPr>
        <p:spPr>
          <a:xfrm>
            <a:off x="179512" y="1556792"/>
            <a:ext cx="8784976" cy="5040560"/>
          </a:xfrm>
        </p:spPr>
        <p:txBody>
          <a:bodyPr/>
          <a:lstStyle/>
          <a:p>
            <a:pPr>
              <a:buFont typeface="Wingdings" panose="05000000000000000000" pitchFamily="2" charset="2"/>
              <a:buChar char="§"/>
            </a:pPr>
            <a:r>
              <a:rPr lang="pl-PL" sz="3000" dirty="0" smtClean="0">
                <a:effectLst/>
              </a:rPr>
              <a:t>Dobrano zmienne nieskorelowane między sobą:</a:t>
            </a:r>
            <a:endParaRPr lang="pl-PL" sz="3000" dirty="0">
              <a:effectLst/>
            </a:endParaRPr>
          </a:p>
          <a:p>
            <a:pPr>
              <a:buFont typeface="Wingdings" panose="05000000000000000000" pitchFamily="2" charset="2"/>
              <a:buChar char="§"/>
            </a:pPr>
            <a:r>
              <a:rPr lang="pl-PL" sz="2800" dirty="0">
                <a:effectLst/>
              </a:rPr>
              <a:t>odsetek osób dotkniętych poważnym </a:t>
            </a:r>
            <a:r>
              <a:rPr lang="pl-PL" sz="2800" dirty="0" smtClean="0">
                <a:effectLst/>
              </a:rPr>
              <a:t>ubóstwem</a:t>
            </a:r>
            <a:endParaRPr lang="pl-PL" sz="2800" dirty="0">
              <a:effectLst/>
            </a:endParaRPr>
          </a:p>
          <a:p>
            <a:pPr>
              <a:buFont typeface="Wingdings" panose="05000000000000000000" pitchFamily="2" charset="2"/>
              <a:buChar char="§"/>
            </a:pPr>
            <a:r>
              <a:rPr lang="pl-PL" sz="2800" dirty="0">
                <a:effectLst/>
              </a:rPr>
              <a:t>stopa </a:t>
            </a:r>
            <a:r>
              <a:rPr lang="pl-PL" sz="2800" dirty="0" smtClean="0">
                <a:effectLst/>
              </a:rPr>
              <a:t>bezrobocia, </a:t>
            </a:r>
            <a:endParaRPr lang="pl-PL" sz="2800" dirty="0">
              <a:effectLst/>
            </a:endParaRPr>
          </a:p>
          <a:p>
            <a:pPr>
              <a:buFont typeface="Wingdings" panose="05000000000000000000" pitchFamily="2" charset="2"/>
              <a:buChar char="§"/>
            </a:pPr>
            <a:r>
              <a:rPr lang="pl-PL" sz="2800" dirty="0">
                <a:effectLst/>
              </a:rPr>
              <a:t>odsetek dzieci w wieku od 3 lat do pierwszej klasy szkoły podstawowej, którymi zajmują się wyłącznie </a:t>
            </a:r>
            <a:r>
              <a:rPr lang="pl-PL" sz="2800" dirty="0" smtClean="0">
                <a:effectLst/>
              </a:rPr>
              <a:t>rodzice,  </a:t>
            </a:r>
            <a:endParaRPr lang="pl-PL" sz="2800" dirty="0">
              <a:effectLst/>
            </a:endParaRPr>
          </a:p>
          <a:p>
            <a:pPr>
              <a:buFont typeface="Wingdings" panose="05000000000000000000" pitchFamily="2" charset="2"/>
              <a:buChar char="§"/>
            </a:pPr>
            <a:r>
              <a:rPr lang="pl-PL" sz="2800" dirty="0">
                <a:effectLst/>
              </a:rPr>
              <a:t>odsetek gospodarstw domowych, w których koszty utrzymania </a:t>
            </a:r>
            <a:r>
              <a:rPr lang="pl-PL" sz="2800" dirty="0" smtClean="0">
                <a:effectLst/>
              </a:rPr>
              <a:t>lokalu </a:t>
            </a:r>
            <a:r>
              <a:rPr lang="pl-PL" sz="2800" dirty="0">
                <a:effectLst/>
              </a:rPr>
              <a:t>mieszkalnego stanowią ponad 40% </a:t>
            </a:r>
            <a:r>
              <a:rPr lang="pl-PL" sz="2800" dirty="0" smtClean="0">
                <a:effectLst/>
              </a:rPr>
              <a:t>dochodów.</a:t>
            </a:r>
            <a:endParaRPr lang="pl-PL" sz="2800" dirty="0">
              <a:effectLst/>
            </a:endParaRPr>
          </a:p>
        </p:txBody>
      </p:sp>
    </p:spTree>
    <p:extLst>
      <p:ext uri="{BB962C8B-B14F-4D97-AF65-F5344CB8AC3E}">
        <p14:creationId xmlns:p14="http://schemas.microsoft.com/office/powerpoint/2010/main" val="2121913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088" y="116632"/>
            <a:ext cx="8933824" cy="774923"/>
          </a:xfrm>
        </p:spPr>
        <p:txBody>
          <a:bodyPr/>
          <a:lstStyle/>
          <a:p>
            <a:r>
              <a:rPr lang="pl-PL" sz="3200" dirty="0" smtClean="0"/>
              <a:t>Dobór zmiennych dla współczynnika imigracji</a:t>
            </a:r>
            <a:endParaRPr lang="pl-PL" sz="3200" dirty="0"/>
          </a:p>
        </p:txBody>
      </p:sp>
      <p:sp>
        <p:nvSpPr>
          <p:cNvPr id="3" name="Symbol zastępczy zawartości 2"/>
          <p:cNvSpPr>
            <a:spLocks noGrp="1"/>
          </p:cNvSpPr>
          <p:nvPr>
            <p:ph idx="1"/>
          </p:nvPr>
        </p:nvSpPr>
        <p:spPr>
          <a:xfrm>
            <a:off x="179512" y="980728"/>
            <a:ext cx="8784976" cy="5616624"/>
          </a:xfrm>
        </p:spPr>
        <p:txBody>
          <a:bodyPr/>
          <a:lstStyle/>
          <a:p>
            <a:pPr>
              <a:buFont typeface="Wingdings" panose="05000000000000000000" pitchFamily="2" charset="2"/>
              <a:buChar char="§"/>
            </a:pPr>
            <a:r>
              <a:rPr lang="pl-PL" sz="2400" dirty="0">
                <a:effectLst/>
              </a:rPr>
              <a:t>Najwyższe współczynniki istotnej statystycznie korelacji liniowej ze współczynnikiem </a:t>
            </a:r>
            <a:r>
              <a:rPr lang="pl-PL" sz="2400" dirty="0" smtClean="0">
                <a:effectLst/>
              </a:rPr>
              <a:t>imigracji </a:t>
            </a:r>
            <a:r>
              <a:rPr lang="pl-PL" sz="2400" dirty="0">
                <a:effectLst/>
              </a:rPr>
              <a:t>wystąpiły dla zmiennych</a:t>
            </a:r>
            <a:r>
              <a:rPr lang="pl-PL" sz="2400" dirty="0" smtClean="0">
                <a:effectLst/>
              </a:rPr>
              <a:t>:</a:t>
            </a:r>
          </a:p>
          <a:p>
            <a:pPr lvl="0">
              <a:buFont typeface="Wingdings" panose="05000000000000000000" pitchFamily="2" charset="2"/>
              <a:buChar char="§"/>
            </a:pPr>
            <a:r>
              <a:rPr lang="pl-PL" sz="2400" dirty="0">
                <a:effectLst/>
              </a:rPr>
              <a:t>PKB per capita w euro </a:t>
            </a:r>
            <a:r>
              <a:rPr lang="pl-PL" sz="2400" dirty="0" smtClean="0">
                <a:effectLst/>
              </a:rPr>
              <a:t> </a:t>
            </a:r>
            <a:r>
              <a:rPr lang="pl-PL" sz="2400" dirty="0">
                <a:effectLst/>
              </a:rPr>
              <a:t>,</a:t>
            </a:r>
          </a:p>
          <a:p>
            <a:pPr lvl="0">
              <a:buFont typeface="Wingdings" panose="05000000000000000000" pitchFamily="2" charset="2"/>
              <a:buChar char="§"/>
            </a:pPr>
            <a:r>
              <a:rPr lang="pl-PL" sz="2400" dirty="0">
                <a:effectLst/>
              </a:rPr>
              <a:t>wydatki na opiekę społeczną nad rodzinami i dziećmi, euro rocznie na mieszkańca </a:t>
            </a:r>
            <a:r>
              <a:rPr lang="pl-PL" sz="2400" dirty="0" smtClean="0">
                <a:effectLst/>
              </a:rPr>
              <a:t>,</a:t>
            </a:r>
            <a:endParaRPr lang="pl-PL" sz="2400" dirty="0">
              <a:effectLst/>
            </a:endParaRPr>
          </a:p>
          <a:p>
            <a:pPr lvl="0">
              <a:buFont typeface="Wingdings" panose="05000000000000000000" pitchFamily="2" charset="2"/>
              <a:buChar char="§"/>
            </a:pPr>
            <a:r>
              <a:rPr lang="pl-PL" sz="2400" dirty="0">
                <a:effectLst/>
              </a:rPr>
              <a:t>średni przychód netto w gospodarstwie domowym (suma wszelkiego rodzaju przychodów), w euro na miesiąc </a:t>
            </a:r>
            <a:r>
              <a:rPr lang="pl-PL" sz="2400" dirty="0" smtClean="0">
                <a:effectLst/>
              </a:rPr>
              <a:t>,</a:t>
            </a:r>
            <a:endParaRPr lang="pl-PL" sz="2400" dirty="0">
              <a:effectLst/>
            </a:endParaRPr>
          </a:p>
          <a:p>
            <a:pPr lvl="0">
              <a:buFont typeface="Wingdings" panose="05000000000000000000" pitchFamily="2" charset="2"/>
              <a:buChar char="§"/>
            </a:pPr>
            <a:r>
              <a:rPr lang="pl-PL" sz="2400" dirty="0">
                <a:effectLst/>
              </a:rPr>
              <a:t>próg ubóstwa w euro </a:t>
            </a:r>
            <a:r>
              <a:rPr lang="pl-PL" sz="2400" dirty="0" smtClean="0">
                <a:effectLst/>
              </a:rPr>
              <a:t>,</a:t>
            </a:r>
            <a:endParaRPr lang="pl-PL" sz="2400" dirty="0">
              <a:effectLst/>
            </a:endParaRPr>
          </a:p>
          <a:p>
            <a:pPr>
              <a:buFont typeface="Wingdings" pitchFamily="2" charset="2"/>
              <a:buChar char="§"/>
            </a:pPr>
            <a:r>
              <a:rPr lang="pl-PL" sz="2400" dirty="0">
                <a:effectLst/>
              </a:rPr>
              <a:t>średnia liczba pokoi na osobę w gospodarstwie </a:t>
            </a:r>
            <a:r>
              <a:rPr lang="pl-PL" sz="2400" dirty="0" smtClean="0">
                <a:effectLst/>
              </a:rPr>
              <a:t>domowym,</a:t>
            </a:r>
            <a:endParaRPr lang="pl-PL" sz="2400" dirty="0">
              <a:effectLst/>
            </a:endParaRPr>
          </a:p>
          <a:p>
            <a:pPr lvl="0">
              <a:buFont typeface="Wingdings" panose="05000000000000000000" pitchFamily="2" charset="2"/>
              <a:buChar char="§"/>
            </a:pPr>
            <a:r>
              <a:rPr lang="pl-PL" sz="2400" dirty="0">
                <a:effectLst/>
              </a:rPr>
              <a:t>roczny dochód osoby bezdzietnej w euro </a:t>
            </a:r>
            <a:r>
              <a:rPr lang="pl-PL" sz="2400" dirty="0" smtClean="0">
                <a:effectLst/>
              </a:rPr>
              <a:t>,</a:t>
            </a:r>
            <a:endParaRPr lang="pl-PL" sz="2400" dirty="0">
              <a:effectLst/>
            </a:endParaRPr>
          </a:p>
          <a:p>
            <a:pPr lvl="0">
              <a:buFont typeface="Wingdings" panose="05000000000000000000" pitchFamily="2" charset="2"/>
              <a:buChar char="§"/>
            </a:pPr>
            <a:r>
              <a:rPr lang="pl-PL" sz="2400" dirty="0">
                <a:effectLst/>
              </a:rPr>
              <a:t>wydatki na opiekę społeczną, euro rocznie na mieszkańca </a:t>
            </a:r>
            <a:r>
              <a:rPr lang="pl-PL" sz="2400" dirty="0" smtClean="0">
                <a:effectLst/>
              </a:rPr>
              <a:t>,</a:t>
            </a:r>
            <a:endParaRPr lang="pl-PL" sz="2400" dirty="0">
              <a:effectLst/>
            </a:endParaRPr>
          </a:p>
          <a:p>
            <a:pPr lvl="0">
              <a:buFont typeface="Wingdings" panose="05000000000000000000" pitchFamily="2" charset="2"/>
              <a:buChar char="§"/>
            </a:pPr>
            <a:r>
              <a:rPr lang="pl-PL" sz="2400" dirty="0">
                <a:effectLst/>
              </a:rPr>
              <a:t>wydatki na emerytury, euro rocznie na mieszkańca </a:t>
            </a:r>
            <a:r>
              <a:rPr lang="pl-PL" sz="2400" dirty="0" smtClean="0">
                <a:effectLst/>
              </a:rPr>
              <a:t>.</a:t>
            </a:r>
            <a:endParaRPr lang="pl-PL" sz="2400" dirty="0">
              <a:effectLst/>
            </a:endParaRPr>
          </a:p>
          <a:p>
            <a:pPr>
              <a:buFont typeface="Wingdings" panose="05000000000000000000" pitchFamily="2" charset="2"/>
              <a:buChar char="§"/>
            </a:pPr>
            <a:endParaRPr lang="pl-PL" sz="3000" dirty="0">
              <a:effectLst/>
            </a:endParaRPr>
          </a:p>
        </p:txBody>
      </p:sp>
    </p:spTree>
    <p:extLst>
      <p:ext uri="{BB962C8B-B14F-4D97-AF65-F5344CB8AC3E}">
        <p14:creationId xmlns:p14="http://schemas.microsoft.com/office/powerpoint/2010/main" val="260811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088" y="116632"/>
            <a:ext cx="8933824" cy="774923"/>
          </a:xfrm>
        </p:spPr>
        <p:txBody>
          <a:bodyPr/>
          <a:lstStyle/>
          <a:p>
            <a:r>
              <a:rPr lang="pl-PL" sz="3200" dirty="0" smtClean="0"/>
              <a:t>Dobór zmiennych dla współczynnika imigracji</a:t>
            </a:r>
            <a:endParaRPr lang="pl-PL" sz="3200" dirty="0"/>
          </a:p>
        </p:txBody>
      </p:sp>
      <p:sp>
        <p:nvSpPr>
          <p:cNvPr id="3" name="Symbol zastępczy zawartości 2"/>
          <p:cNvSpPr>
            <a:spLocks noGrp="1"/>
          </p:cNvSpPr>
          <p:nvPr>
            <p:ph idx="1"/>
          </p:nvPr>
        </p:nvSpPr>
        <p:spPr>
          <a:xfrm>
            <a:off x="179512" y="1556792"/>
            <a:ext cx="8784976" cy="5040560"/>
          </a:xfrm>
        </p:spPr>
        <p:txBody>
          <a:bodyPr/>
          <a:lstStyle/>
          <a:p>
            <a:pPr>
              <a:buFont typeface="Wingdings" panose="05000000000000000000" pitchFamily="2" charset="2"/>
              <a:buChar char="§"/>
            </a:pPr>
            <a:r>
              <a:rPr lang="pl-PL" sz="3000" dirty="0" smtClean="0">
                <a:effectLst/>
              </a:rPr>
              <a:t>Dobrano zmienne nieskorelowane między sobą:</a:t>
            </a:r>
            <a:endParaRPr lang="pl-PL" sz="3000" dirty="0">
              <a:effectLst/>
            </a:endParaRPr>
          </a:p>
          <a:p>
            <a:pPr lvl="0">
              <a:buFont typeface="Wingdings" panose="05000000000000000000" pitchFamily="2" charset="2"/>
              <a:buChar char="§"/>
            </a:pPr>
            <a:r>
              <a:rPr lang="pl-PL" sz="2800" dirty="0">
                <a:effectLst/>
              </a:rPr>
              <a:t>PKB per capita w euro</a:t>
            </a:r>
            <a:r>
              <a:rPr lang="pl-PL" sz="2800" dirty="0" smtClean="0">
                <a:effectLst/>
              </a:rPr>
              <a:t>,</a:t>
            </a:r>
            <a:endParaRPr lang="pl-PL" sz="2800" dirty="0">
              <a:effectLst/>
            </a:endParaRPr>
          </a:p>
          <a:p>
            <a:pPr lvl="0">
              <a:buFont typeface="Wingdings" panose="05000000000000000000" pitchFamily="2" charset="2"/>
              <a:buChar char="§"/>
            </a:pPr>
            <a:r>
              <a:rPr lang="pl-PL" sz="2800" dirty="0">
                <a:effectLst/>
              </a:rPr>
              <a:t>wydatki na opiekę społeczną nad rodzinami i dziećmi, euro rocznie na mieszkańca</a:t>
            </a:r>
            <a:r>
              <a:rPr lang="pl-PL" sz="2800" dirty="0" smtClean="0">
                <a:effectLst/>
              </a:rPr>
              <a:t>,</a:t>
            </a:r>
            <a:endParaRPr lang="pl-PL" sz="2800" dirty="0">
              <a:effectLst/>
            </a:endParaRPr>
          </a:p>
          <a:p>
            <a:pPr>
              <a:buFont typeface="Wingdings" pitchFamily="2" charset="2"/>
              <a:buChar char="§"/>
            </a:pPr>
            <a:r>
              <a:rPr lang="pl-PL" sz="2800" dirty="0">
                <a:effectLst/>
              </a:rPr>
              <a:t>odsetek gospodarstw domowych, w których koszty utrzymania </a:t>
            </a:r>
            <a:r>
              <a:rPr lang="pl-PL" sz="2800" dirty="0" smtClean="0">
                <a:effectLst/>
              </a:rPr>
              <a:t>lokalu </a:t>
            </a:r>
            <a:r>
              <a:rPr lang="pl-PL" sz="2800" dirty="0">
                <a:effectLst/>
              </a:rPr>
              <a:t>mieszkalnego stanowią ponad 40% dochodów</a:t>
            </a:r>
            <a:endParaRPr lang="pl-PL" sz="3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endParaRPr lang="pl-PL" sz="2800" dirty="0">
              <a:effectLst/>
            </a:endParaRPr>
          </a:p>
        </p:txBody>
      </p:sp>
    </p:spTree>
    <p:extLst>
      <p:ext uri="{BB962C8B-B14F-4D97-AF65-F5344CB8AC3E}">
        <p14:creationId xmlns:p14="http://schemas.microsoft.com/office/powerpoint/2010/main" val="12930237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1"/>
            <a:ext cx="8229600" cy="720080"/>
          </a:xfrm>
        </p:spPr>
        <p:txBody>
          <a:bodyPr/>
          <a:lstStyle/>
          <a:p>
            <a:r>
              <a:rPr lang="pl-PL" sz="3200" dirty="0" smtClean="0"/>
              <a:t>Modele dla współczynnika emigracja</a:t>
            </a:r>
            <a:endParaRPr lang="pl-PL" sz="3200" dirty="0"/>
          </a:p>
        </p:txBody>
      </p:sp>
      <p:sp>
        <p:nvSpPr>
          <p:cNvPr id="3" name="Symbol zastępczy zawartości 2"/>
          <p:cNvSpPr>
            <a:spLocks noGrp="1"/>
          </p:cNvSpPr>
          <p:nvPr>
            <p:ph idx="1"/>
          </p:nvPr>
        </p:nvSpPr>
        <p:spPr>
          <a:xfrm>
            <a:off x="107504" y="1600200"/>
            <a:ext cx="8928992" cy="4530725"/>
          </a:xfrm>
        </p:spPr>
        <p:txBody>
          <a:bodyPr/>
          <a:lstStyle/>
          <a:p>
            <a:pPr>
              <a:buFont typeface="Wingdings" panose="05000000000000000000" pitchFamily="2" charset="2"/>
              <a:buChar char="§"/>
            </a:pPr>
            <a:r>
              <a:rPr lang="pl-PL" sz="2400" dirty="0" err="1">
                <a:effectLst/>
              </a:rPr>
              <a:t>wsp_em</a:t>
            </a:r>
            <a:r>
              <a:rPr lang="pl-PL" sz="2400" baseline="-25000" dirty="0" err="1">
                <a:effectLst/>
              </a:rPr>
              <a:t>it</a:t>
            </a:r>
            <a:r>
              <a:rPr lang="pl-PL" sz="2400" dirty="0">
                <a:effectLst/>
              </a:rPr>
              <a:t> = </a:t>
            </a:r>
            <a:r>
              <a:rPr lang="pl-PL" sz="2400" dirty="0" err="1">
                <a:effectLst/>
              </a:rPr>
              <a:t>μ</a:t>
            </a:r>
            <a:r>
              <a:rPr lang="pl-PL" sz="2400" baseline="-25000" dirty="0" err="1">
                <a:effectLst/>
              </a:rPr>
              <a:t>i</a:t>
            </a:r>
            <a:r>
              <a:rPr lang="pl-PL" sz="2400" baseline="-25000" dirty="0">
                <a:effectLst/>
              </a:rPr>
              <a:t> </a:t>
            </a:r>
            <a:r>
              <a:rPr lang="pl-PL" sz="2400" dirty="0">
                <a:effectLst/>
              </a:rPr>
              <a:t>+ β</a:t>
            </a:r>
            <a:r>
              <a:rPr lang="pl-PL" sz="2400" baseline="-25000" dirty="0">
                <a:effectLst/>
              </a:rPr>
              <a:t>1</a:t>
            </a:r>
            <a:r>
              <a:rPr lang="pl-PL" sz="2400" dirty="0">
                <a:effectLst/>
              </a:rPr>
              <a:t>(</a:t>
            </a:r>
            <a:r>
              <a:rPr lang="pl-PL" sz="2400" dirty="0" err="1">
                <a:effectLst/>
              </a:rPr>
              <a:t>poz_pow_ub</a:t>
            </a:r>
            <a:r>
              <a:rPr lang="pl-PL" sz="2400" dirty="0">
                <a:effectLst/>
              </a:rPr>
              <a:t>)</a:t>
            </a:r>
            <a:r>
              <a:rPr lang="pl-PL" sz="2400" baseline="-25000" dirty="0" err="1">
                <a:effectLst/>
              </a:rPr>
              <a:t>it</a:t>
            </a:r>
            <a:r>
              <a:rPr lang="pl-PL" sz="2400" baseline="-25000" dirty="0">
                <a:effectLst/>
              </a:rPr>
              <a:t> </a:t>
            </a:r>
            <a:r>
              <a:rPr lang="pl-PL" sz="2400" dirty="0">
                <a:effectLst/>
              </a:rPr>
              <a:t>+ β</a:t>
            </a:r>
            <a:r>
              <a:rPr lang="pl-PL" sz="2400" baseline="-25000" dirty="0">
                <a:effectLst/>
              </a:rPr>
              <a:t>2</a:t>
            </a:r>
            <a:r>
              <a:rPr lang="pl-PL" sz="2400" dirty="0">
                <a:effectLst/>
              </a:rPr>
              <a:t>(</a:t>
            </a:r>
            <a:r>
              <a:rPr lang="pl-PL" sz="2400" dirty="0" err="1">
                <a:effectLst/>
              </a:rPr>
              <a:t>dziec_wyl_rodzic</a:t>
            </a:r>
            <a:r>
              <a:rPr lang="pl-PL" sz="2400" dirty="0">
                <a:effectLst/>
              </a:rPr>
              <a:t>)</a:t>
            </a:r>
            <a:r>
              <a:rPr lang="pl-PL" sz="2400" baseline="-25000" dirty="0" err="1">
                <a:effectLst/>
              </a:rPr>
              <a:t>it</a:t>
            </a:r>
            <a:r>
              <a:rPr lang="pl-PL" sz="2400" dirty="0">
                <a:effectLst/>
              </a:rPr>
              <a:t> + </a:t>
            </a:r>
            <a:r>
              <a:rPr lang="pl-PL" sz="2400" dirty="0" smtClean="0">
                <a:effectLst/>
              </a:rPr>
              <a:t>β</a:t>
            </a:r>
            <a:r>
              <a:rPr lang="pl-PL" sz="2400" baseline="-25000" dirty="0" smtClean="0">
                <a:effectLst/>
              </a:rPr>
              <a:t>3</a:t>
            </a:r>
            <a:r>
              <a:rPr lang="pl-PL" sz="2400" dirty="0" smtClean="0">
                <a:effectLst/>
              </a:rPr>
              <a:t>(</a:t>
            </a:r>
            <a:r>
              <a:rPr lang="pl-PL" sz="2400" dirty="0" err="1" smtClean="0">
                <a:effectLst/>
              </a:rPr>
              <a:t>wys_koszt_mieszk</a:t>
            </a:r>
            <a:r>
              <a:rPr lang="pl-PL" sz="2400" dirty="0" smtClean="0">
                <a:effectLst/>
              </a:rPr>
              <a:t>)</a:t>
            </a:r>
            <a:r>
              <a:rPr lang="pl-PL" sz="2400" baseline="-25000" dirty="0" err="1" smtClean="0">
                <a:effectLst/>
              </a:rPr>
              <a:t>it</a:t>
            </a:r>
            <a:r>
              <a:rPr lang="pl-PL" sz="2400" dirty="0" smtClean="0">
                <a:effectLst/>
              </a:rPr>
              <a:t> </a:t>
            </a:r>
            <a:r>
              <a:rPr lang="pl-PL" sz="2400" dirty="0">
                <a:effectLst/>
              </a:rPr>
              <a:t>+ </a:t>
            </a:r>
            <a:r>
              <a:rPr lang="pl-PL" sz="2400" dirty="0" err="1" smtClean="0">
                <a:effectLst/>
              </a:rPr>
              <a:t>ξ</a:t>
            </a:r>
            <a:r>
              <a:rPr lang="pl-PL" sz="2400" baseline="-25000" dirty="0" err="1" smtClean="0">
                <a:effectLst/>
              </a:rPr>
              <a:t>it</a:t>
            </a:r>
            <a:endParaRPr lang="pl-PL" sz="2400" baseline="-25000" dirty="0" smtClean="0">
              <a:effectLst/>
            </a:endParaRPr>
          </a:p>
          <a:p>
            <a:pPr>
              <a:buFont typeface="Wingdings" panose="05000000000000000000" pitchFamily="2" charset="2"/>
              <a:buChar char="§"/>
            </a:pPr>
            <a:endParaRPr lang="pl-PL" sz="2400" baseline="-25000" dirty="0" smtClean="0">
              <a:effectLst/>
            </a:endParaRPr>
          </a:p>
          <a:p>
            <a:pPr>
              <a:buFont typeface="Wingdings" panose="05000000000000000000" pitchFamily="2" charset="2"/>
              <a:buChar char="§"/>
            </a:pPr>
            <a:r>
              <a:rPr lang="pl-PL" sz="2400" dirty="0" err="1">
                <a:effectLst/>
              </a:rPr>
              <a:t>wsp_em</a:t>
            </a:r>
            <a:r>
              <a:rPr lang="pl-PL" sz="2400" baseline="-25000" dirty="0" err="1">
                <a:effectLst/>
              </a:rPr>
              <a:t>it</a:t>
            </a:r>
            <a:r>
              <a:rPr lang="pl-PL" sz="2400" dirty="0">
                <a:effectLst/>
              </a:rPr>
              <a:t> = </a:t>
            </a:r>
            <a:r>
              <a:rPr lang="pl-PL" sz="2400" dirty="0" err="1">
                <a:effectLst/>
              </a:rPr>
              <a:t>μ</a:t>
            </a:r>
            <a:r>
              <a:rPr lang="pl-PL" sz="2400" baseline="-25000" dirty="0" err="1">
                <a:effectLst/>
              </a:rPr>
              <a:t>i</a:t>
            </a:r>
            <a:r>
              <a:rPr lang="pl-PL" sz="2400" baseline="-25000" dirty="0">
                <a:effectLst/>
              </a:rPr>
              <a:t> </a:t>
            </a:r>
            <a:r>
              <a:rPr lang="pl-PL" sz="2400" dirty="0">
                <a:effectLst/>
              </a:rPr>
              <a:t>+ β</a:t>
            </a:r>
            <a:r>
              <a:rPr lang="pl-PL" sz="2400" baseline="-25000" dirty="0">
                <a:effectLst/>
              </a:rPr>
              <a:t>1</a:t>
            </a:r>
            <a:r>
              <a:rPr lang="pl-PL" sz="2400" dirty="0">
                <a:effectLst/>
              </a:rPr>
              <a:t>(</a:t>
            </a:r>
            <a:r>
              <a:rPr lang="pl-PL" sz="2400" dirty="0" err="1">
                <a:effectLst/>
              </a:rPr>
              <a:t>bezrob</a:t>
            </a:r>
            <a:r>
              <a:rPr lang="pl-PL" sz="2400" dirty="0">
                <a:effectLst/>
              </a:rPr>
              <a:t>)</a:t>
            </a:r>
            <a:r>
              <a:rPr lang="pl-PL" sz="2400" baseline="-25000" dirty="0" err="1">
                <a:effectLst/>
              </a:rPr>
              <a:t>it</a:t>
            </a:r>
            <a:r>
              <a:rPr lang="pl-PL" sz="2400" baseline="-25000" dirty="0">
                <a:effectLst/>
              </a:rPr>
              <a:t> </a:t>
            </a:r>
            <a:r>
              <a:rPr lang="pl-PL" sz="2400" dirty="0">
                <a:effectLst/>
              </a:rPr>
              <a:t>+ β</a:t>
            </a:r>
            <a:r>
              <a:rPr lang="pl-PL" sz="2400" baseline="-25000" dirty="0">
                <a:effectLst/>
              </a:rPr>
              <a:t>2</a:t>
            </a:r>
            <a:r>
              <a:rPr lang="pl-PL" sz="2400" dirty="0">
                <a:effectLst/>
              </a:rPr>
              <a:t>(</a:t>
            </a:r>
            <a:r>
              <a:rPr lang="pl-PL" sz="2400" dirty="0" err="1">
                <a:effectLst/>
              </a:rPr>
              <a:t>dziec_wyl_rodzic</a:t>
            </a:r>
            <a:r>
              <a:rPr lang="pl-PL" sz="2400" dirty="0">
                <a:effectLst/>
              </a:rPr>
              <a:t>)</a:t>
            </a:r>
            <a:r>
              <a:rPr lang="pl-PL" sz="2400" baseline="-25000" dirty="0" err="1">
                <a:effectLst/>
              </a:rPr>
              <a:t>it</a:t>
            </a:r>
            <a:r>
              <a:rPr lang="pl-PL" sz="2400" baseline="-25000" dirty="0">
                <a:effectLst/>
              </a:rPr>
              <a:t> </a:t>
            </a:r>
            <a:r>
              <a:rPr lang="pl-PL" sz="2400" dirty="0">
                <a:effectLst/>
              </a:rPr>
              <a:t>+ </a:t>
            </a:r>
            <a:r>
              <a:rPr lang="pl-PL" sz="2400" dirty="0" err="1" smtClean="0">
                <a:effectLst/>
              </a:rPr>
              <a:t>ξ</a:t>
            </a:r>
            <a:r>
              <a:rPr lang="pl-PL" sz="2400" baseline="-25000" dirty="0" err="1" smtClean="0">
                <a:effectLst/>
              </a:rPr>
              <a:t>it</a:t>
            </a:r>
            <a:endParaRPr lang="pl-PL" sz="2400" baseline="-25000" dirty="0" smtClean="0">
              <a:effectLst/>
            </a:endParaRPr>
          </a:p>
          <a:p>
            <a:pPr>
              <a:buFont typeface="Wingdings" panose="05000000000000000000" pitchFamily="2" charset="2"/>
              <a:buChar char="§"/>
            </a:pPr>
            <a:endParaRPr lang="pl-PL" sz="2400" dirty="0">
              <a:effectLst/>
            </a:endParaRPr>
          </a:p>
          <a:p>
            <a:pPr>
              <a:buFont typeface="Wingdings" panose="05000000000000000000" pitchFamily="2" charset="2"/>
              <a:buChar char="§"/>
            </a:pPr>
            <a:r>
              <a:rPr lang="pl-PL" sz="2400" dirty="0" err="1">
                <a:effectLst/>
              </a:rPr>
              <a:t>wsp_em</a:t>
            </a:r>
            <a:r>
              <a:rPr lang="pl-PL" sz="2400" baseline="-25000" dirty="0" err="1">
                <a:effectLst/>
              </a:rPr>
              <a:t>it</a:t>
            </a:r>
            <a:r>
              <a:rPr lang="pl-PL" sz="2400" dirty="0">
                <a:effectLst/>
              </a:rPr>
              <a:t> = </a:t>
            </a:r>
            <a:r>
              <a:rPr lang="pl-PL" sz="2400" dirty="0" err="1">
                <a:effectLst/>
              </a:rPr>
              <a:t>μ</a:t>
            </a:r>
            <a:r>
              <a:rPr lang="pl-PL" sz="2400" baseline="-25000" dirty="0" err="1">
                <a:effectLst/>
              </a:rPr>
              <a:t>i</a:t>
            </a:r>
            <a:r>
              <a:rPr lang="pl-PL" sz="2400" baseline="-25000" dirty="0">
                <a:effectLst/>
              </a:rPr>
              <a:t> </a:t>
            </a:r>
            <a:r>
              <a:rPr lang="pl-PL" sz="2400" dirty="0">
                <a:effectLst/>
              </a:rPr>
              <a:t>+ β</a:t>
            </a:r>
            <a:r>
              <a:rPr lang="pl-PL" sz="2400" baseline="-25000" dirty="0">
                <a:effectLst/>
              </a:rPr>
              <a:t>1</a:t>
            </a:r>
            <a:r>
              <a:rPr lang="pl-PL" sz="2400" dirty="0">
                <a:effectLst/>
              </a:rPr>
              <a:t>(</a:t>
            </a:r>
            <a:r>
              <a:rPr lang="pl-PL" sz="2400" dirty="0" err="1">
                <a:effectLst/>
              </a:rPr>
              <a:t>wys_koszt_mieszk</a:t>
            </a:r>
            <a:r>
              <a:rPr lang="pl-PL" sz="2400" dirty="0">
                <a:effectLst/>
              </a:rPr>
              <a:t>)</a:t>
            </a:r>
            <a:r>
              <a:rPr lang="pl-PL" sz="2400" baseline="-25000" dirty="0" err="1">
                <a:effectLst/>
              </a:rPr>
              <a:t>it</a:t>
            </a:r>
            <a:r>
              <a:rPr lang="pl-PL" sz="2400" baseline="-25000" dirty="0">
                <a:effectLst/>
              </a:rPr>
              <a:t> </a:t>
            </a:r>
            <a:r>
              <a:rPr lang="pl-PL" sz="2400" dirty="0" smtClean="0">
                <a:effectLst/>
              </a:rPr>
              <a:t>+ β</a:t>
            </a:r>
            <a:r>
              <a:rPr lang="pl-PL" sz="2400" baseline="-25000" dirty="0" smtClean="0">
                <a:effectLst/>
              </a:rPr>
              <a:t>2</a:t>
            </a:r>
            <a:r>
              <a:rPr lang="pl-PL" sz="2400" dirty="0" smtClean="0">
                <a:effectLst/>
              </a:rPr>
              <a:t>(</a:t>
            </a:r>
            <a:r>
              <a:rPr lang="pl-PL" sz="2400" dirty="0" err="1" smtClean="0">
                <a:effectLst/>
              </a:rPr>
              <a:t>dziec_wyl_rodzic</a:t>
            </a:r>
            <a:r>
              <a:rPr lang="pl-PL" sz="2400" dirty="0" smtClean="0">
                <a:effectLst/>
              </a:rPr>
              <a:t>)</a:t>
            </a:r>
            <a:r>
              <a:rPr lang="pl-PL" sz="2400" baseline="-25000" dirty="0" err="1" smtClean="0">
                <a:effectLst/>
              </a:rPr>
              <a:t>it</a:t>
            </a:r>
            <a:r>
              <a:rPr lang="pl-PL" sz="2400" baseline="-25000" dirty="0" smtClean="0">
                <a:effectLst/>
              </a:rPr>
              <a:t> </a:t>
            </a:r>
            <a:r>
              <a:rPr lang="pl-PL" sz="2400" dirty="0">
                <a:effectLst/>
              </a:rPr>
              <a:t>+ </a:t>
            </a:r>
            <a:r>
              <a:rPr lang="pl-PL" sz="2400" dirty="0" err="1" smtClean="0">
                <a:effectLst/>
              </a:rPr>
              <a:t>ξ</a:t>
            </a:r>
            <a:r>
              <a:rPr lang="pl-PL" sz="2400" baseline="-25000" dirty="0" err="1" smtClean="0">
                <a:effectLst/>
              </a:rPr>
              <a:t>it</a:t>
            </a:r>
            <a:endParaRPr lang="pl-PL" sz="2400" baseline="-25000" dirty="0" smtClean="0">
              <a:effectLst/>
            </a:endParaRPr>
          </a:p>
          <a:p>
            <a:pPr>
              <a:buFont typeface="Wingdings" panose="05000000000000000000" pitchFamily="2" charset="2"/>
              <a:buChar char="§"/>
            </a:pPr>
            <a:endParaRPr lang="pl-PL" sz="2400" baseline="-25000" dirty="0" smtClean="0">
              <a:effectLst/>
            </a:endParaRPr>
          </a:p>
          <a:p>
            <a:pPr>
              <a:buFont typeface="Wingdings" panose="05000000000000000000" pitchFamily="2" charset="2"/>
              <a:buChar char="§"/>
            </a:pPr>
            <a:r>
              <a:rPr lang="pl-PL" sz="2400" dirty="0" err="1">
                <a:effectLst/>
              </a:rPr>
              <a:t>wsp_em</a:t>
            </a:r>
            <a:r>
              <a:rPr lang="pl-PL" sz="2400" baseline="-25000" dirty="0" err="1">
                <a:effectLst/>
              </a:rPr>
              <a:t>it</a:t>
            </a:r>
            <a:r>
              <a:rPr lang="pl-PL" sz="2400" dirty="0">
                <a:effectLst/>
              </a:rPr>
              <a:t> = </a:t>
            </a:r>
            <a:r>
              <a:rPr lang="pl-PL" sz="2400" dirty="0" err="1">
                <a:effectLst/>
              </a:rPr>
              <a:t>μ</a:t>
            </a:r>
            <a:r>
              <a:rPr lang="pl-PL" sz="2400" baseline="-25000" dirty="0" err="1">
                <a:effectLst/>
              </a:rPr>
              <a:t>i</a:t>
            </a:r>
            <a:r>
              <a:rPr lang="pl-PL" sz="2400" baseline="-25000" dirty="0">
                <a:effectLst/>
              </a:rPr>
              <a:t> </a:t>
            </a:r>
            <a:r>
              <a:rPr lang="pl-PL" sz="2400" dirty="0">
                <a:effectLst/>
              </a:rPr>
              <a:t>+ β</a:t>
            </a:r>
            <a:r>
              <a:rPr lang="pl-PL" sz="2400" baseline="-25000" dirty="0">
                <a:effectLst/>
              </a:rPr>
              <a:t>1</a:t>
            </a:r>
            <a:r>
              <a:rPr lang="pl-PL" sz="2400" dirty="0">
                <a:effectLst/>
              </a:rPr>
              <a:t>(</a:t>
            </a:r>
            <a:r>
              <a:rPr lang="pl-PL" sz="2400" dirty="0" err="1">
                <a:effectLst/>
              </a:rPr>
              <a:t>pow_ubostwa</a:t>
            </a:r>
            <a:r>
              <a:rPr lang="pl-PL" sz="2400" dirty="0">
                <a:effectLst/>
              </a:rPr>
              <a:t>)</a:t>
            </a:r>
            <a:r>
              <a:rPr lang="pl-PL" sz="2400" baseline="-25000" dirty="0" err="1">
                <a:effectLst/>
              </a:rPr>
              <a:t>it</a:t>
            </a:r>
            <a:r>
              <a:rPr lang="pl-PL" sz="2400" baseline="-25000" dirty="0">
                <a:effectLst/>
              </a:rPr>
              <a:t> </a:t>
            </a:r>
            <a:r>
              <a:rPr lang="pl-PL" sz="2400" dirty="0">
                <a:effectLst/>
              </a:rPr>
              <a:t> + </a:t>
            </a:r>
            <a:r>
              <a:rPr lang="pl-PL" sz="2400" dirty="0" err="1" smtClean="0">
                <a:effectLst/>
              </a:rPr>
              <a:t>ξ</a:t>
            </a:r>
            <a:r>
              <a:rPr lang="pl-PL" sz="2400" baseline="-25000" dirty="0" err="1" smtClean="0">
                <a:effectLst/>
              </a:rPr>
              <a:t>it</a:t>
            </a:r>
            <a:endParaRPr lang="pl-PL" sz="2400" baseline="-25000" dirty="0" smtClean="0">
              <a:effectLst/>
            </a:endParaRPr>
          </a:p>
          <a:p>
            <a:pPr>
              <a:buFont typeface="Wingdings" panose="05000000000000000000" pitchFamily="2" charset="2"/>
              <a:buChar char="§"/>
            </a:pPr>
            <a:endParaRPr lang="pl-PL" sz="2400" baseline="-25000" dirty="0" smtClean="0">
              <a:effectLst/>
            </a:endParaRPr>
          </a:p>
          <a:p>
            <a:pPr>
              <a:buFont typeface="Wingdings" panose="05000000000000000000" pitchFamily="2" charset="2"/>
              <a:buChar char="§"/>
            </a:pPr>
            <a:r>
              <a:rPr lang="pl-PL" sz="2400" dirty="0" err="1">
                <a:effectLst/>
              </a:rPr>
              <a:t>wsp_em</a:t>
            </a:r>
            <a:r>
              <a:rPr lang="pl-PL" sz="2400" baseline="-25000" dirty="0" err="1">
                <a:effectLst/>
              </a:rPr>
              <a:t>it</a:t>
            </a:r>
            <a:r>
              <a:rPr lang="pl-PL" sz="2400" dirty="0">
                <a:effectLst/>
              </a:rPr>
              <a:t> = </a:t>
            </a:r>
            <a:r>
              <a:rPr lang="pl-PL" sz="2400" dirty="0" err="1">
                <a:effectLst/>
              </a:rPr>
              <a:t>μ</a:t>
            </a:r>
            <a:r>
              <a:rPr lang="pl-PL" sz="2400" baseline="-25000" dirty="0" err="1">
                <a:effectLst/>
              </a:rPr>
              <a:t>i</a:t>
            </a:r>
            <a:r>
              <a:rPr lang="pl-PL" sz="2400" baseline="-25000" dirty="0">
                <a:effectLst/>
              </a:rPr>
              <a:t> </a:t>
            </a:r>
            <a:r>
              <a:rPr lang="pl-PL" sz="2400" dirty="0">
                <a:effectLst/>
              </a:rPr>
              <a:t>+ β</a:t>
            </a:r>
            <a:r>
              <a:rPr lang="pl-PL" sz="2400" baseline="-25000" dirty="0">
                <a:effectLst/>
              </a:rPr>
              <a:t>1</a:t>
            </a:r>
            <a:r>
              <a:rPr lang="pl-PL" sz="2400" dirty="0">
                <a:effectLst/>
              </a:rPr>
              <a:t>(</a:t>
            </a:r>
            <a:r>
              <a:rPr lang="pl-PL" sz="2400" dirty="0" err="1">
                <a:effectLst/>
              </a:rPr>
              <a:t>wys_koszt_mieszk</a:t>
            </a:r>
            <a:r>
              <a:rPr lang="pl-PL" sz="2400" dirty="0">
                <a:effectLst/>
              </a:rPr>
              <a:t>)</a:t>
            </a:r>
            <a:r>
              <a:rPr lang="pl-PL" sz="2400" baseline="-25000" dirty="0" err="1">
                <a:effectLst/>
              </a:rPr>
              <a:t>it</a:t>
            </a:r>
            <a:r>
              <a:rPr lang="pl-PL" sz="2400" baseline="-25000" dirty="0">
                <a:effectLst/>
              </a:rPr>
              <a:t> </a:t>
            </a:r>
            <a:r>
              <a:rPr lang="pl-PL" sz="2400" dirty="0">
                <a:effectLst/>
              </a:rPr>
              <a:t>+ </a:t>
            </a:r>
            <a:r>
              <a:rPr lang="pl-PL" sz="2400" dirty="0" err="1">
                <a:effectLst/>
              </a:rPr>
              <a:t>ξ</a:t>
            </a:r>
            <a:r>
              <a:rPr lang="pl-PL" sz="2400" baseline="-25000" dirty="0" err="1">
                <a:effectLst/>
              </a:rPr>
              <a:t>it</a:t>
            </a:r>
            <a:endParaRPr lang="pl-PL" sz="2400" dirty="0">
              <a:effectLst/>
            </a:endParaRPr>
          </a:p>
          <a:p>
            <a:pPr>
              <a:buFont typeface="Wingdings" panose="05000000000000000000" pitchFamily="2" charset="2"/>
              <a:buChar char="§"/>
            </a:pPr>
            <a:endParaRPr lang="pl-PL" sz="2400" dirty="0">
              <a:effectLst/>
            </a:endParaRPr>
          </a:p>
          <a:p>
            <a:pPr>
              <a:buFont typeface="Wingdings" panose="05000000000000000000" pitchFamily="2" charset="2"/>
              <a:buChar char="§"/>
            </a:pPr>
            <a:endParaRPr lang="pl-PL" sz="2400" dirty="0"/>
          </a:p>
        </p:txBody>
      </p:sp>
    </p:spTree>
    <p:extLst>
      <p:ext uri="{BB962C8B-B14F-4D97-AF65-F5344CB8AC3E}">
        <p14:creationId xmlns:p14="http://schemas.microsoft.com/office/powerpoint/2010/main" val="306104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1"/>
            <a:ext cx="8229600" cy="720080"/>
          </a:xfrm>
        </p:spPr>
        <p:txBody>
          <a:bodyPr/>
          <a:lstStyle/>
          <a:p>
            <a:r>
              <a:rPr lang="pl-PL" sz="3200" dirty="0" smtClean="0"/>
              <a:t>Modele dla współczynnika imigracja</a:t>
            </a:r>
            <a:endParaRPr lang="pl-PL" sz="3200" dirty="0"/>
          </a:p>
        </p:txBody>
      </p:sp>
      <p:sp>
        <p:nvSpPr>
          <p:cNvPr id="3" name="Symbol zastępczy zawartości 2"/>
          <p:cNvSpPr>
            <a:spLocks noGrp="1"/>
          </p:cNvSpPr>
          <p:nvPr>
            <p:ph idx="1"/>
          </p:nvPr>
        </p:nvSpPr>
        <p:spPr>
          <a:xfrm>
            <a:off x="107504" y="1600200"/>
            <a:ext cx="8928992" cy="4530725"/>
          </a:xfrm>
        </p:spPr>
        <p:txBody>
          <a:bodyPr/>
          <a:lstStyle/>
          <a:p>
            <a:pPr>
              <a:buFont typeface="Wingdings" panose="05000000000000000000" pitchFamily="2" charset="2"/>
              <a:buChar char="§"/>
            </a:pPr>
            <a:r>
              <a:rPr lang="pl-PL" sz="2800" dirty="0" err="1">
                <a:effectLst/>
              </a:rPr>
              <a:t>wsp_im</a:t>
            </a:r>
            <a:r>
              <a:rPr lang="pl-PL" sz="2800" baseline="-25000" dirty="0" err="1">
                <a:effectLst/>
              </a:rPr>
              <a:t>it</a:t>
            </a:r>
            <a:r>
              <a:rPr lang="pl-PL" sz="2800" dirty="0">
                <a:effectLst/>
              </a:rPr>
              <a:t> = </a:t>
            </a:r>
            <a:r>
              <a:rPr lang="pl-PL" sz="2800" dirty="0" err="1">
                <a:effectLst/>
              </a:rPr>
              <a:t>μ</a:t>
            </a:r>
            <a:r>
              <a:rPr lang="pl-PL" sz="2800" baseline="-25000" dirty="0" err="1">
                <a:effectLst/>
              </a:rPr>
              <a:t>i</a:t>
            </a:r>
            <a:r>
              <a:rPr lang="pl-PL" sz="2800" baseline="-25000" dirty="0">
                <a:effectLst/>
              </a:rPr>
              <a:t> </a:t>
            </a:r>
            <a:r>
              <a:rPr lang="pl-PL" sz="2800" dirty="0">
                <a:effectLst/>
              </a:rPr>
              <a:t>+ β</a:t>
            </a:r>
            <a:r>
              <a:rPr lang="pl-PL" sz="2800" baseline="-25000" dirty="0">
                <a:effectLst/>
              </a:rPr>
              <a:t>1</a:t>
            </a:r>
            <a:r>
              <a:rPr lang="pl-PL" sz="2800" dirty="0">
                <a:effectLst/>
              </a:rPr>
              <a:t>(</a:t>
            </a:r>
            <a:r>
              <a:rPr lang="pl-PL" sz="2800" dirty="0" err="1">
                <a:effectLst/>
              </a:rPr>
              <a:t>pkb_percapita</a:t>
            </a:r>
            <a:r>
              <a:rPr lang="pl-PL" sz="2800" dirty="0">
                <a:effectLst/>
              </a:rPr>
              <a:t>)</a:t>
            </a:r>
            <a:r>
              <a:rPr lang="pl-PL" sz="2800" baseline="-25000" dirty="0" err="1">
                <a:effectLst/>
              </a:rPr>
              <a:t>it</a:t>
            </a:r>
            <a:r>
              <a:rPr lang="pl-PL" sz="2800" baseline="-25000" dirty="0">
                <a:effectLst/>
              </a:rPr>
              <a:t> </a:t>
            </a:r>
            <a:r>
              <a:rPr lang="pl-PL" sz="2800" dirty="0">
                <a:effectLst/>
              </a:rPr>
              <a:t>– β</a:t>
            </a:r>
            <a:r>
              <a:rPr lang="pl-PL" sz="2800" baseline="-25000" dirty="0">
                <a:effectLst/>
              </a:rPr>
              <a:t>2</a:t>
            </a:r>
            <a:r>
              <a:rPr lang="pl-PL" sz="2800" dirty="0">
                <a:effectLst/>
              </a:rPr>
              <a:t>(</a:t>
            </a:r>
            <a:r>
              <a:rPr lang="pl-PL" sz="2800" dirty="0" err="1">
                <a:effectLst/>
              </a:rPr>
              <a:t>ods_wys_koszt_mieszk</a:t>
            </a:r>
            <a:r>
              <a:rPr lang="pl-PL" sz="2800" dirty="0">
                <a:effectLst/>
              </a:rPr>
              <a:t>)</a:t>
            </a:r>
            <a:r>
              <a:rPr lang="pl-PL" sz="2800" baseline="-25000" dirty="0" err="1">
                <a:effectLst/>
              </a:rPr>
              <a:t>it</a:t>
            </a:r>
            <a:r>
              <a:rPr lang="pl-PL" sz="2800" baseline="-25000" dirty="0">
                <a:effectLst/>
              </a:rPr>
              <a:t> </a:t>
            </a:r>
            <a:r>
              <a:rPr lang="pl-PL" sz="2800" dirty="0">
                <a:effectLst/>
              </a:rPr>
              <a:t>+ </a:t>
            </a:r>
            <a:r>
              <a:rPr lang="pl-PL" sz="2800" dirty="0" err="1">
                <a:effectLst/>
              </a:rPr>
              <a:t>ξ</a:t>
            </a:r>
            <a:r>
              <a:rPr lang="pl-PL" sz="2800" baseline="-25000" dirty="0" err="1">
                <a:effectLst/>
              </a:rPr>
              <a:t>it</a:t>
            </a:r>
            <a:endParaRPr lang="pl-PL" sz="2800" dirty="0">
              <a:effectLst/>
            </a:endParaRPr>
          </a:p>
          <a:p>
            <a:pPr marL="0" indent="0">
              <a:buNone/>
            </a:pPr>
            <a:endParaRPr lang="pl-PL" sz="2800" baseline="-25000" dirty="0" smtClean="0">
              <a:effectLst/>
            </a:endParaRPr>
          </a:p>
          <a:p>
            <a:pPr>
              <a:buFont typeface="Wingdings" panose="05000000000000000000" pitchFamily="2" charset="2"/>
              <a:buChar char="§"/>
            </a:pPr>
            <a:r>
              <a:rPr lang="pl-PL" sz="2800" dirty="0" err="1">
                <a:effectLst/>
              </a:rPr>
              <a:t>wsp_im</a:t>
            </a:r>
            <a:r>
              <a:rPr lang="pl-PL" sz="2800" baseline="-25000" dirty="0" err="1">
                <a:effectLst/>
              </a:rPr>
              <a:t>it</a:t>
            </a:r>
            <a:r>
              <a:rPr lang="pl-PL" sz="2800" dirty="0">
                <a:effectLst/>
              </a:rPr>
              <a:t> = </a:t>
            </a:r>
            <a:r>
              <a:rPr lang="pl-PL" sz="2800" dirty="0" err="1">
                <a:effectLst/>
              </a:rPr>
              <a:t>μ</a:t>
            </a:r>
            <a:r>
              <a:rPr lang="pl-PL" sz="2800" baseline="-25000" dirty="0" err="1">
                <a:effectLst/>
              </a:rPr>
              <a:t>i</a:t>
            </a:r>
            <a:r>
              <a:rPr lang="pl-PL" sz="2800" baseline="-25000" dirty="0">
                <a:effectLst/>
              </a:rPr>
              <a:t> </a:t>
            </a:r>
            <a:r>
              <a:rPr lang="pl-PL" sz="2800" dirty="0">
                <a:effectLst/>
              </a:rPr>
              <a:t>– β</a:t>
            </a:r>
            <a:r>
              <a:rPr lang="pl-PL" sz="2800" baseline="-25000" dirty="0">
                <a:effectLst/>
              </a:rPr>
              <a:t>1</a:t>
            </a:r>
            <a:r>
              <a:rPr lang="pl-PL" sz="2800" dirty="0">
                <a:effectLst/>
              </a:rPr>
              <a:t>(</a:t>
            </a:r>
            <a:r>
              <a:rPr lang="pl-PL" sz="2800" dirty="0" err="1">
                <a:effectLst/>
              </a:rPr>
              <a:t>ods_wys_koszt_mieszk</a:t>
            </a:r>
            <a:r>
              <a:rPr lang="pl-PL" sz="2800" dirty="0">
                <a:effectLst/>
              </a:rPr>
              <a:t>)</a:t>
            </a:r>
            <a:r>
              <a:rPr lang="pl-PL" sz="2800" baseline="-25000" dirty="0" err="1">
                <a:effectLst/>
              </a:rPr>
              <a:t>it</a:t>
            </a:r>
            <a:r>
              <a:rPr lang="pl-PL" sz="2800" baseline="-25000" dirty="0">
                <a:effectLst/>
              </a:rPr>
              <a:t> </a:t>
            </a:r>
            <a:r>
              <a:rPr lang="pl-PL" sz="2800" dirty="0">
                <a:effectLst/>
              </a:rPr>
              <a:t>+ </a:t>
            </a:r>
            <a:r>
              <a:rPr lang="pl-PL" sz="2800" dirty="0" err="1">
                <a:effectLst/>
              </a:rPr>
              <a:t>ξ</a:t>
            </a:r>
            <a:r>
              <a:rPr lang="pl-PL" sz="2800" baseline="-25000" dirty="0" err="1">
                <a:effectLst/>
              </a:rPr>
              <a:t>it</a:t>
            </a:r>
            <a:endParaRPr lang="pl-PL" sz="2800" dirty="0">
              <a:effectLst/>
            </a:endParaRPr>
          </a:p>
          <a:p>
            <a:pPr marL="0" indent="0">
              <a:buNone/>
            </a:pPr>
            <a:endParaRPr lang="pl-PL" sz="2800" dirty="0">
              <a:effectLst/>
            </a:endParaRPr>
          </a:p>
          <a:p>
            <a:pPr>
              <a:buFont typeface="Wingdings" panose="05000000000000000000" pitchFamily="2" charset="2"/>
              <a:buChar char="§"/>
            </a:pPr>
            <a:r>
              <a:rPr lang="pl-PL" sz="2800" dirty="0" err="1">
                <a:effectLst/>
              </a:rPr>
              <a:t>wsp_im</a:t>
            </a:r>
            <a:r>
              <a:rPr lang="pl-PL" sz="2800" baseline="-25000" dirty="0" err="1">
                <a:effectLst/>
              </a:rPr>
              <a:t>it</a:t>
            </a:r>
            <a:r>
              <a:rPr lang="pl-PL" sz="2800" dirty="0">
                <a:effectLst/>
              </a:rPr>
              <a:t> = </a:t>
            </a:r>
            <a:r>
              <a:rPr lang="pl-PL" sz="2800" dirty="0" err="1">
                <a:effectLst/>
              </a:rPr>
              <a:t>μ</a:t>
            </a:r>
            <a:r>
              <a:rPr lang="pl-PL" sz="2800" baseline="-25000" dirty="0" err="1">
                <a:effectLst/>
              </a:rPr>
              <a:t>i</a:t>
            </a:r>
            <a:r>
              <a:rPr lang="pl-PL" sz="2800" baseline="-25000" dirty="0">
                <a:effectLst/>
              </a:rPr>
              <a:t> </a:t>
            </a:r>
            <a:r>
              <a:rPr lang="pl-PL" sz="2800" dirty="0">
                <a:effectLst/>
              </a:rPr>
              <a:t>- β</a:t>
            </a:r>
            <a:r>
              <a:rPr lang="pl-PL" sz="2800" baseline="-25000" dirty="0">
                <a:effectLst/>
              </a:rPr>
              <a:t>0</a:t>
            </a:r>
            <a:r>
              <a:rPr lang="pl-PL" sz="2800" dirty="0">
                <a:effectLst/>
              </a:rPr>
              <a:t>(</a:t>
            </a:r>
            <a:r>
              <a:rPr lang="pl-PL" sz="2800" dirty="0" err="1">
                <a:effectLst/>
              </a:rPr>
              <a:t>ods_wys_koszt_mieszk</a:t>
            </a:r>
            <a:r>
              <a:rPr lang="pl-PL" sz="2800" dirty="0">
                <a:effectLst/>
              </a:rPr>
              <a:t>)</a:t>
            </a:r>
            <a:r>
              <a:rPr lang="pl-PL" sz="2800" baseline="-25000" dirty="0" err="1">
                <a:effectLst/>
              </a:rPr>
              <a:t>it</a:t>
            </a:r>
            <a:r>
              <a:rPr lang="pl-PL" sz="2800" dirty="0">
                <a:effectLst/>
              </a:rPr>
              <a:t> + β</a:t>
            </a:r>
            <a:r>
              <a:rPr lang="pl-PL" sz="2800" baseline="-25000" dirty="0">
                <a:effectLst/>
              </a:rPr>
              <a:t>1</a:t>
            </a:r>
            <a:r>
              <a:rPr lang="pl-PL" sz="2800" dirty="0">
                <a:effectLst/>
              </a:rPr>
              <a:t>(</a:t>
            </a:r>
            <a:r>
              <a:rPr lang="pl-PL" sz="2800" dirty="0" err="1">
                <a:effectLst/>
              </a:rPr>
              <a:t>wyd_dziec_rodz</a:t>
            </a:r>
            <a:r>
              <a:rPr lang="pl-PL" sz="2800" dirty="0">
                <a:effectLst/>
              </a:rPr>
              <a:t>)</a:t>
            </a:r>
            <a:r>
              <a:rPr lang="pl-PL" sz="2800" baseline="-25000" dirty="0" err="1">
                <a:effectLst/>
              </a:rPr>
              <a:t>it</a:t>
            </a:r>
            <a:r>
              <a:rPr lang="pl-PL" sz="2800" baseline="-25000" dirty="0">
                <a:effectLst/>
              </a:rPr>
              <a:t>  </a:t>
            </a:r>
            <a:r>
              <a:rPr lang="pl-PL" sz="2800" dirty="0">
                <a:effectLst/>
              </a:rPr>
              <a:t>+ </a:t>
            </a:r>
            <a:r>
              <a:rPr lang="pl-PL" sz="2800" dirty="0" err="1">
                <a:effectLst/>
              </a:rPr>
              <a:t>ξ</a:t>
            </a:r>
            <a:r>
              <a:rPr lang="pl-PL" sz="2800" baseline="-25000" dirty="0" err="1">
                <a:effectLst/>
              </a:rPr>
              <a:t>it</a:t>
            </a:r>
            <a:endParaRPr lang="pl-PL" sz="2800" dirty="0">
              <a:effectLst/>
            </a:endParaRPr>
          </a:p>
          <a:p>
            <a:pPr>
              <a:buFont typeface="Wingdings" panose="05000000000000000000" pitchFamily="2" charset="2"/>
              <a:buChar char="§"/>
            </a:pPr>
            <a:endParaRPr lang="pl-PL" sz="2400" baseline="-25000" dirty="0" smtClean="0">
              <a:effectLst/>
            </a:endParaRPr>
          </a:p>
          <a:p>
            <a:pPr marL="0" indent="0">
              <a:buNone/>
            </a:pPr>
            <a:endParaRPr lang="pl-PL" sz="2400" dirty="0">
              <a:effectLst/>
            </a:endParaRPr>
          </a:p>
          <a:p>
            <a:pPr>
              <a:buFont typeface="Wingdings" panose="05000000000000000000" pitchFamily="2" charset="2"/>
              <a:buChar char="§"/>
            </a:pPr>
            <a:endParaRPr lang="pl-PL" sz="2400" dirty="0"/>
          </a:p>
        </p:txBody>
      </p:sp>
    </p:spTree>
    <p:extLst>
      <p:ext uri="{BB962C8B-B14F-4D97-AF65-F5344CB8AC3E}">
        <p14:creationId xmlns:p14="http://schemas.microsoft.com/office/powerpoint/2010/main" val="3418764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pl-PL" b="1" dirty="0">
                <a:effectLst/>
              </a:rPr>
              <a:t>Interdyscyplinarne definicje migracji ludności</a:t>
            </a:r>
            <a:endParaRPr lang="pl-PL" dirty="0"/>
          </a:p>
        </p:txBody>
      </p:sp>
      <p:graphicFrame>
        <p:nvGraphicFramePr>
          <p:cNvPr id="3" name="Symbol zastępczy zawartości 2"/>
          <p:cNvGraphicFramePr>
            <a:graphicFrameLocks noGrp="1"/>
          </p:cNvGraphicFramePr>
          <p:nvPr>
            <p:ph idx="1"/>
            <p:extLst>
              <p:ext uri="{D42A27DB-BD31-4B8C-83A1-F6EECF244321}">
                <p14:modId xmlns:p14="http://schemas.microsoft.com/office/powerpoint/2010/main" val="2806054739"/>
              </p:ext>
            </p:extLst>
          </p:nvPr>
        </p:nvGraphicFramePr>
        <p:xfrm>
          <a:off x="457200" y="1600201"/>
          <a:ext cx="8228671" cy="4100599"/>
        </p:xfrm>
        <a:graphic>
          <a:graphicData uri="http://schemas.openxmlformats.org/drawingml/2006/table">
            <a:tbl>
              <a:tblPr firstRow="1" firstCol="1" bandRow="1">
                <a:tableStyleId>{5C22544A-7EE6-4342-B048-85BDC9FD1C3A}</a:tableStyleId>
              </a:tblPr>
              <a:tblGrid>
                <a:gridCol w="1691876"/>
                <a:gridCol w="6536795"/>
              </a:tblGrid>
              <a:tr h="1151030">
                <a:tc>
                  <a:txBody>
                    <a:bodyPr/>
                    <a:lstStyle/>
                    <a:p>
                      <a:pPr algn="just">
                        <a:lnSpc>
                          <a:spcPct val="150000"/>
                        </a:lnSpc>
                        <a:spcAft>
                          <a:spcPts val="0"/>
                        </a:spcAft>
                      </a:pPr>
                      <a:r>
                        <a:rPr lang="pl-PL" sz="1800" dirty="0">
                          <a:effectLst/>
                        </a:rPr>
                        <a:t>Dyscyplina naukowa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Definicja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r h="542733">
                <a:tc>
                  <a:txBody>
                    <a:bodyPr/>
                    <a:lstStyle/>
                    <a:p>
                      <a:pPr algn="just">
                        <a:lnSpc>
                          <a:spcPct val="150000"/>
                        </a:lnSpc>
                        <a:spcAft>
                          <a:spcPts val="0"/>
                        </a:spcAft>
                      </a:pPr>
                      <a:r>
                        <a:rPr lang="pl-PL" sz="1800">
                          <a:effectLst/>
                        </a:rPr>
                        <a:t>Geografia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wszelki rodzaj przemieszczania się ludności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r h="542733">
                <a:tc>
                  <a:txBody>
                    <a:bodyPr/>
                    <a:lstStyle/>
                    <a:p>
                      <a:pPr algn="just">
                        <a:lnSpc>
                          <a:spcPct val="150000"/>
                        </a:lnSpc>
                        <a:spcAft>
                          <a:spcPts val="0"/>
                        </a:spcAft>
                      </a:pPr>
                      <a:r>
                        <a:rPr lang="pl-PL" sz="1800">
                          <a:effectLst/>
                        </a:rPr>
                        <a:t>Demografia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zmiana stałego lub czasowego miejsca zamieszkania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r h="542733">
                <a:tc>
                  <a:txBody>
                    <a:bodyPr/>
                    <a:lstStyle/>
                    <a:p>
                      <a:pPr algn="just">
                        <a:lnSpc>
                          <a:spcPct val="150000"/>
                        </a:lnSpc>
                        <a:spcAft>
                          <a:spcPts val="0"/>
                        </a:spcAft>
                      </a:pPr>
                      <a:r>
                        <a:rPr lang="pl-PL" sz="1800">
                          <a:effectLst/>
                        </a:rPr>
                        <a:t>Socjologia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naturalna część drogi życiowej człowieka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r h="542733">
                <a:tc>
                  <a:txBody>
                    <a:bodyPr/>
                    <a:lstStyle/>
                    <a:p>
                      <a:pPr algn="just">
                        <a:lnSpc>
                          <a:spcPct val="150000"/>
                        </a:lnSpc>
                        <a:spcAft>
                          <a:spcPts val="0"/>
                        </a:spcAft>
                      </a:pPr>
                      <a:r>
                        <a:rPr lang="pl-PL" sz="1800">
                          <a:effectLst/>
                        </a:rPr>
                        <a:t>Ekonomia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inwestycja zwiększająca produktywność zasobów ludzkich</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r h="739085">
                <a:tc>
                  <a:txBody>
                    <a:bodyPr/>
                    <a:lstStyle/>
                    <a:p>
                      <a:pPr algn="just">
                        <a:lnSpc>
                          <a:spcPct val="150000"/>
                        </a:lnSpc>
                        <a:spcAft>
                          <a:spcPts val="0"/>
                        </a:spcAft>
                      </a:pPr>
                      <a:r>
                        <a:rPr lang="pl-PL" sz="1800">
                          <a:effectLst/>
                        </a:rPr>
                        <a:t>Politologia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c>
                  <a:txBody>
                    <a:bodyPr/>
                    <a:lstStyle/>
                    <a:p>
                      <a:pPr algn="just">
                        <a:lnSpc>
                          <a:spcPct val="150000"/>
                        </a:lnSpc>
                        <a:spcAft>
                          <a:spcPts val="0"/>
                        </a:spcAft>
                      </a:pPr>
                      <a:r>
                        <a:rPr lang="pl-PL" sz="1800" dirty="0">
                          <a:effectLst/>
                        </a:rPr>
                        <a:t>przemieszczanie się ludności pomiędzy podmiotami prawa międzynarodowego</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242" marR="73242" marT="0" marB="0"/>
                </a:tc>
              </a:tr>
            </a:tbl>
          </a:graphicData>
        </a:graphic>
      </p:graphicFrame>
      <p:sp>
        <p:nvSpPr>
          <p:cNvPr id="5" name="Prostokąt 4"/>
          <p:cNvSpPr/>
          <p:nvPr/>
        </p:nvSpPr>
        <p:spPr>
          <a:xfrm>
            <a:off x="827584" y="5805264"/>
            <a:ext cx="7776864" cy="523220"/>
          </a:xfrm>
          <a:prstGeom prst="rect">
            <a:avLst/>
          </a:prstGeom>
        </p:spPr>
        <p:txBody>
          <a:bodyPr wrap="square">
            <a:spAutoFit/>
          </a:bodyPr>
          <a:lstStyle/>
          <a:p>
            <a:r>
              <a:rPr lang="pl-PL" sz="1400" dirty="0"/>
              <a:t>Źródło: Opracowanie własne na podstawie: [Lewis, 1982 s. 7], [Lee, 1966 s. 47-57], [Holzer, 1999], [</a:t>
            </a:r>
            <a:r>
              <a:rPr lang="pl-PL" sz="1400" dirty="0" err="1"/>
              <a:t>Zolberg</a:t>
            </a:r>
            <a:r>
              <a:rPr lang="pl-PL" sz="1400" dirty="0"/>
              <a:t>, 1981], [</a:t>
            </a:r>
            <a:r>
              <a:rPr lang="pl-PL" sz="1400" dirty="0" err="1"/>
              <a:t>Sjaastad</a:t>
            </a:r>
            <a:r>
              <a:rPr lang="pl-PL" sz="1400" dirty="0"/>
              <a:t>, 1962, s. 80-93].</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7813"/>
            <a:ext cx="8435280" cy="774923"/>
          </a:xfrm>
        </p:spPr>
        <p:txBody>
          <a:bodyPr/>
          <a:lstStyle/>
          <a:p>
            <a:r>
              <a:rPr lang="pl-PL" sz="3200" dirty="0" smtClean="0"/>
              <a:t>Wyniki oszacowań panelowych modeli</a:t>
            </a:r>
            <a:endParaRPr lang="pl-PL" sz="3200" dirty="0"/>
          </a:p>
        </p:txBody>
      </p:sp>
      <p:sp>
        <p:nvSpPr>
          <p:cNvPr id="3" name="Symbol zastępczy zawartości 2"/>
          <p:cNvSpPr>
            <a:spLocks noGrp="1"/>
          </p:cNvSpPr>
          <p:nvPr>
            <p:ph idx="1"/>
          </p:nvPr>
        </p:nvSpPr>
        <p:spPr>
          <a:xfrm>
            <a:off x="107504" y="1124744"/>
            <a:ext cx="8856984" cy="5328592"/>
          </a:xfrm>
        </p:spPr>
        <p:txBody>
          <a:bodyPr/>
          <a:lstStyle/>
          <a:p>
            <a:pPr marL="0" indent="0">
              <a:buNone/>
            </a:pPr>
            <a:r>
              <a:rPr lang="pl-PL" dirty="0" smtClean="0">
                <a:effectLst/>
              </a:rPr>
              <a:t>W</a:t>
            </a:r>
            <a:r>
              <a:rPr lang="pl-PL" dirty="0">
                <a:effectLst/>
              </a:rPr>
              <a:t> przypadku równań objaśniających emigrację, statystycznie istotne, a więc dające możliwości interpretacyjne są zmienne: </a:t>
            </a:r>
            <a:endParaRPr lang="pl-PL" dirty="0" smtClean="0">
              <a:effectLst/>
            </a:endParaRPr>
          </a:p>
          <a:p>
            <a:pPr>
              <a:buFont typeface="Wingdings" panose="05000000000000000000" pitchFamily="2" charset="2"/>
              <a:buChar char="§"/>
            </a:pPr>
            <a:r>
              <a:rPr lang="pl-PL" dirty="0" smtClean="0">
                <a:effectLst/>
              </a:rPr>
              <a:t>stopa </a:t>
            </a:r>
            <a:r>
              <a:rPr lang="pl-PL" dirty="0">
                <a:effectLst/>
              </a:rPr>
              <a:t>bezrobocia, </a:t>
            </a:r>
            <a:endParaRPr lang="pl-PL" dirty="0" smtClean="0">
              <a:effectLst/>
            </a:endParaRPr>
          </a:p>
          <a:p>
            <a:pPr>
              <a:buFont typeface="Wingdings" panose="05000000000000000000" pitchFamily="2" charset="2"/>
              <a:buChar char="§"/>
            </a:pPr>
            <a:r>
              <a:rPr lang="pl-PL" dirty="0" smtClean="0">
                <a:effectLst/>
              </a:rPr>
              <a:t>odsetek </a:t>
            </a:r>
            <a:r>
              <a:rPr lang="pl-PL" dirty="0">
                <a:effectLst/>
              </a:rPr>
              <a:t>dzieci będących wyłącznie pod opieką </a:t>
            </a:r>
            <a:r>
              <a:rPr lang="pl-PL" dirty="0" smtClean="0">
                <a:effectLst/>
              </a:rPr>
              <a:t>rodziców,</a:t>
            </a:r>
          </a:p>
          <a:p>
            <a:pPr>
              <a:buFont typeface="Wingdings" panose="05000000000000000000" pitchFamily="2" charset="2"/>
              <a:buChar char="§"/>
            </a:pPr>
            <a:r>
              <a:rPr lang="pl-PL" dirty="0" smtClean="0">
                <a:effectLst/>
              </a:rPr>
              <a:t> </a:t>
            </a:r>
            <a:r>
              <a:rPr lang="pl-PL" dirty="0">
                <a:effectLst/>
              </a:rPr>
              <a:t>odsetek gospodarstw domowych, w których koszty utrzymania lokalu mieszkalnego przekraczają 40% całkowitego dochodu gospodarstwa. </a:t>
            </a:r>
            <a:endParaRPr lang="pl-PL" dirty="0"/>
          </a:p>
        </p:txBody>
      </p:sp>
    </p:spTree>
    <p:extLst>
      <p:ext uri="{BB962C8B-B14F-4D97-AF65-F5344CB8AC3E}">
        <p14:creationId xmlns:p14="http://schemas.microsoft.com/office/powerpoint/2010/main" val="2922627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7813"/>
            <a:ext cx="8435280" cy="774923"/>
          </a:xfrm>
        </p:spPr>
        <p:txBody>
          <a:bodyPr/>
          <a:lstStyle/>
          <a:p>
            <a:r>
              <a:rPr lang="pl-PL" sz="3200" dirty="0" smtClean="0"/>
              <a:t>Wyniki oszacowań panelowych modeli</a:t>
            </a:r>
            <a:endParaRPr lang="pl-PL" sz="3200" dirty="0"/>
          </a:p>
        </p:txBody>
      </p:sp>
      <p:sp>
        <p:nvSpPr>
          <p:cNvPr id="3" name="Symbol zastępczy zawartości 2"/>
          <p:cNvSpPr>
            <a:spLocks noGrp="1"/>
          </p:cNvSpPr>
          <p:nvPr>
            <p:ph idx="1"/>
          </p:nvPr>
        </p:nvSpPr>
        <p:spPr>
          <a:xfrm>
            <a:off x="107504" y="1124744"/>
            <a:ext cx="8856984" cy="5328592"/>
          </a:xfrm>
        </p:spPr>
        <p:txBody>
          <a:bodyPr/>
          <a:lstStyle/>
          <a:p>
            <a:pPr marL="0" indent="0">
              <a:buNone/>
            </a:pPr>
            <a:r>
              <a:rPr lang="pl-PL" dirty="0">
                <a:effectLst/>
              </a:rPr>
              <a:t>Do objaśniania współczynnika imigracji użyteczne i statystycznie istotne są zmienne</a:t>
            </a:r>
            <a:r>
              <a:rPr lang="pl-PL" dirty="0" smtClean="0">
                <a:effectLst/>
              </a:rPr>
              <a:t>:</a:t>
            </a:r>
          </a:p>
          <a:p>
            <a:pPr>
              <a:buFont typeface="Wingdings" panose="05000000000000000000" pitchFamily="2" charset="2"/>
              <a:buChar char="§"/>
            </a:pPr>
            <a:r>
              <a:rPr lang="pl-PL" dirty="0" smtClean="0">
                <a:effectLst/>
              </a:rPr>
              <a:t> </a:t>
            </a:r>
            <a:r>
              <a:rPr lang="pl-PL" dirty="0">
                <a:effectLst/>
              </a:rPr>
              <a:t>wartość produktu krajowego brutto per capita</a:t>
            </a:r>
            <a:r>
              <a:rPr lang="pl-PL" dirty="0" smtClean="0">
                <a:effectLst/>
              </a:rPr>
              <a:t>,</a:t>
            </a:r>
          </a:p>
          <a:p>
            <a:pPr>
              <a:buFont typeface="Wingdings" panose="05000000000000000000" pitchFamily="2" charset="2"/>
              <a:buChar char="§"/>
            </a:pPr>
            <a:r>
              <a:rPr lang="pl-PL" dirty="0" smtClean="0">
                <a:effectLst/>
              </a:rPr>
              <a:t> </a:t>
            </a:r>
            <a:r>
              <a:rPr lang="pl-PL" dirty="0">
                <a:effectLst/>
              </a:rPr>
              <a:t>wysokość wydatków rządowych na opiekę społeczną związaną ze wsparciem rodzin z </a:t>
            </a:r>
            <a:r>
              <a:rPr lang="pl-PL" dirty="0" smtClean="0">
                <a:effectLst/>
              </a:rPr>
              <a:t>dziećmi, </a:t>
            </a:r>
          </a:p>
          <a:p>
            <a:pPr>
              <a:buFont typeface="Wingdings" panose="05000000000000000000" pitchFamily="2" charset="2"/>
              <a:buChar char="§"/>
            </a:pPr>
            <a:r>
              <a:rPr lang="pl-PL" dirty="0" smtClean="0">
                <a:effectLst/>
              </a:rPr>
              <a:t>odsetek </a:t>
            </a:r>
            <a:r>
              <a:rPr lang="pl-PL" dirty="0">
                <a:effectLst/>
              </a:rPr>
              <a:t>gospodarstw domowych, w których koszty utrzymania lokalu mieszkalnego przekraczają 40% całkowitego dochodu gospodarstwa.</a:t>
            </a:r>
            <a:endParaRPr lang="pl-PL" dirty="0"/>
          </a:p>
        </p:txBody>
      </p:sp>
    </p:spTree>
    <p:extLst>
      <p:ext uri="{BB962C8B-B14F-4D97-AF65-F5344CB8AC3E}">
        <p14:creationId xmlns:p14="http://schemas.microsoft.com/office/powerpoint/2010/main" val="1421041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229600" cy="918939"/>
          </a:xfrm>
        </p:spPr>
        <p:txBody>
          <a:bodyPr/>
          <a:lstStyle/>
          <a:p>
            <a:r>
              <a:rPr lang="pl-PL" sz="3200" dirty="0" smtClean="0"/>
              <a:t>Podsumowanie</a:t>
            </a:r>
            <a:endParaRPr lang="pl-PL" sz="3200" dirty="0"/>
          </a:p>
        </p:txBody>
      </p:sp>
      <p:sp>
        <p:nvSpPr>
          <p:cNvPr id="3" name="Symbol zastępczy zawartości 2"/>
          <p:cNvSpPr>
            <a:spLocks noGrp="1"/>
          </p:cNvSpPr>
          <p:nvPr>
            <p:ph idx="1"/>
          </p:nvPr>
        </p:nvSpPr>
        <p:spPr>
          <a:xfrm>
            <a:off x="457200" y="1196752"/>
            <a:ext cx="8229600" cy="5256584"/>
          </a:xfrm>
        </p:spPr>
        <p:txBody>
          <a:bodyPr/>
          <a:lstStyle/>
          <a:p>
            <a:pPr>
              <a:buFont typeface="Wingdings" panose="05000000000000000000" pitchFamily="2" charset="2"/>
              <a:buChar char="§"/>
            </a:pPr>
            <a:r>
              <a:rPr lang="pl-PL" sz="2800" dirty="0" smtClean="0">
                <a:effectLst/>
              </a:rPr>
              <a:t>Pomimo </a:t>
            </a:r>
            <a:r>
              <a:rPr lang="pl-PL" sz="2800" dirty="0">
                <a:effectLst/>
              </a:rPr>
              <a:t>doboru zróżnicowanych zmiennych objaśniających nie udało się zidentyfikować modelu, w którym uzasadnione statystycznie byłoby zastosowanie więcej niż </a:t>
            </a:r>
            <a:r>
              <a:rPr lang="pl-PL" sz="2800" dirty="0" smtClean="0">
                <a:effectLst/>
              </a:rPr>
              <a:t>trzech </a:t>
            </a:r>
            <a:r>
              <a:rPr lang="pl-PL" sz="2800" dirty="0">
                <a:effectLst/>
              </a:rPr>
              <a:t>spośród zmiennych objaśniających. </a:t>
            </a:r>
            <a:endParaRPr lang="pl-PL" sz="2800" dirty="0" smtClean="0">
              <a:effectLst/>
            </a:endParaRPr>
          </a:p>
          <a:p>
            <a:pPr>
              <a:buFont typeface="Wingdings" panose="05000000000000000000" pitchFamily="2" charset="2"/>
              <a:buChar char="§"/>
            </a:pPr>
            <a:r>
              <a:rPr lang="pl-PL" sz="2800" dirty="0">
                <a:effectLst/>
              </a:rPr>
              <a:t>Wyniki badania potwierdziły opisywane w literaturze trudności w jednoznacznym wyjaśnieniu przyczyn migracji ludności</a:t>
            </a:r>
            <a:r>
              <a:rPr lang="pl-PL" sz="2800" dirty="0" smtClean="0">
                <a:effectLst/>
              </a:rPr>
              <a:t>.</a:t>
            </a:r>
          </a:p>
          <a:p>
            <a:pPr>
              <a:buFont typeface="Wingdings" panose="05000000000000000000" pitchFamily="2" charset="2"/>
              <a:buChar char="§"/>
            </a:pPr>
            <a:r>
              <a:rPr lang="pl-PL" sz="2800" dirty="0" smtClean="0">
                <a:effectLst/>
              </a:rPr>
              <a:t>Bezspornie ludzie migrują w poszukiwaniu lepszych warunków dla życia, w poszukiwaniu dobrobytu.</a:t>
            </a:r>
            <a:endParaRPr lang="pl-PL" sz="2800" dirty="0">
              <a:effectLst/>
            </a:endParaRPr>
          </a:p>
          <a:p>
            <a:pPr>
              <a:buFont typeface="Wingdings" panose="05000000000000000000" pitchFamily="2" charset="2"/>
              <a:buChar char="§"/>
            </a:pPr>
            <a:endParaRPr lang="pl-PL" dirty="0"/>
          </a:p>
        </p:txBody>
      </p:sp>
    </p:spTree>
    <p:extLst>
      <p:ext uri="{BB962C8B-B14F-4D97-AF65-F5344CB8AC3E}">
        <p14:creationId xmlns:p14="http://schemas.microsoft.com/office/powerpoint/2010/main" val="3462018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3"/>
            <a:ext cx="8229600" cy="648072"/>
          </a:xfrm>
        </p:spPr>
        <p:txBody>
          <a:bodyPr/>
          <a:lstStyle/>
          <a:p>
            <a:r>
              <a:rPr lang="pl-PL" sz="3200" dirty="0" smtClean="0"/>
              <a:t>Literatura</a:t>
            </a:r>
            <a:endParaRPr lang="pl-PL" sz="3200" dirty="0"/>
          </a:p>
        </p:txBody>
      </p:sp>
      <p:sp>
        <p:nvSpPr>
          <p:cNvPr id="3" name="Symbol zastępczy zawartości 2"/>
          <p:cNvSpPr>
            <a:spLocks noGrp="1"/>
          </p:cNvSpPr>
          <p:nvPr>
            <p:ph idx="1"/>
          </p:nvPr>
        </p:nvSpPr>
        <p:spPr>
          <a:xfrm>
            <a:off x="107504" y="764705"/>
            <a:ext cx="8928992" cy="5976662"/>
          </a:xfrm>
        </p:spPr>
        <p:txBody>
          <a:bodyPr/>
          <a:lstStyle/>
          <a:p>
            <a:pPr lvl="0">
              <a:buFont typeface="Wingdings" panose="05000000000000000000" pitchFamily="2" charset="2"/>
              <a:buChar char="§"/>
            </a:pPr>
            <a:r>
              <a:rPr lang="en-US" sz="1650" dirty="0" err="1">
                <a:effectLst/>
              </a:rPr>
              <a:t>Arango</a:t>
            </a:r>
            <a:r>
              <a:rPr lang="en-US" sz="1650" dirty="0">
                <a:effectLst/>
              </a:rPr>
              <a:t> J., </a:t>
            </a:r>
            <a:r>
              <a:rPr lang="en-US" sz="1650" i="1" dirty="0">
                <a:effectLst/>
              </a:rPr>
              <a:t>Explaining migration: a critical view</a:t>
            </a:r>
            <a:r>
              <a:rPr lang="en-US" sz="1650" dirty="0">
                <a:effectLst/>
              </a:rPr>
              <a:t>. Blackwell Publishers, UNESCO, 2000 r.</a:t>
            </a:r>
            <a:endParaRPr lang="pl-PL" sz="1650" dirty="0">
              <a:effectLst/>
            </a:endParaRPr>
          </a:p>
          <a:p>
            <a:pPr lvl="0">
              <a:buFont typeface="Wingdings" panose="05000000000000000000" pitchFamily="2" charset="2"/>
              <a:buChar char="§"/>
            </a:pPr>
            <a:r>
              <a:rPr lang="en-US" sz="1650" dirty="0" err="1">
                <a:effectLst/>
              </a:rPr>
              <a:t>Fevre</a:t>
            </a:r>
            <a:r>
              <a:rPr lang="en-US" sz="1650" dirty="0">
                <a:effectLst/>
              </a:rPr>
              <a:t>  R., </a:t>
            </a:r>
            <a:r>
              <a:rPr lang="en-US" sz="1650" i="1" dirty="0" err="1">
                <a:effectLst/>
              </a:rPr>
              <a:t>Labour</a:t>
            </a:r>
            <a:r>
              <a:rPr lang="en-US" sz="1650" i="1" dirty="0">
                <a:effectLst/>
              </a:rPr>
              <a:t> migration  and freedom of movement in the European Union: social exclusion  and  economic  development.  International  Planning  Studies</a:t>
            </a:r>
            <a:r>
              <a:rPr lang="en-US" sz="1650" dirty="0">
                <a:effectLst/>
              </a:rPr>
              <a:t>,  February,  Vol.  3, 1998 r.</a:t>
            </a:r>
            <a:endParaRPr lang="pl-PL" sz="1650" dirty="0">
              <a:effectLst/>
            </a:endParaRPr>
          </a:p>
          <a:p>
            <a:pPr lvl="0">
              <a:buFont typeface="Wingdings" panose="05000000000000000000" pitchFamily="2" charset="2"/>
              <a:buChar char="§"/>
            </a:pPr>
            <a:r>
              <a:rPr lang="pl-PL" sz="1650" dirty="0">
                <a:effectLst/>
              </a:rPr>
              <a:t>Holzer J., </a:t>
            </a:r>
            <a:r>
              <a:rPr lang="pl-PL" sz="1650" i="1" dirty="0">
                <a:effectLst/>
              </a:rPr>
              <a:t>Demografia</a:t>
            </a:r>
            <a:r>
              <a:rPr lang="pl-PL" sz="1650" dirty="0">
                <a:effectLst/>
              </a:rPr>
              <a:t>, Polskie Wydawnictwo Ekonomiczne, Warszawa 1999 r.</a:t>
            </a:r>
          </a:p>
          <a:p>
            <a:pPr lvl="0">
              <a:buFont typeface="Wingdings" panose="05000000000000000000" pitchFamily="2" charset="2"/>
              <a:buChar char="§"/>
            </a:pPr>
            <a:r>
              <a:rPr lang="pl-PL" sz="1650" dirty="0">
                <a:effectLst/>
              </a:rPr>
              <a:t>Jagielski A., </a:t>
            </a:r>
            <a:r>
              <a:rPr lang="pl-PL" sz="1650" i="1" dirty="0">
                <a:effectLst/>
              </a:rPr>
              <a:t>Geografia ludności</a:t>
            </a:r>
            <a:r>
              <a:rPr lang="pl-PL" sz="1650" dirty="0">
                <a:effectLst/>
              </a:rPr>
              <a:t>. PWN, Warszawa, 1974 r.</a:t>
            </a:r>
          </a:p>
          <a:p>
            <a:pPr lvl="0">
              <a:buFont typeface="Wingdings" panose="05000000000000000000" pitchFamily="2" charset="2"/>
              <a:buChar char="§"/>
            </a:pPr>
            <a:r>
              <a:rPr lang="en-US" sz="1650" dirty="0">
                <a:effectLst/>
              </a:rPr>
              <a:t>Lee L, </a:t>
            </a:r>
            <a:r>
              <a:rPr lang="en-US" sz="1650" i="1" dirty="0">
                <a:effectLst/>
              </a:rPr>
              <a:t>A Theory of Migration, Demography</a:t>
            </a:r>
            <a:r>
              <a:rPr lang="en-US" sz="1650" dirty="0">
                <a:effectLst/>
              </a:rPr>
              <a:t>, Vol. 3(1), 1966 r.</a:t>
            </a:r>
            <a:endParaRPr lang="pl-PL" sz="1650" dirty="0">
              <a:effectLst/>
            </a:endParaRPr>
          </a:p>
          <a:p>
            <a:pPr lvl="0">
              <a:buFont typeface="Wingdings" panose="05000000000000000000" pitchFamily="2" charset="2"/>
              <a:buChar char="§"/>
            </a:pPr>
            <a:r>
              <a:rPr lang="en-US" sz="1650" dirty="0">
                <a:effectLst/>
              </a:rPr>
              <a:t>Lewis G.J., </a:t>
            </a:r>
            <a:r>
              <a:rPr lang="en-US" sz="1650" i="1" dirty="0">
                <a:effectLst/>
              </a:rPr>
              <a:t>Human migration. A geographical perspective</a:t>
            </a:r>
            <a:r>
              <a:rPr lang="en-US" sz="1650" dirty="0">
                <a:effectLst/>
              </a:rPr>
              <a:t>, </a:t>
            </a:r>
            <a:r>
              <a:rPr lang="en-US" sz="1650" dirty="0" err="1">
                <a:effectLst/>
              </a:rPr>
              <a:t>Croom</a:t>
            </a:r>
            <a:r>
              <a:rPr lang="en-US" sz="1650" dirty="0">
                <a:effectLst/>
              </a:rPr>
              <a:t> Helm, London, 1982 r.</a:t>
            </a:r>
            <a:endParaRPr lang="pl-PL" sz="1650" dirty="0">
              <a:effectLst/>
            </a:endParaRPr>
          </a:p>
          <a:p>
            <a:pPr lvl="0">
              <a:buFont typeface="Wingdings" panose="05000000000000000000" pitchFamily="2" charset="2"/>
              <a:buChar char="§"/>
            </a:pPr>
            <a:r>
              <a:rPr lang="en-US" sz="1650" dirty="0">
                <a:effectLst/>
              </a:rPr>
              <a:t>Lewis  W.A., </a:t>
            </a:r>
            <a:r>
              <a:rPr lang="en-US" sz="1650" i="1" dirty="0">
                <a:effectLst/>
              </a:rPr>
              <a:t>Economic   development   with   unlimited   supplies   of   </a:t>
            </a:r>
            <a:r>
              <a:rPr lang="en-US" sz="1650" i="1" dirty="0" err="1">
                <a:effectLst/>
              </a:rPr>
              <a:t>labour</a:t>
            </a:r>
            <a:r>
              <a:rPr lang="en-US" sz="1650" i="1" dirty="0">
                <a:effectLst/>
              </a:rPr>
              <a:t>.</a:t>
            </a:r>
            <a:r>
              <a:rPr lang="en-US" sz="1650" dirty="0">
                <a:effectLst/>
              </a:rPr>
              <a:t>   The Manchester School of Economic and Social Studies, 1954 r.</a:t>
            </a:r>
            <a:endParaRPr lang="pl-PL" sz="1650" dirty="0">
              <a:effectLst/>
            </a:endParaRPr>
          </a:p>
          <a:p>
            <a:pPr lvl="0">
              <a:buFont typeface="Wingdings" panose="05000000000000000000" pitchFamily="2" charset="2"/>
              <a:buChar char="§"/>
            </a:pPr>
            <a:r>
              <a:rPr lang="en-US" sz="1650" dirty="0">
                <a:effectLst/>
              </a:rPr>
              <a:t>Massey   D.S.,  </a:t>
            </a:r>
            <a:r>
              <a:rPr lang="en-US" sz="1650" dirty="0" err="1">
                <a:effectLst/>
              </a:rPr>
              <a:t>Arango</a:t>
            </a:r>
            <a:r>
              <a:rPr lang="en-US" sz="1650" dirty="0">
                <a:effectLst/>
              </a:rPr>
              <a:t>   J.,  Hugo   G.,  </a:t>
            </a:r>
            <a:r>
              <a:rPr lang="en-US" sz="1650" dirty="0" err="1">
                <a:effectLst/>
              </a:rPr>
              <a:t>Kouaouci</a:t>
            </a:r>
            <a:r>
              <a:rPr lang="en-US" sz="1650" dirty="0">
                <a:effectLst/>
              </a:rPr>
              <a:t>   A.,  Pellegrino   A., Taylor  J.E., </a:t>
            </a:r>
            <a:r>
              <a:rPr lang="en-US" sz="1650" i="1" dirty="0">
                <a:effectLst/>
              </a:rPr>
              <a:t>Theories  of    international  migration:  review and  appraisal.</a:t>
            </a:r>
            <a:r>
              <a:rPr lang="en-US" sz="1650" dirty="0">
                <a:effectLst/>
              </a:rPr>
              <a:t>  Population  and Development Review, vol.19, 1993 r.</a:t>
            </a:r>
            <a:endParaRPr lang="pl-PL" sz="1650" dirty="0">
              <a:effectLst/>
            </a:endParaRPr>
          </a:p>
          <a:p>
            <a:pPr lvl="0">
              <a:buFont typeface="Wingdings" panose="05000000000000000000" pitchFamily="2" charset="2"/>
              <a:buChar char="§"/>
            </a:pPr>
            <a:r>
              <a:rPr lang="en-US" sz="1650" dirty="0">
                <a:effectLst/>
              </a:rPr>
              <a:t>Olsson  G., </a:t>
            </a:r>
            <a:r>
              <a:rPr lang="en-US" sz="1650" i="1" dirty="0">
                <a:effectLst/>
              </a:rPr>
              <a:t>Distance and human interaction. </a:t>
            </a:r>
            <a:r>
              <a:rPr lang="pl-PL" sz="1650" i="1" dirty="0">
                <a:effectLst/>
              </a:rPr>
              <a:t>A </a:t>
            </a:r>
            <a:r>
              <a:rPr lang="pl-PL" sz="1650" i="1" dirty="0" err="1">
                <a:effectLst/>
              </a:rPr>
              <a:t>migration</a:t>
            </a:r>
            <a:r>
              <a:rPr lang="pl-PL" sz="1650" i="1" dirty="0">
                <a:effectLst/>
              </a:rPr>
              <a:t> </a:t>
            </a:r>
            <a:r>
              <a:rPr lang="pl-PL" sz="1650" i="1" dirty="0" err="1">
                <a:effectLst/>
              </a:rPr>
              <a:t>study</a:t>
            </a:r>
            <a:r>
              <a:rPr lang="pl-PL" sz="1650" i="1" dirty="0">
                <a:effectLst/>
              </a:rPr>
              <a:t>. </a:t>
            </a:r>
            <a:r>
              <a:rPr lang="pl-PL" sz="1650" i="1" dirty="0" err="1">
                <a:effectLst/>
              </a:rPr>
              <a:t>Geografiska</a:t>
            </a:r>
            <a:r>
              <a:rPr lang="pl-PL" sz="1650" i="1" dirty="0">
                <a:effectLst/>
              </a:rPr>
              <a:t> </a:t>
            </a:r>
            <a:r>
              <a:rPr lang="pl-PL" sz="1650" i="1" dirty="0" err="1">
                <a:effectLst/>
              </a:rPr>
              <a:t>Annaler</a:t>
            </a:r>
            <a:r>
              <a:rPr lang="pl-PL" sz="1650" dirty="0">
                <a:effectLst/>
              </a:rPr>
              <a:t>, vol.47,  </a:t>
            </a:r>
            <a:r>
              <a:rPr lang="pl-PL" sz="1650" dirty="0" err="1">
                <a:effectLst/>
              </a:rPr>
              <a:t>ser.B</a:t>
            </a:r>
            <a:r>
              <a:rPr lang="pl-PL" sz="1650" dirty="0">
                <a:effectLst/>
              </a:rPr>
              <a:t>,  No.1:  3-43,  za:  Odległość,  a  interakcja  społeczna.  Studium  migracji. Modele  migracji.  Przegląd  Zagranicznej  Literatury  Geograficznej,  Warszawa  1972 r.</a:t>
            </a:r>
          </a:p>
          <a:p>
            <a:pPr lvl="0">
              <a:buFont typeface="Wingdings" panose="05000000000000000000" pitchFamily="2" charset="2"/>
              <a:buChar char="§"/>
            </a:pPr>
            <a:r>
              <a:rPr lang="en-US" sz="1650" dirty="0" err="1">
                <a:effectLst/>
              </a:rPr>
              <a:t>Piore</a:t>
            </a:r>
            <a:r>
              <a:rPr lang="en-US" sz="1650" dirty="0">
                <a:effectLst/>
              </a:rPr>
              <a:t> M.J.,  </a:t>
            </a:r>
            <a:r>
              <a:rPr lang="en-US" sz="1650" i="1" dirty="0">
                <a:effectLst/>
              </a:rPr>
              <a:t>Birds  of  passage:  migrant  labor  in  industrial  societies.</a:t>
            </a:r>
            <a:r>
              <a:rPr lang="en-US" sz="1650" dirty="0">
                <a:effectLst/>
              </a:rPr>
              <a:t>  Cambridge University Press, 1979 r.</a:t>
            </a:r>
            <a:endParaRPr lang="pl-PL" sz="1650" dirty="0">
              <a:effectLst/>
            </a:endParaRPr>
          </a:p>
          <a:p>
            <a:pPr lvl="0">
              <a:buFont typeface="Wingdings" panose="05000000000000000000" pitchFamily="2" charset="2"/>
              <a:buChar char="§"/>
            </a:pPr>
            <a:r>
              <a:rPr lang="en-US" sz="1650" dirty="0">
                <a:effectLst/>
              </a:rPr>
              <a:t>Pryor R.J., Integrating  international  and  internal  migration  theories.  Global  trends  in migration, Staten Island, </a:t>
            </a:r>
            <a:r>
              <a:rPr lang="en-US" sz="1650" dirty="0" err="1">
                <a:effectLst/>
              </a:rPr>
              <a:t>Nowy</a:t>
            </a:r>
            <a:r>
              <a:rPr lang="en-US" sz="1650" dirty="0">
                <a:effectLst/>
              </a:rPr>
              <a:t> </a:t>
            </a:r>
            <a:r>
              <a:rPr lang="en-US" sz="1650" dirty="0" err="1">
                <a:effectLst/>
              </a:rPr>
              <a:t>Jork</a:t>
            </a:r>
            <a:r>
              <a:rPr lang="en-US" sz="1650" dirty="0">
                <a:effectLst/>
              </a:rPr>
              <a:t>, 1985 r.</a:t>
            </a:r>
            <a:endParaRPr lang="pl-PL" sz="1650" dirty="0">
              <a:effectLst/>
            </a:endParaRPr>
          </a:p>
          <a:p>
            <a:pPr marL="0" indent="0">
              <a:buNone/>
            </a:pPr>
            <a:endParaRPr lang="pl-PL" dirty="0"/>
          </a:p>
        </p:txBody>
      </p:sp>
    </p:spTree>
    <p:extLst>
      <p:ext uri="{BB962C8B-B14F-4D97-AF65-F5344CB8AC3E}">
        <p14:creationId xmlns:p14="http://schemas.microsoft.com/office/powerpoint/2010/main" val="16955118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3"/>
            <a:ext cx="8229600" cy="648072"/>
          </a:xfrm>
        </p:spPr>
        <p:txBody>
          <a:bodyPr/>
          <a:lstStyle/>
          <a:p>
            <a:r>
              <a:rPr lang="pl-PL" sz="3200" dirty="0" smtClean="0"/>
              <a:t>Literatura</a:t>
            </a:r>
            <a:endParaRPr lang="pl-PL" sz="3200" dirty="0"/>
          </a:p>
        </p:txBody>
      </p:sp>
      <p:sp>
        <p:nvSpPr>
          <p:cNvPr id="3" name="Symbol zastępczy zawartości 2"/>
          <p:cNvSpPr>
            <a:spLocks noGrp="1"/>
          </p:cNvSpPr>
          <p:nvPr>
            <p:ph idx="1"/>
          </p:nvPr>
        </p:nvSpPr>
        <p:spPr>
          <a:xfrm>
            <a:off x="107504" y="881338"/>
            <a:ext cx="8928992" cy="5976662"/>
          </a:xfrm>
        </p:spPr>
        <p:txBody>
          <a:bodyPr/>
          <a:lstStyle/>
          <a:p>
            <a:pPr lvl="0">
              <a:buFont typeface="Wingdings" panose="05000000000000000000" pitchFamily="2" charset="2"/>
              <a:buChar char="§"/>
            </a:pPr>
            <a:r>
              <a:rPr lang="en-US" sz="1650" dirty="0" err="1">
                <a:effectLst/>
              </a:rPr>
              <a:t>Ravenstein</a:t>
            </a:r>
            <a:r>
              <a:rPr lang="en-US" sz="1650" dirty="0">
                <a:effectLst/>
              </a:rPr>
              <a:t> E.G., </a:t>
            </a:r>
            <a:r>
              <a:rPr lang="en-US" sz="1650" i="1" dirty="0">
                <a:effectLst/>
              </a:rPr>
              <a:t>The laws of migration.</a:t>
            </a:r>
            <a:r>
              <a:rPr lang="en-US" sz="1650" dirty="0">
                <a:effectLst/>
              </a:rPr>
              <a:t> Journal of the Royal Statistical Society, t. XLVIII, cz.2, 1885 r.,  https://cla.umn.edu/sites/cla.umn.edu/files/the_laws_of_migration.pdf, </a:t>
            </a:r>
            <a:r>
              <a:rPr lang="en-US" sz="1650" dirty="0" err="1">
                <a:effectLst/>
              </a:rPr>
              <a:t>dostęp</a:t>
            </a:r>
            <a:r>
              <a:rPr lang="en-US" sz="1650" dirty="0">
                <a:effectLst/>
              </a:rPr>
              <a:t> 21.01.2018 r.</a:t>
            </a:r>
            <a:endParaRPr lang="pl-PL" sz="1650" dirty="0">
              <a:effectLst/>
            </a:endParaRPr>
          </a:p>
          <a:p>
            <a:pPr lvl="0">
              <a:buFont typeface="Wingdings" panose="05000000000000000000" pitchFamily="2" charset="2"/>
              <a:buChar char="§"/>
            </a:pPr>
            <a:r>
              <a:rPr lang="en-US" sz="1650" dirty="0" err="1">
                <a:effectLst/>
              </a:rPr>
              <a:t>Sjaastad</a:t>
            </a:r>
            <a:r>
              <a:rPr lang="en-US" sz="1650" dirty="0">
                <a:effectLst/>
              </a:rPr>
              <a:t> L.A., </a:t>
            </a:r>
            <a:r>
              <a:rPr lang="en-US" sz="1650" i="1" dirty="0">
                <a:effectLst/>
              </a:rPr>
              <a:t>The costs and returns of human migration</a:t>
            </a:r>
            <a:r>
              <a:rPr lang="en-US" sz="1650" dirty="0">
                <a:effectLst/>
              </a:rPr>
              <a:t>, Journal of Political, No. </a:t>
            </a:r>
            <a:r>
              <a:rPr lang="en-US" sz="1650" dirty="0" smtClean="0">
                <a:effectLst/>
              </a:rPr>
              <a:t>70,1962 </a:t>
            </a:r>
            <a:endParaRPr lang="pl-PL" sz="1650" dirty="0">
              <a:effectLst/>
            </a:endParaRPr>
          </a:p>
          <a:p>
            <a:pPr lvl="0">
              <a:buFont typeface="Wingdings" panose="05000000000000000000" pitchFamily="2" charset="2"/>
              <a:buChar char="§"/>
            </a:pPr>
            <a:r>
              <a:rPr lang="en-US" sz="1650" dirty="0">
                <a:effectLst/>
              </a:rPr>
              <a:t>Stark O., </a:t>
            </a:r>
            <a:r>
              <a:rPr lang="en-US" sz="1650" i="1" dirty="0">
                <a:effectLst/>
              </a:rPr>
              <a:t>The migration of labor</a:t>
            </a:r>
            <a:r>
              <a:rPr lang="en-US" sz="1650" dirty="0">
                <a:effectLst/>
              </a:rPr>
              <a:t>. Cambridge, Basil Blackwell, 1991 r.</a:t>
            </a:r>
            <a:endParaRPr lang="pl-PL" sz="1650" dirty="0">
              <a:effectLst/>
            </a:endParaRPr>
          </a:p>
          <a:p>
            <a:pPr lvl="0">
              <a:buFont typeface="Wingdings" panose="05000000000000000000" pitchFamily="2" charset="2"/>
              <a:buChar char="§"/>
            </a:pPr>
            <a:r>
              <a:rPr lang="en-US" sz="1650" dirty="0" err="1">
                <a:effectLst/>
              </a:rPr>
              <a:t>Todaro</a:t>
            </a:r>
            <a:r>
              <a:rPr lang="en-US" sz="1650" dirty="0">
                <a:effectLst/>
              </a:rPr>
              <a:t>  M.P., </a:t>
            </a:r>
            <a:r>
              <a:rPr lang="en-US" sz="1650" i="1" dirty="0">
                <a:effectLst/>
              </a:rPr>
              <a:t>Internal migration in developing countries</a:t>
            </a:r>
            <a:r>
              <a:rPr lang="en-US" sz="1650" dirty="0">
                <a:effectLst/>
              </a:rPr>
              <a:t>. International </a:t>
            </a:r>
            <a:r>
              <a:rPr lang="en-US" sz="1650" dirty="0" err="1">
                <a:effectLst/>
              </a:rPr>
              <a:t>Labour</a:t>
            </a:r>
            <a:r>
              <a:rPr lang="en-US" sz="1650" dirty="0">
                <a:effectLst/>
              </a:rPr>
              <a:t> Office, Geneva, 1976 r.</a:t>
            </a:r>
            <a:endParaRPr lang="pl-PL" sz="1650" dirty="0">
              <a:effectLst/>
            </a:endParaRPr>
          </a:p>
          <a:p>
            <a:pPr lvl="0">
              <a:buFont typeface="Wingdings" panose="05000000000000000000" pitchFamily="2" charset="2"/>
              <a:buChar char="§"/>
            </a:pPr>
            <a:r>
              <a:rPr lang="en-US" sz="1650" dirty="0" err="1">
                <a:effectLst/>
              </a:rPr>
              <a:t>Wallerstein</a:t>
            </a:r>
            <a:r>
              <a:rPr lang="en-US" sz="1650" dirty="0">
                <a:effectLst/>
              </a:rPr>
              <a:t>  I., </a:t>
            </a:r>
            <a:r>
              <a:rPr lang="en-US" sz="1650" i="1" dirty="0">
                <a:effectLst/>
              </a:rPr>
              <a:t>The modern world system, capitalist agriculture and the origins of the European World Economy in the sixteenth century</a:t>
            </a:r>
            <a:r>
              <a:rPr lang="en-US" sz="1650" dirty="0">
                <a:effectLst/>
              </a:rPr>
              <a:t>. New York Academic Press, 1974 r.</a:t>
            </a:r>
            <a:endParaRPr lang="pl-PL" sz="1650" dirty="0">
              <a:effectLst/>
            </a:endParaRPr>
          </a:p>
          <a:p>
            <a:pPr lvl="0">
              <a:buFont typeface="Wingdings" panose="05000000000000000000" pitchFamily="2" charset="2"/>
              <a:buChar char="§"/>
            </a:pPr>
            <a:r>
              <a:rPr lang="en-US" sz="1650" dirty="0">
                <a:effectLst/>
              </a:rPr>
              <a:t>Willekens F., </a:t>
            </a:r>
            <a:r>
              <a:rPr lang="en-US" sz="1650" i="1" dirty="0">
                <a:effectLst/>
              </a:rPr>
              <a:t>Monitoring  international  migration  flows  in  Europe.  Towards  a statistical  data  base  combining  data  from  different  sources.</a:t>
            </a:r>
            <a:r>
              <a:rPr lang="en-US" sz="1650" dirty="0">
                <a:effectLst/>
              </a:rPr>
              <a:t>  European  Journal  of Population 10, 1995 r.</a:t>
            </a:r>
            <a:endParaRPr lang="pl-PL" sz="1650" dirty="0">
              <a:effectLst/>
            </a:endParaRPr>
          </a:p>
          <a:p>
            <a:pPr lvl="0">
              <a:buFont typeface="Wingdings" panose="05000000000000000000" pitchFamily="2" charset="2"/>
              <a:buChar char="§"/>
            </a:pPr>
            <a:r>
              <a:rPr lang="en-US" sz="1650" dirty="0">
                <a:effectLst/>
              </a:rPr>
              <a:t>Woods  R., </a:t>
            </a:r>
            <a:r>
              <a:rPr lang="en-US" sz="1650" i="1" dirty="0">
                <a:effectLst/>
              </a:rPr>
              <a:t>Theoretical population geography. Longman, London, </a:t>
            </a:r>
            <a:r>
              <a:rPr lang="en-US" sz="1650" dirty="0">
                <a:effectLst/>
              </a:rPr>
              <a:t>1982 r.</a:t>
            </a:r>
            <a:endParaRPr lang="pl-PL" sz="1650" dirty="0">
              <a:effectLst/>
            </a:endParaRPr>
          </a:p>
          <a:p>
            <a:pPr lvl="0">
              <a:buFont typeface="Wingdings" panose="05000000000000000000" pitchFamily="2" charset="2"/>
              <a:buChar char="§"/>
            </a:pPr>
            <a:r>
              <a:rPr lang="en-US" sz="1650" dirty="0" err="1">
                <a:effectLst/>
              </a:rPr>
              <a:t>Zelinsky</a:t>
            </a:r>
            <a:r>
              <a:rPr lang="en-US" sz="1650" dirty="0">
                <a:effectLst/>
              </a:rPr>
              <a:t> W.,  </a:t>
            </a:r>
            <a:r>
              <a:rPr lang="en-US" sz="1650" i="1" dirty="0">
                <a:effectLst/>
              </a:rPr>
              <a:t>The  hypothesis  of  the  mobility  transition.</a:t>
            </a:r>
            <a:r>
              <a:rPr lang="en-US" sz="1650" dirty="0">
                <a:effectLst/>
              </a:rPr>
              <a:t>  w:  Geographical  Review, vol.61, no.2, April 1971 r.</a:t>
            </a:r>
            <a:endParaRPr lang="pl-PL" sz="1650" dirty="0">
              <a:effectLst/>
            </a:endParaRPr>
          </a:p>
          <a:p>
            <a:pPr lvl="0">
              <a:buFont typeface="Wingdings" panose="05000000000000000000" pitchFamily="2" charset="2"/>
              <a:buChar char="§"/>
            </a:pPr>
            <a:r>
              <a:rPr lang="en-US" sz="1650" dirty="0" err="1">
                <a:effectLst/>
              </a:rPr>
              <a:t>Zolberg</a:t>
            </a:r>
            <a:r>
              <a:rPr lang="en-US" sz="1650" dirty="0">
                <a:effectLst/>
              </a:rPr>
              <a:t> A.R., </a:t>
            </a:r>
            <a:r>
              <a:rPr lang="en-US" sz="1650" i="1" dirty="0">
                <a:effectLst/>
              </a:rPr>
              <a:t>International migration in political perspective</a:t>
            </a:r>
            <a:r>
              <a:rPr lang="en-US" sz="1650" dirty="0">
                <a:effectLst/>
              </a:rPr>
              <a:t>, w: </a:t>
            </a:r>
            <a:r>
              <a:rPr lang="en-US" sz="1650" dirty="0" err="1">
                <a:effectLst/>
              </a:rPr>
              <a:t>Kritz</a:t>
            </a:r>
            <a:r>
              <a:rPr lang="en-US" sz="1650" dirty="0">
                <a:effectLst/>
              </a:rPr>
              <a:t> M.M., Kelly Ch.B., </a:t>
            </a:r>
            <a:r>
              <a:rPr lang="en-US" sz="1650" dirty="0" err="1">
                <a:effectLst/>
              </a:rPr>
              <a:t>Tomasi</a:t>
            </a:r>
            <a:r>
              <a:rPr lang="en-US" sz="1650" dirty="0">
                <a:effectLst/>
              </a:rPr>
              <a:t> S.M., </a:t>
            </a:r>
            <a:r>
              <a:rPr lang="en-US" sz="1650" i="1" dirty="0">
                <a:effectLst/>
              </a:rPr>
              <a:t>Global Trends in migration: theory and research on international population movements</a:t>
            </a:r>
            <a:r>
              <a:rPr lang="en-US" sz="1650" dirty="0">
                <a:effectLst/>
              </a:rPr>
              <a:t>, Center for Migration Studies, New York, 1981r.</a:t>
            </a:r>
            <a:endParaRPr lang="pl-PL" sz="1650" dirty="0">
              <a:effectLst/>
            </a:endParaRPr>
          </a:p>
          <a:p>
            <a:pPr lvl="0">
              <a:buFont typeface="Wingdings" panose="05000000000000000000" pitchFamily="2" charset="2"/>
              <a:buChar char="§"/>
            </a:pPr>
            <a:r>
              <a:rPr lang="en-US" sz="1650" dirty="0" err="1">
                <a:effectLst/>
              </a:rPr>
              <a:t>Zlotnik</a:t>
            </a:r>
            <a:r>
              <a:rPr lang="en-US" sz="1650" dirty="0">
                <a:effectLst/>
              </a:rPr>
              <a:t> H., </a:t>
            </a:r>
            <a:r>
              <a:rPr lang="en-US" sz="1650" i="1" dirty="0">
                <a:effectLst/>
              </a:rPr>
              <a:t>Trends  of  international  migration since  1965:  what  existing  data  reveal,</a:t>
            </a:r>
            <a:r>
              <a:rPr lang="en-US" sz="1650" dirty="0">
                <a:effectLst/>
              </a:rPr>
              <a:t> International Migration vol.37 (1), 1999 r.</a:t>
            </a:r>
            <a:endParaRPr lang="pl-PL" sz="1650" dirty="0">
              <a:effectLst/>
            </a:endParaRPr>
          </a:p>
          <a:p>
            <a:pPr lvl="0">
              <a:buFont typeface="Wingdings" panose="05000000000000000000" pitchFamily="2" charset="2"/>
              <a:buChar char="§"/>
            </a:pPr>
            <a:endParaRPr lang="pl-PL" dirty="0"/>
          </a:p>
        </p:txBody>
      </p:sp>
    </p:spTree>
    <p:extLst>
      <p:ext uri="{BB962C8B-B14F-4D97-AF65-F5344CB8AC3E}">
        <p14:creationId xmlns:p14="http://schemas.microsoft.com/office/powerpoint/2010/main" val="21598275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3"/>
            <a:ext cx="8229600" cy="648072"/>
          </a:xfrm>
        </p:spPr>
        <p:txBody>
          <a:bodyPr/>
          <a:lstStyle/>
          <a:p>
            <a:r>
              <a:rPr lang="pl-PL" sz="3200" dirty="0" smtClean="0"/>
              <a:t>Inne źródła</a:t>
            </a:r>
            <a:endParaRPr lang="pl-PL" sz="3200" dirty="0"/>
          </a:p>
        </p:txBody>
      </p:sp>
      <p:sp>
        <p:nvSpPr>
          <p:cNvPr id="3" name="Symbol zastępczy zawartości 2"/>
          <p:cNvSpPr>
            <a:spLocks noGrp="1"/>
          </p:cNvSpPr>
          <p:nvPr>
            <p:ph idx="1"/>
          </p:nvPr>
        </p:nvSpPr>
        <p:spPr>
          <a:xfrm>
            <a:off x="107504" y="1052736"/>
            <a:ext cx="8928992" cy="5976662"/>
          </a:xfrm>
        </p:spPr>
        <p:txBody>
          <a:bodyPr/>
          <a:lstStyle/>
          <a:p>
            <a:pPr lvl="0">
              <a:buFont typeface="Wingdings" panose="05000000000000000000" pitchFamily="2" charset="2"/>
              <a:buChar char="§"/>
            </a:pPr>
            <a:r>
              <a:rPr lang="pl-PL" sz="1650" dirty="0">
                <a:effectLst/>
              </a:rPr>
              <a:t>EUROSTAT, http://ec.europa.eu/eurostat/data/database, dostęp 22.01.2018 r.</a:t>
            </a:r>
          </a:p>
          <a:p>
            <a:pPr lvl="0">
              <a:buFont typeface="Wingdings" panose="05000000000000000000" pitchFamily="2" charset="2"/>
              <a:buChar char="§"/>
            </a:pPr>
            <a:r>
              <a:rPr lang="pl-PL" sz="1650" dirty="0">
                <a:effectLst/>
              </a:rPr>
              <a:t>GUS, Główny Urząd Statystyczny, Portal Informacyjny, http://stat.gov.pl/metainformacje/slownik-pojec/pojecia-stosowane-w-statystyce-publicznej/845,pojecie.html, dostęp 23.01.2018 r.</a:t>
            </a:r>
          </a:p>
          <a:p>
            <a:pPr lvl="0">
              <a:buFont typeface="Wingdings" panose="05000000000000000000" pitchFamily="2" charset="2"/>
              <a:buChar char="§"/>
            </a:pPr>
            <a:r>
              <a:rPr lang="en-US" sz="1650" dirty="0">
                <a:effectLst/>
              </a:rPr>
              <a:t>PWT, </a:t>
            </a:r>
            <a:r>
              <a:rPr lang="pl-PL" sz="1650" dirty="0" err="1">
                <a:effectLst/>
              </a:rPr>
              <a:t>Penn</a:t>
            </a:r>
            <a:r>
              <a:rPr lang="pl-PL" sz="1650" dirty="0">
                <a:effectLst/>
              </a:rPr>
              <a:t> World </a:t>
            </a:r>
            <a:r>
              <a:rPr lang="pl-PL" sz="1650" dirty="0" err="1">
                <a:effectLst/>
              </a:rPr>
              <a:t>Table</a:t>
            </a:r>
            <a:r>
              <a:rPr lang="en-US" sz="1650" dirty="0">
                <a:effectLst/>
              </a:rPr>
              <a:t>,  http://www.rug.nl/ggdc/productivity/pwt/, </a:t>
            </a:r>
            <a:r>
              <a:rPr lang="en-US" sz="1650" dirty="0" err="1">
                <a:effectLst/>
              </a:rPr>
              <a:t>dostęp</a:t>
            </a:r>
            <a:r>
              <a:rPr lang="en-US" sz="1650" dirty="0">
                <a:effectLst/>
              </a:rPr>
              <a:t> 02.04.2017 r.</a:t>
            </a:r>
            <a:endParaRPr lang="pl-PL" sz="1650" dirty="0">
              <a:effectLst/>
            </a:endParaRPr>
          </a:p>
          <a:p>
            <a:pPr lvl="0">
              <a:buFont typeface="Wingdings" panose="05000000000000000000" pitchFamily="2" charset="2"/>
              <a:buChar char="§"/>
            </a:pPr>
            <a:r>
              <a:rPr lang="en-US" sz="1650" dirty="0">
                <a:effectLst/>
              </a:rPr>
              <a:t>UN, </a:t>
            </a:r>
            <a:r>
              <a:rPr lang="en-US" sz="1650" i="1" dirty="0">
                <a:effectLst/>
              </a:rPr>
              <a:t>Manual 6</a:t>
            </a:r>
            <a:r>
              <a:rPr lang="en-US" sz="1650" dirty="0">
                <a:effectLst/>
              </a:rPr>
              <a:t>, 1970 r., http://www.un.org/esa/population/techcoop/IntMig/manual6/, </a:t>
            </a:r>
            <a:r>
              <a:rPr lang="en-US" sz="1650" dirty="0" err="1">
                <a:effectLst/>
              </a:rPr>
              <a:t>dostęp</a:t>
            </a:r>
            <a:r>
              <a:rPr lang="en-US" sz="1650" dirty="0">
                <a:effectLst/>
              </a:rPr>
              <a:t> 18.01.2018 r.</a:t>
            </a:r>
            <a:endParaRPr lang="pl-PL" sz="1650" dirty="0">
              <a:effectLst/>
            </a:endParaRPr>
          </a:p>
          <a:p>
            <a:pPr lvl="0">
              <a:buFont typeface="Wingdings" panose="05000000000000000000" pitchFamily="2" charset="2"/>
              <a:buChar char="§"/>
            </a:pPr>
            <a:r>
              <a:rPr lang="en-US" sz="1650" dirty="0">
                <a:effectLst/>
              </a:rPr>
              <a:t>UN, </a:t>
            </a:r>
            <a:r>
              <a:rPr lang="en-US" sz="1650" i="1" dirty="0">
                <a:effectLst/>
              </a:rPr>
              <a:t>Recommendations on Statistics of International Migration Revision 1</a:t>
            </a:r>
            <a:r>
              <a:rPr lang="en-US" sz="1650" dirty="0">
                <a:effectLst/>
              </a:rPr>
              <a:t>, New York: United Nations, New York, Department of Economic and Social Affairs Statistics Division, Statistical Papers Series M, no. 58, Rev., 1998 r., https://unstats.un.org/unsd/publication/SeriesM/SeriesM_58rev1E.pdf, </a:t>
            </a:r>
            <a:r>
              <a:rPr lang="en-US" sz="1650" dirty="0" err="1">
                <a:effectLst/>
              </a:rPr>
              <a:t>dostęp</a:t>
            </a:r>
            <a:r>
              <a:rPr lang="en-US" sz="1650" dirty="0">
                <a:effectLst/>
              </a:rPr>
              <a:t> 18.01.2018 </a:t>
            </a:r>
            <a:r>
              <a:rPr lang="en-US" sz="1650" dirty="0" smtClean="0">
                <a:effectLst/>
              </a:rPr>
              <a:t>r</a:t>
            </a:r>
            <a:endParaRPr lang="pl-PL" sz="1650" dirty="0">
              <a:effectLst/>
            </a:endParaRPr>
          </a:p>
          <a:p>
            <a:pPr lvl="0">
              <a:buFont typeface="Wingdings" panose="05000000000000000000" pitchFamily="2" charset="2"/>
              <a:buChar char="§"/>
            </a:pPr>
            <a:r>
              <a:rPr lang="ru-RU" sz="1650" dirty="0">
                <a:effectLst/>
              </a:rPr>
              <a:t>Белстат, Национальный статистический комитет Республики Беларусь, </a:t>
            </a:r>
            <a:r>
              <a:rPr lang="en-US" sz="1650" dirty="0">
                <a:effectLst/>
              </a:rPr>
              <a:t>http</a:t>
            </a:r>
            <a:r>
              <a:rPr lang="ru-RU" sz="1650" dirty="0">
                <a:effectLst/>
              </a:rPr>
              <a:t>://</a:t>
            </a:r>
            <a:r>
              <a:rPr lang="en-US" sz="1650" dirty="0">
                <a:effectLst/>
              </a:rPr>
              <a:t>www</a:t>
            </a:r>
            <a:r>
              <a:rPr lang="ru-RU" sz="1650" dirty="0">
                <a:effectLst/>
              </a:rPr>
              <a:t>.</a:t>
            </a:r>
            <a:r>
              <a:rPr lang="en-US" sz="1650" dirty="0" err="1">
                <a:effectLst/>
              </a:rPr>
              <a:t>belstat</a:t>
            </a:r>
            <a:r>
              <a:rPr lang="ru-RU" sz="1650" dirty="0">
                <a:effectLst/>
              </a:rPr>
              <a:t>.</a:t>
            </a:r>
            <a:r>
              <a:rPr lang="en-US" sz="1650" dirty="0" err="1">
                <a:effectLst/>
              </a:rPr>
              <a:t>gov</a:t>
            </a:r>
            <a:r>
              <a:rPr lang="ru-RU" sz="1650" dirty="0">
                <a:effectLst/>
              </a:rPr>
              <a:t>.</a:t>
            </a:r>
            <a:r>
              <a:rPr lang="en-US" sz="1650" dirty="0">
                <a:effectLst/>
              </a:rPr>
              <a:t>by</a:t>
            </a:r>
            <a:r>
              <a:rPr lang="ru-RU" sz="1650" dirty="0">
                <a:effectLst/>
              </a:rPr>
              <a:t>/</a:t>
            </a:r>
            <a:r>
              <a:rPr lang="en-US" sz="1650" dirty="0" err="1">
                <a:effectLst/>
              </a:rPr>
              <a:t>ofitsialnaya</a:t>
            </a:r>
            <a:r>
              <a:rPr lang="ru-RU" sz="1650" dirty="0">
                <a:effectLst/>
              </a:rPr>
              <a:t>-</a:t>
            </a:r>
            <a:r>
              <a:rPr lang="en-US" sz="1650" dirty="0" err="1">
                <a:effectLst/>
              </a:rPr>
              <a:t>statistika</a:t>
            </a:r>
            <a:r>
              <a:rPr lang="ru-RU" sz="1650" dirty="0">
                <a:effectLst/>
              </a:rPr>
              <a:t>/</a:t>
            </a:r>
            <a:r>
              <a:rPr lang="en-US" sz="1650" dirty="0" err="1">
                <a:effectLst/>
              </a:rPr>
              <a:t>solialnaya</a:t>
            </a:r>
            <a:r>
              <a:rPr lang="ru-RU" sz="1650" dirty="0">
                <a:effectLst/>
              </a:rPr>
              <a:t>-</a:t>
            </a:r>
            <a:r>
              <a:rPr lang="en-US" sz="1650" dirty="0" err="1">
                <a:effectLst/>
              </a:rPr>
              <a:t>sfera</a:t>
            </a:r>
            <a:r>
              <a:rPr lang="ru-RU" sz="1650" dirty="0">
                <a:effectLst/>
              </a:rPr>
              <a:t>/</a:t>
            </a:r>
            <a:r>
              <a:rPr lang="en-US" sz="1650" dirty="0" err="1">
                <a:effectLst/>
              </a:rPr>
              <a:t>demografiya</a:t>
            </a:r>
            <a:r>
              <a:rPr lang="ru-RU" sz="1650" dirty="0">
                <a:effectLst/>
              </a:rPr>
              <a:t>_2/</a:t>
            </a:r>
            <a:r>
              <a:rPr lang="en-US" sz="1650" dirty="0">
                <a:effectLst/>
              </a:rPr>
              <a:t>g</a:t>
            </a:r>
            <a:r>
              <a:rPr lang="ru-RU" sz="1650" dirty="0">
                <a:effectLst/>
              </a:rPr>
              <a:t>/</a:t>
            </a:r>
            <a:r>
              <a:rPr lang="en-US" sz="1650" dirty="0" err="1">
                <a:effectLst/>
              </a:rPr>
              <a:t>obschie</a:t>
            </a:r>
            <a:r>
              <a:rPr lang="ru-RU" sz="1650" dirty="0">
                <a:effectLst/>
              </a:rPr>
              <a:t>-</a:t>
            </a:r>
            <a:r>
              <a:rPr lang="en-US" sz="1650" dirty="0" err="1">
                <a:effectLst/>
              </a:rPr>
              <a:t>itogi</a:t>
            </a:r>
            <a:r>
              <a:rPr lang="ru-RU" sz="1650" dirty="0">
                <a:effectLst/>
              </a:rPr>
              <a:t>-</a:t>
            </a:r>
            <a:r>
              <a:rPr lang="en-US" sz="1650" dirty="0" err="1">
                <a:effectLst/>
              </a:rPr>
              <a:t>migratsii</a:t>
            </a:r>
            <a:r>
              <a:rPr lang="ru-RU" sz="1650" dirty="0">
                <a:effectLst/>
              </a:rPr>
              <a:t>-</a:t>
            </a:r>
            <a:r>
              <a:rPr lang="en-US" sz="1650" dirty="0" err="1">
                <a:effectLst/>
              </a:rPr>
              <a:t>naseleniya</a:t>
            </a:r>
            <a:r>
              <a:rPr lang="ru-RU" sz="1650" dirty="0">
                <a:effectLst/>
              </a:rPr>
              <a:t>-</a:t>
            </a:r>
            <a:r>
              <a:rPr lang="en-US" sz="1650" dirty="0" err="1">
                <a:effectLst/>
              </a:rPr>
              <a:t>respubliki</a:t>
            </a:r>
            <a:r>
              <a:rPr lang="ru-RU" sz="1650" dirty="0">
                <a:effectLst/>
              </a:rPr>
              <a:t>-</a:t>
            </a:r>
            <a:r>
              <a:rPr lang="en-US" sz="1650" dirty="0" err="1">
                <a:effectLst/>
              </a:rPr>
              <a:t>belarus</a:t>
            </a:r>
            <a:r>
              <a:rPr lang="ru-RU" sz="1650" dirty="0">
                <a:effectLst/>
              </a:rPr>
              <a:t>/, </a:t>
            </a:r>
            <a:r>
              <a:rPr lang="en-US" sz="1650" dirty="0">
                <a:effectLst/>
              </a:rPr>
              <a:t>dost</a:t>
            </a:r>
            <a:r>
              <a:rPr lang="ru-RU" sz="1650" dirty="0">
                <a:effectLst/>
              </a:rPr>
              <a:t>ę</a:t>
            </a:r>
            <a:r>
              <a:rPr lang="en-US" sz="1650" dirty="0">
                <a:effectLst/>
              </a:rPr>
              <a:t>p</a:t>
            </a:r>
            <a:r>
              <a:rPr lang="ru-RU" sz="1650" dirty="0">
                <a:effectLst/>
              </a:rPr>
              <a:t> 20.01.2018 </a:t>
            </a:r>
            <a:r>
              <a:rPr lang="en-US" sz="1650" dirty="0">
                <a:effectLst/>
              </a:rPr>
              <a:t>r</a:t>
            </a:r>
            <a:r>
              <a:rPr lang="ru-RU" sz="1650" dirty="0">
                <a:effectLst/>
              </a:rPr>
              <a:t>. </a:t>
            </a:r>
            <a:endParaRPr lang="pl-PL" sz="1650" dirty="0">
              <a:effectLst/>
            </a:endParaRPr>
          </a:p>
          <a:p>
            <a:pPr lvl="0">
              <a:buFont typeface="Wingdings" panose="05000000000000000000" pitchFamily="2" charset="2"/>
              <a:buChar char="§"/>
            </a:pPr>
            <a:r>
              <a:rPr lang="ru-RU" sz="1650" dirty="0">
                <a:effectLst/>
              </a:rPr>
              <a:t>Держстат, Державна служба статистики України, </a:t>
            </a:r>
            <a:r>
              <a:rPr lang="en-US" sz="1650" dirty="0">
                <a:effectLst/>
              </a:rPr>
              <a:t>http</a:t>
            </a:r>
            <a:r>
              <a:rPr lang="ru-RU" sz="1650" dirty="0">
                <a:effectLst/>
              </a:rPr>
              <a:t>://</a:t>
            </a:r>
            <a:r>
              <a:rPr lang="en-US" sz="1650" dirty="0">
                <a:effectLst/>
              </a:rPr>
              <a:t>www</a:t>
            </a:r>
            <a:r>
              <a:rPr lang="ru-RU" sz="1650" dirty="0">
                <a:effectLst/>
              </a:rPr>
              <a:t>.</a:t>
            </a:r>
            <a:r>
              <a:rPr lang="en-US" sz="1650" dirty="0" err="1">
                <a:effectLst/>
              </a:rPr>
              <a:t>ukrstat</a:t>
            </a:r>
            <a:r>
              <a:rPr lang="ru-RU" sz="1650" dirty="0">
                <a:effectLst/>
              </a:rPr>
              <a:t>.</a:t>
            </a:r>
            <a:r>
              <a:rPr lang="en-US" sz="1650" dirty="0" err="1">
                <a:effectLst/>
              </a:rPr>
              <a:t>gov</a:t>
            </a:r>
            <a:r>
              <a:rPr lang="ru-RU" sz="1650" dirty="0">
                <a:effectLst/>
              </a:rPr>
              <a:t>.</a:t>
            </a:r>
            <a:r>
              <a:rPr lang="en-US" sz="1650" dirty="0" err="1">
                <a:effectLst/>
              </a:rPr>
              <a:t>ua</a:t>
            </a:r>
            <a:r>
              <a:rPr lang="ru-RU" sz="1650" dirty="0">
                <a:effectLst/>
              </a:rPr>
              <a:t>, </a:t>
            </a:r>
            <a:r>
              <a:rPr lang="en-US" sz="1650" dirty="0">
                <a:effectLst/>
              </a:rPr>
              <a:t>dost</a:t>
            </a:r>
            <a:r>
              <a:rPr lang="ru-RU" sz="1650" dirty="0">
                <a:effectLst/>
              </a:rPr>
              <a:t>ę</a:t>
            </a:r>
            <a:r>
              <a:rPr lang="en-US" sz="1650" dirty="0">
                <a:effectLst/>
              </a:rPr>
              <a:t>p</a:t>
            </a:r>
            <a:r>
              <a:rPr lang="ru-RU" sz="1650" dirty="0">
                <a:effectLst/>
              </a:rPr>
              <a:t> 28.01.2018 </a:t>
            </a:r>
            <a:r>
              <a:rPr lang="en-US" sz="1650" dirty="0">
                <a:effectLst/>
              </a:rPr>
              <a:t>r</a:t>
            </a:r>
            <a:r>
              <a:rPr lang="ru-RU" sz="1650" dirty="0">
                <a:effectLst/>
              </a:rPr>
              <a:t>.</a:t>
            </a:r>
            <a:endParaRPr lang="pl-PL" sz="1650" dirty="0">
              <a:effectLst/>
            </a:endParaRPr>
          </a:p>
          <a:p>
            <a:pPr lvl="0">
              <a:buFont typeface="Wingdings" panose="05000000000000000000" pitchFamily="2" charset="2"/>
              <a:buChar char="§"/>
            </a:pPr>
            <a:r>
              <a:rPr lang="ru-RU" sz="1650" dirty="0">
                <a:effectLst/>
              </a:rPr>
              <a:t>Росстат,  Федеральная служба </a:t>
            </a:r>
            <a:r>
              <a:rPr lang="ru-RU" sz="1650" dirty="0" smtClean="0">
                <a:effectLst/>
              </a:rPr>
              <a:t>государственной</a:t>
            </a:r>
            <a:r>
              <a:rPr lang="pl-PL" sz="1650" dirty="0" smtClean="0">
                <a:effectLst/>
              </a:rPr>
              <a:t> </a:t>
            </a:r>
            <a:r>
              <a:rPr lang="ru-RU" sz="1650" dirty="0" smtClean="0">
                <a:effectLst/>
              </a:rPr>
              <a:t>статистики</a:t>
            </a:r>
            <a:r>
              <a:rPr lang="en-US" sz="1650" dirty="0">
                <a:effectLst/>
              </a:rPr>
              <a:t> http</a:t>
            </a:r>
            <a:r>
              <a:rPr lang="ru-RU" sz="1650" dirty="0">
                <a:effectLst/>
              </a:rPr>
              <a:t>://</a:t>
            </a:r>
            <a:r>
              <a:rPr lang="en-US" sz="1650" dirty="0">
                <a:effectLst/>
              </a:rPr>
              <a:t>www</a:t>
            </a:r>
            <a:r>
              <a:rPr lang="ru-RU" sz="1650" dirty="0">
                <a:effectLst/>
              </a:rPr>
              <a:t>.</a:t>
            </a:r>
            <a:r>
              <a:rPr lang="en-US" sz="1650" dirty="0" err="1">
                <a:effectLst/>
              </a:rPr>
              <a:t>gks</a:t>
            </a:r>
            <a:r>
              <a:rPr lang="ru-RU" sz="1650" dirty="0">
                <a:effectLst/>
              </a:rPr>
              <a:t>.</a:t>
            </a:r>
            <a:r>
              <a:rPr lang="en-US" sz="1650" dirty="0" err="1">
                <a:effectLst/>
              </a:rPr>
              <a:t>ru</a:t>
            </a:r>
            <a:r>
              <a:rPr lang="ru-RU" sz="1650" dirty="0">
                <a:effectLst/>
              </a:rPr>
              <a:t>/</a:t>
            </a:r>
            <a:r>
              <a:rPr lang="en-US" sz="1650" dirty="0" err="1">
                <a:effectLst/>
              </a:rPr>
              <a:t>wps</a:t>
            </a:r>
            <a:r>
              <a:rPr lang="ru-RU" sz="1650" dirty="0">
                <a:effectLst/>
              </a:rPr>
              <a:t>/</a:t>
            </a:r>
            <a:r>
              <a:rPr lang="en-US" sz="1650" dirty="0" err="1">
                <a:effectLst/>
              </a:rPr>
              <a:t>wcm</a:t>
            </a:r>
            <a:r>
              <a:rPr lang="ru-RU" sz="1650" dirty="0">
                <a:effectLst/>
              </a:rPr>
              <a:t>/</a:t>
            </a:r>
            <a:r>
              <a:rPr lang="en-US" sz="1650" dirty="0">
                <a:effectLst/>
              </a:rPr>
              <a:t>connect</a:t>
            </a:r>
            <a:r>
              <a:rPr lang="ru-RU" sz="1650" dirty="0">
                <a:effectLst/>
              </a:rPr>
              <a:t>/</a:t>
            </a:r>
            <a:r>
              <a:rPr lang="en-US" sz="1650" dirty="0" err="1">
                <a:effectLst/>
              </a:rPr>
              <a:t>rosstat</a:t>
            </a:r>
            <a:r>
              <a:rPr lang="ru-RU" sz="1650" dirty="0">
                <a:effectLst/>
              </a:rPr>
              <a:t>_</a:t>
            </a:r>
            <a:r>
              <a:rPr lang="en-US" sz="1650" dirty="0">
                <a:effectLst/>
              </a:rPr>
              <a:t>main</a:t>
            </a:r>
            <a:r>
              <a:rPr lang="ru-RU" sz="1650" dirty="0">
                <a:effectLst/>
              </a:rPr>
              <a:t>/</a:t>
            </a:r>
            <a:r>
              <a:rPr lang="en-US" sz="1650" dirty="0" err="1">
                <a:effectLst/>
              </a:rPr>
              <a:t>rosstat</a:t>
            </a:r>
            <a:r>
              <a:rPr lang="ru-RU" sz="1650" dirty="0">
                <a:effectLst/>
              </a:rPr>
              <a:t>/</a:t>
            </a:r>
            <a:r>
              <a:rPr lang="en-US" sz="1650" dirty="0" err="1">
                <a:effectLst/>
              </a:rPr>
              <a:t>ru</a:t>
            </a:r>
            <a:r>
              <a:rPr lang="ru-RU" sz="1650" dirty="0">
                <a:effectLst/>
              </a:rPr>
              <a:t>/</a:t>
            </a:r>
            <a:r>
              <a:rPr lang="en-US" sz="1650" dirty="0">
                <a:effectLst/>
              </a:rPr>
              <a:t>statistics</a:t>
            </a:r>
            <a:r>
              <a:rPr lang="ru-RU" sz="1650" dirty="0">
                <a:effectLst/>
              </a:rPr>
              <a:t>/</a:t>
            </a:r>
            <a:r>
              <a:rPr lang="en-US" sz="1650" dirty="0">
                <a:effectLst/>
              </a:rPr>
              <a:t>population</a:t>
            </a:r>
            <a:r>
              <a:rPr lang="ru-RU" sz="1650" dirty="0">
                <a:effectLst/>
              </a:rPr>
              <a:t>/</a:t>
            </a:r>
            <a:r>
              <a:rPr lang="en-US" sz="1650" dirty="0">
                <a:effectLst/>
              </a:rPr>
              <a:t>demography</a:t>
            </a:r>
            <a:r>
              <a:rPr lang="ru-RU" sz="1650" dirty="0">
                <a:effectLst/>
              </a:rPr>
              <a:t>/#, </a:t>
            </a:r>
            <a:r>
              <a:rPr lang="en-US" sz="1650" dirty="0">
                <a:effectLst/>
              </a:rPr>
              <a:t>dost</a:t>
            </a:r>
            <a:r>
              <a:rPr lang="ru-RU" sz="1650" dirty="0">
                <a:effectLst/>
              </a:rPr>
              <a:t>ę</a:t>
            </a:r>
            <a:r>
              <a:rPr lang="en-US" sz="1650" dirty="0">
                <a:effectLst/>
              </a:rPr>
              <a:t>p</a:t>
            </a:r>
            <a:r>
              <a:rPr lang="ru-RU" sz="1650" dirty="0">
                <a:effectLst/>
              </a:rPr>
              <a:t> 21.01.2018</a:t>
            </a:r>
            <a:r>
              <a:rPr lang="en-US" sz="1650" dirty="0">
                <a:effectLst/>
              </a:rPr>
              <a:t>r</a:t>
            </a:r>
            <a:r>
              <a:rPr lang="ru-RU" sz="1650" dirty="0">
                <a:effectLst/>
              </a:rPr>
              <a:t>. </a:t>
            </a:r>
            <a:endParaRPr lang="pl-PL" sz="1650" dirty="0">
              <a:effectLst/>
            </a:endParaRPr>
          </a:p>
          <a:p>
            <a:pPr lvl="0">
              <a:buFont typeface="Wingdings" panose="05000000000000000000" pitchFamily="2" charset="2"/>
              <a:buChar char="§"/>
            </a:pPr>
            <a:endParaRPr lang="pl-PL" dirty="0"/>
          </a:p>
        </p:txBody>
      </p:sp>
    </p:spTree>
    <p:extLst>
      <p:ext uri="{BB962C8B-B14F-4D97-AF65-F5344CB8AC3E}">
        <p14:creationId xmlns:p14="http://schemas.microsoft.com/office/powerpoint/2010/main" val="3233395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9144000" cy="1124743"/>
          </a:xfrm>
        </p:spPr>
        <p:txBody>
          <a:bodyPr/>
          <a:lstStyle/>
          <a:p>
            <a:r>
              <a:rPr lang="pl-PL" sz="3000" dirty="0">
                <a:effectLst/>
              </a:rPr>
              <a:t>K</a:t>
            </a:r>
            <a:r>
              <a:rPr lang="pl-PL" sz="3000" dirty="0" smtClean="0">
                <a:effectLst/>
              </a:rPr>
              <a:t>ategorie </a:t>
            </a:r>
            <a:r>
              <a:rPr lang="pl-PL" sz="3000" dirty="0">
                <a:effectLst/>
              </a:rPr>
              <a:t>osób przemieszczających się – </a:t>
            </a:r>
            <a:r>
              <a:rPr lang="pl-PL" sz="3000" dirty="0" smtClean="0">
                <a:effectLst/>
              </a:rPr>
              <a:t>migranci </a:t>
            </a:r>
            <a:r>
              <a:rPr lang="pl-PL" sz="3000" dirty="0">
                <a:effectLst/>
              </a:rPr>
              <a:t>i </a:t>
            </a:r>
            <a:r>
              <a:rPr lang="pl-PL" sz="3000" dirty="0" smtClean="0">
                <a:effectLst/>
              </a:rPr>
              <a:t>nie-migranci [wg ONZ </a:t>
            </a:r>
            <a:r>
              <a:rPr lang="pl-PL" sz="3000" dirty="0">
                <a:effectLst/>
              </a:rPr>
              <a:t>1998], migranci to:</a:t>
            </a:r>
            <a:endParaRPr lang="pl-PL" sz="3000" dirty="0"/>
          </a:p>
        </p:txBody>
      </p:sp>
      <p:sp>
        <p:nvSpPr>
          <p:cNvPr id="12" name="Prostokąt 11"/>
          <p:cNvSpPr/>
          <p:nvPr/>
        </p:nvSpPr>
        <p:spPr>
          <a:xfrm>
            <a:off x="251520" y="1124744"/>
            <a:ext cx="8856984" cy="5592813"/>
          </a:xfrm>
          <a:prstGeom prst="rect">
            <a:avLst/>
          </a:prstGeom>
        </p:spPr>
        <p:txBody>
          <a:bodyPr wrap="square">
            <a:spAutoFit/>
          </a:bodyPr>
          <a:lstStyle/>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kategorie brane pod uwagę w zestawieniach statystycznych dotyczących migracji międzynarodowych:</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wyjeżdżające lub przybywające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w celach edukacyjnych</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wyjeżdżające lub przybywające w związku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ze szkoleniem zawodowym</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pracownicy zagraniczni</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wynagradzani w kraju przyjmującym,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wyjeżdżające lub przybywające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w celu podjęcia pracy w organizacji międzynarodowej </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lub w ramach służby cywilnej,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realizujące swoje prawo do pobytu za granicą</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wyjeżdżające lub przybywające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z zamiarem osiedlenia się</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wyjeżdżające lub przybywające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w celu łączenia się rodzin</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uchodźcy, osoby starające się o azyl</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kategorie brane pod uwagę przy zbieraniu danych statystycznych, odnoszące się do osób, których status jest nieuregulowany:</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poszukujące azylu</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 ale niespełniające warunków do jego uzyskania, </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228600" algn="l"/>
              </a:tabLst>
            </a:pPr>
            <a:r>
              <a:rPr lang="pl-PL" sz="1600" dirty="0">
                <a:latin typeface="Times New Roman" panose="02020603050405020304" pitchFamily="18" charset="0"/>
                <a:ea typeface="Times New Roman" panose="02020603050405020304" pitchFamily="18" charset="0"/>
                <a:cs typeface="Times New Roman" panose="02020603050405020304" pitchFamily="18" charset="0"/>
              </a:rPr>
              <a:t>osoby </a:t>
            </a: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przebywające w danym kraju bez prawnego usankcjonowania pobytu</a:t>
            </a:r>
            <a:r>
              <a:rPr lang="pl-PL" sz="1600" dirty="0">
                <a:latin typeface="Times New Roman" panose="02020603050405020304" pitchFamily="18" charset="0"/>
                <a:ea typeface="Times New Roman" panose="02020603050405020304" pitchFamily="18" charset="0"/>
                <a:cs typeface="Times New Roman" panose="02020603050405020304" pitchFamily="18"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0"/>
            <a:ext cx="8856984" cy="846931"/>
          </a:xfrm>
        </p:spPr>
        <p:txBody>
          <a:bodyPr/>
          <a:lstStyle/>
          <a:p>
            <a:r>
              <a:rPr lang="pl-PL" sz="3200" b="1" dirty="0" smtClean="0">
                <a:effectLst/>
              </a:rPr>
              <a:t>Definicje </a:t>
            </a:r>
            <a:r>
              <a:rPr lang="pl-PL" sz="3200" b="1" dirty="0">
                <a:effectLst/>
              </a:rPr>
              <a:t>z zakresu migracji ludności</a:t>
            </a:r>
            <a:endParaRPr lang="pl-PL" sz="3200" dirty="0"/>
          </a:p>
        </p:txBody>
      </p:sp>
      <p:graphicFrame>
        <p:nvGraphicFramePr>
          <p:cNvPr id="3" name="Symbol zastępczy zawartości 2"/>
          <p:cNvGraphicFramePr>
            <a:graphicFrameLocks noGrp="1"/>
          </p:cNvGraphicFramePr>
          <p:nvPr>
            <p:ph idx="1"/>
            <p:extLst>
              <p:ext uri="{D42A27DB-BD31-4B8C-83A1-F6EECF244321}">
                <p14:modId xmlns:p14="http://schemas.microsoft.com/office/powerpoint/2010/main" val="2765982838"/>
              </p:ext>
            </p:extLst>
          </p:nvPr>
        </p:nvGraphicFramePr>
        <p:xfrm>
          <a:off x="165313" y="692696"/>
          <a:ext cx="8856984" cy="6079264"/>
        </p:xfrm>
        <a:graphic>
          <a:graphicData uri="http://schemas.openxmlformats.org/drawingml/2006/table">
            <a:tbl>
              <a:tblPr firstRow="1" firstCol="1" bandRow="1">
                <a:tableStyleId>{5C22544A-7EE6-4342-B048-85BDC9FD1C3A}</a:tableStyleId>
              </a:tblPr>
              <a:tblGrid>
                <a:gridCol w="1296144"/>
                <a:gridCol w="7560840"/>
              </a:tblGrid>
              <a:tr h="311922">
                <a:tc>
                  <a:txBody>
                    <a:bodyPr/>
                    <a:lstStyle/>
                    <a:p>
                      <a:pPr algn="just">
                        <a:lnSpc>
                          <a:spcPct val="150000"/>
                        </a:lnSpc>
                        <a:spcAft>
                          <a:spcPts val="0"/>
                        </a:spcAft>
                      </a:pPr>
                      <a:r>
                        <a:rPr lang="pl-PL" sz="1500" dirty="0">
                          <a:effectLst/>
                        </a:rPr>
                        <a:t>Pojęcie</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Definicja</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94490">
                <a:tc>
                  <a:txBody>
                    <a:bodyPr/>
                    <a:lstStyle/>
                    <a:p>
                      <a:pPr algn="just">
                        <a:lnSpc>
                          <a:spcPct val="150000"/>
                        </a:lnSpc>
                        <a:spcAft>
                          <a:spcPts val="0"/>
                        </a:spcAft>
                      </a:pPr>
                      <a:r>
                        <a:rPr lang="pl-PL" sz="1500" dirty="0">
                          <a:effectLst/>
                        </a:rPr>
                        <a:t>Imigracja</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Działanie, w wyniku którego osoba ustanawia swoje miejsce zamieszkania na terytorium państwa członkowskiego na okres, który wynosi co najmniej 12 miesięcy lub co do którego przewiduje się, ze będzie on tyle wynosić, będąc uprzednio rezydentem innego państwa członkowskiego lub państwa trzeciego</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61922">
                <a:tc>
                  <a:txBody>
                    <a:bodyPr/>
                    <a:lstStyle/>
                    <a:p>
                      <a:pPr algn="just">
                        <a:lnSpc>
                          <a:spcPct val="150000"/>
                        </a:lnSpc>
                        <a:spcAft>
                          <a:spcPts val="0"/>
                        </a:spcAft>
                      </a:pPr>
                      <a:r>
                        <a:rPr lang="pl-PL" sz="1500">
                          <a:effectLst/>
                        </a:rPr>
                        <a:t>Emigracja</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Działanie, w ramach którego osoba mająca uprzednio miejsce zamieszkania na terytorium państwa członkowskiego rezygnuje z posiadania swojego zwyczajowego miejsca zamieszkania w tym państwie członkowskim na okres, który wynosi co najmniej 12 miesięcy lub co do którego przewiduje się, że będzie on tyle wynosić</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1922">
                <a:tc>
                  <a:txBody>
                    <a:bodyPr/>
                    <a:lstStyle/>
                    <a:p>
                      <a:pPr algn="just">
                        <a:lnSpc>
                          <a:spcPct val="150000"/>
                        </a:lnSpc>
                        <a:spcAft>
                          <a:spcPts val="0"/>
                        </a:spcAft>
                      </a:pPr>
                      <a:r>
                        <a:rPr lang="pl-PL" sz="1500">
                          <a:effectLst/>
                        </a:rPr>
                        <a:t>Imigrant</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Osoba podejmująca imigrację</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1922">
                <a:tc>
                  <a:txBody>
                    <a:bodyPr/>
                    <a:lstStyle/>
                    <a:p>
                      <a:pPr algn="just">
                        <a:lnSpc>
                          <a:spcPct val="150000"/>
                        </a:lnSpc>
                        <a:spcAft>
                          <a:spcPts val="0"/>
                        </a:spcAft>
                      </a:pPr>
                      <a:r>
                        <a:rPr lang="pl-PL" sz="1500">
                          <a:effectLst/>
                        </a:rPr>
                        <a:t>Emigrant</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Osoba podejmująca emigrację</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94490">
                <a:tc>
                  <a:txBody>
                    <a:bodyPr/>
                    <a:lstStyle/>
                    <a:p>
                      <a:pPr algn="just">
                        <a:lnSpc>
                          <a:spcPct val="150000"/>
                        </a:lnSpc>
                        <a:spcAft>
                          <a:spcPts val="0"/>
                        </a:spcAft>
                      </a:pPr>
                      <a:r>
                        <a:rPr lang="pl-PL" sz="1500">
                          <a:effectLst/>
                        </a:rPr>
                        <a:t>Migracje wewnętrzne</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Zmiany miejsca zamieszkania (pobytu stałego lub czasowego) w obrębie kraju, polegające na przekroczeniu granicy administracyjnej gminy, w tym: - w przypadku gmin miejsko-wiejskich, - zmiany miejsca zamieszkania w obrębie gminy, - z terenów wiejskich na miejskie lub odwrotnie.</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35764">
                <a:tc>
                  <a:txBody>
                    <a:bodyPr/>
                    <a:lstStyle/>
                    <a:p>
                      <a:pPr algn="just">
                        <a:lnSpc>
                          <a:spcPct val="150000"/>
                        </a:lnSpc>
                        <a:spcAft>
                          <a:spcPts val="0"/>
                        </a:spcAft>
                      </a:pPr>
                      <a:r>
                        <a:rPr lang="pl-PL" sz="1500">
                          <a:effectLst/>
                        </a:rPr>
                        <a:t>Migracje zagraniczne </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pl-PL" sz="1500" dirty="0">
                          <a:effectLst/>
                        </a:rPr>
                        <a:t>Wyjazdy za granicę i przyjazdy do kraju w celu osiedlenia się (zamieszkania na stałe) lub na pobyt czasowy.</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3"/>
            <a:ext cx="8229600" cy="648072"/>
          </a:xfrm>
        </p:spPr>
        <p:txBody>
          <a:bodyPr/>
          <a:lstStyle/>
          <a:p>
            <a:r>
              <a:rPr lang="pl-PL" sz="3200" dirty="0" smtClean="0"/>
              <a:t>Teorie ekonomiczne</a:t>
            </a:r>
            <a:endParaRPr lang="pl-PL" sz="3200" dirty="0"/>
          </a:p>
        </p:txBody>
      </p:sp>
      <p:sp>
        <p:nvSpPr>
          <p:cNvPr id="3" name="Symbol zastępczy zawartości 2"/>
          <p:cNvSpPr>
            <a:spLocks noGrp="1"/>
          </p:cNvSpPr>
          <p:nvPr>
            <p:ph idx="1"/>
          </p:nvPr>
        </p:nvSpPr>
        <p:spPr>
          <a:xfrm>
            <a:off x="225860" y="953346"/>
            <a:ext cx="8712968" cy="5904654"/>
          </a:xfrm>
        </p:spPr>
        <p:txBody>
          <a:bodyPr/>
          <a:lstStyle/>
          <a:p>
            <a:pPr>
              <a:buFont typeface="Wingdings" panose="05000000000000000000" pitchFamily="2" charset="2"/>
              <a:buChar char="§"/>
            </a:pPr>
            <a:r>
              <a:rPr lang="pl-PL" sz="2800" dirty="0">
                <a:effectLst/>
              </a:rPr>
              <a:t>zakładają, że  na  migracje  największy  wpływ  mają  zmienne  o charakterze ekonomicznym. </a:t>
            </a:r>
            <a:endParaRPr lang="pl-PL" sz="2800" dirty="0" smtClean="0">
              <a:effectLst/>
            </a:endParaRPr>
          </a:p>
          <a:p>
            <a:pPr>
              <a:buFont typeface="Wingdings" panose="05000000000000000000" pitchFamily="2" charset="2"/>
              <a:buChar char="§"/>
            </a:pPr>
            <a:r>
              <a:rPr lang="pl-PL" sz="2800" dirty="0">
                <a:effectLst/>
              </a:rPr>
              <a:t>Człowiek jest uważany za homo oeconomicus – przemieszcza się do  tego  miejsca,  gdzie  jego  potrzeby  materialne  zostaną  zaspokojone  w  oczekiwany  przez niego   </a:t>
            </a:r>
            <a:r>
              <a:rPr lang="pl-PL" sz="2800" dirty="0" smtClean="0">
                <a:effectLst/>
              </a:rPr>
              <a:t>sposób.</a:t>
            </a:r>
          </a:p>
          <a:p>
            <a:pPr>
              <a:buFont typeface="Wingdings" panose="05000000000000000000" pitchFamily="2" charset="2"/>
              <a:buChar char="§"/>
            </a:pPr>
            <a:r>
              <a:rPr lang="pl-PL" sz="2800" dirty="0">
                <a:effectLst/>
              </a:rPr>
              <a:t>Migracja   jest   zatem   wypadkową   indywidualnej   kalkulacji   potencjalnych ekonomicznych  zysków  i  kosztów  ewentualnego  przemieszczenia</a:t>
            </a:r>
            <a:r>
              <a:rPr lang="pl-PL" sz="2800" dirty="0" smtClean="0">
                <a:effectLst/>
              </a:rPr>
              <a:t>.</a:t>
            </a:r>
          </a:p>
          <a:p>
            <a:pPr>
              <a:buFont typeface="Wingdings" panose="05000000000000000000" pitchFamily="2" charset="2"/>
              <a:buChar char="§"/>
            </a:pPr>
            <a:r>
              <a:rPr lang="pl-PL" sz="2800" dirty="0" err="1">
                <a:effectLst/>
              </a:rPr>
              <a:t>Pozamonetarne</a:t>
            </a:r>
            <a:r>
              <a:rPr lang="pl-PL" sz="2800" dirty="0">
                <a:effectLst/>
              </a:rPr>
              <a:t>  koszty migracji, np. koszty psychologiczne, są w teoriach ekonomicznych z reguły </a:t>
            </a:r>
            <a:r>
              <a:rPr lang="pl-PL" sz="2800" dirty="0" smtClean="0">
                <a:effectLst/>
              </a:rPr>
              <a:t>pomijane.</a:t>
            </a:r>
            <a:endParaRPr lang="pl-PL" sz="2800" dirty="0"/>
          </a:p>
        </p:txBody>
      </p:sp>
    </p:spTree>
    <p:extLst>
      <p:ext uri="{BB962C8B-B14F-4D97-AF65-F5344CB8AC3E}">
        <p14:creationId xmlns:p14="http://schemas.microsoft.com/office/powerpoint/2010/main" val="3719046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3"/>
            <a:ext cx="8229600" cy="648072"/>
          </a:xfrm>
        </p:spPr>
        <p:txBody>
          <a:bodyPr/>
          <a:lstStyle/>
          <a:p>
            <a:r>
              <a:rPr lang="pl-PL" sz="3200" dirty="0" smtClean="0"/>
              <a:t>Teorie ekonomiczne</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061643808"/>
              </p:ext>
            </p:extLst>
          </p:nvPr>
        </p:nvGraphicFramePr>
        <p:xfrm>
          <a:off x="179512" y="764705"/>
          <a:ext cx="8784976" cy="5866992"/>
        </p:xfrm>
        <a:graphic>
          <a:graphicData uri="http://schemas.openxmlformats.org/drawingml/2006/table">
            <a:tbl>
              <a:tblPr firstRow="1" firstCol="1" bandRow="1">
                <a:tableStyleId>{5C22544A-7EE6-4342-B048-85BDC9FD1C3A}</a:tableStyleId>
              </a:tblPr>
              <a:tblGrid>
                <a:gridCol w="2016224"/>
                <a:gridCol w="6768752"/>
              </a:tblGrid>
              <a:tr h="280246">
                <a:tc>
                  <a:txBody>
                    <a:bodyPr/>
                    <a:lstStyle/>
                    <a:p>
                      <a:pPr algn="just">
                        <a:lnSpc>
                          <a:spcPct val="150000"/>
                        </a:lnSpc>
                        <a:spcAft>
                          <a:spcPts val="0"/>
                        </a:spcAft>
                      </a:pPr>
                      <a:r>
                        <a:rPr lang="pl-PL" sz="1400" dirty="0">
                          <a:effectLst/>
                        </a:rPr>
                        <a:t>Teoria</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400" dirty="0">
                          <a:effectLst/>
                        </a:rPr>
                        <a:t>Opis</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r h="1536690">
                <a:tc>
                  <a:txBody>
                    <a:bodyPr/>
                    <a:lstStyle/>
                    <a:p>
                      <a:pPr algn="just">
                        <a:lnSpc>
                          <a:spcPct val="150000"/>
                        </a:lnSpc>
                        <a:spcAft>
                          <a:spcPts val="0"/>
                        </a:spcAft>
                      </a:pPr>
                      <a:r>
                        <a:rPr lang="pl-PL" sz="1400" dirty="0">
                          <a:effectLst/>
                        </a:rPr>
                        <a:t>Klasyczna makroekonomiczna teoria migracji (</a:t>
                      </a:r>
                      <a:r>
                        <a:rPr lang="pl-PL" sz="1400" dirty="0" err="1">
                          <a:effectLst/>
                        </a:rPr>
                        <a:t>classic</a:t>
                      </a:r>
                      <a:r>
                        <a:rPr lang="pl-PL" sz="1400" dirty="0">
                          <a:effectLst/>
                        </a:rPr>
                        <a:t> </a:t>
                      </a:r>
                      <a:r>
                        <a:rPr lang="pl-PL" sz="1400" dirty="0" err="1">
                          <a:effectLst/>
                        </a:rPr>
                        <a:t>theory</a:t>
                      </a:r>
                      <a:r>
                        <a:rPr lang="pl-PL" sz="1400" dirty="0">
                          <a:effectLst/>
                        </a:rPr>
                        <a:t> of </a:t>
                      </a:r>
                      <a:r>
                        <a:rPr lang="pl-PL" sz="1400" dirty="0" err="1">
                          <a:effectLst/>
                        </a:rPr>
                        <a:t>migration</a:t>
                      </a:r>
                      <a:r>
                        <a:rPr lang="pl-PL" sz="1400" dirty="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400">
                          <a:effectLst/>
                        </a:rPr>
                        <a:t>Rozpatruje migrację jako środek do osiągnięcia przestrzennej równowagi ekonomicznej. Migrant  jest  czynnikiem  równoważącym  rynki  pracy, dąży do maksymalizacji dochodów, posiada on pełną wiedzę o możliwych do osiągnięcia korzyściach, pracownicy mają jednakowe kwalifikacje i potrzeby oraz że nie ma barier dla migracji.</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r h="1536690">
                <a:tc>
                  <a:txBody>
                    <a:bodyPr/>
                    <a:lstStyle/>
                    <a:p>
                      <a:pPr algn="just">
                        <a:lnSpc>
                          <a:spcPct val="150000"/>
                        </a:lnSpc>
                        <a:spcAft>
                          <a:spcPts val="0"/>
                        </a:spcAft>
                      </a:pPr>
                      <a:r>
                        <a:rPr lang="en-US" sz="1400" dirty="0" err="1">
                          <a:effectLst/>
                        </a:rPr>
                        <a:t>Neoklasyczna</a:t>
                      </a:r>
                      <a:r>
                        <a:rPr lang="en-US" sz="1400" dirty="0">
                          <a:effectLst/>
                        </a:rPr>
                        <a:t> </a:t>
                      </a:r>
                      <a:r>
                        <a:rPr lang="en-US" sz="1400" dirty="0" err="1">
                          <a:effectLst/>
                        </a:rPr>
                        <a:t>teoria</a:t>
                      </a:r>
                      <a:r>
                        <a:rPr lang="en-US" sz="1400" dirty="0">
                          <a:effectLst/>
                        </a:rPr>
                        <a:t> </a:t>
                      </a:r>
                      <a:r>
                        <a:rPr lang="en-US" sz="1400" dirty="0" err="1">
                          <a:effectLst/>
                        </a:rPr>
                        <a:t>migracji</a:t>
                      </a:r>
                      <a:r>
                        <a:rPr lang="en-US" sz="1400" dirty="0">
                          <a:effectLst/>
                        </a:rPr>
                        <a:t> (neoclassic theory of migration)</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400" dirty="0">
                          <a:effectLst/>
                        </a:rPr>
                        <a:t>W  ujęciu  makroekonomicznym  zakłada, że  migracja  jest  wynikiem różnic  wielkości  popytu  i  podaży  pracy  na  różnych  obszarach,  co  skutkuje  zróżnicowaniem wysokości płac, a migracja jest procesem kompensującym te różnice, zakłada  pełne zatrudnienie i wyłączność wpływu rynków pracy na migracje,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r h="2479022">
                <a:tc>
                  <a:txBody>
                    <a:bodyPr/>
                    <a:lstStyle/>
                    <a:p>
                      <a:pPr algn="just">
                        <a:lnSpc>
                          <a:spcPct val="150000"/>
                        </a:lnSpc>
                        <a:spcAft>
                          <a:spcPts val="0"/>
                        </a:spcAft>
                      </a:pPr>
                      <a:r>
                        <a:rPr lang="pl-PL" sz="1400" dirty="0">
                          <a:effectLst/>
                        </a:rPr>
                        <a:t>Nowa ekonomiczna teoria migracji (</a:t>
                      </a:r>
                      <a:r>
                        <a:rPr lang="pl-PL" sz="1400" dirty="0" err="1">
                          <a:effectLst/>
                        </a:rPr>
                        <a:t>new</a:t>
                      </a:r>
                      <a:r>
                        <a:rPr lang="pl-PL" sz="1400" dirty="0">
                          <a:effectLst/>
                        </a:rPr>
                        <a:t> </a:t>
                      </a:r>
                      <a:r>
                        <a:rPr lang="pl-PL" sz="1400" dirty="0" err="1">
                          <a:effectLst/>
                        </a:rPr>
                        <a:t>economics</a:t>
                      </a:r>
                      <a:r>
                        <a:rPr lang="pl-PL" sz="1400" dirty="0">
                          <a:effectLst/>
                        </a:rPr>
                        <a:t> of </a:t>
                      </a:r>
                      <a:r>
                        <a:rPr lang="pl-PL" sz="1400" dirty="0" err="1">
                          <a:effectLst/>
                        </a:rPr>
                        <a:t>migration</a:t>
                      </a:r>
                      <a:r>
                        <a:rPr lang="pl-PL" sz="1400" dirty="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400" dirty="0">
                          <a:effectLst/>
                        </a:rPr>
                        <a:t>Zachowuje  postulowany  przez  teorię  neoklasyczną racjonalizm   wyboru,   jako   podstawę   decyzji   o   podjęciu   migracji,   lecz   podstawową jednostką  poddaną  rozważaniom  nie  jest  pojedyncza  osoba,  lecz  grupa  ludzi, najczęściej gospodarstwo  domowe.  Głównym  celem,  jaki  stawia  przed  sobą  gospodarstwo  domowe,  nie jest  maksymalizacja  zysku,  lecz  minimalizacja  ryzyka.  Jednym z podstawowych  sposobów osiągnięcia  tego  celu  jest  dywersyfikacja  dochodów  rodziny.</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0836" y="0"/>
            <a:ext cx="8229600" cy="620688"/>
          </a:xfrm>
        </p:spPr>
        <p:txBody>
          <a:bodyPr/>
          <a:lstStyle/>
          <a:p>
            <a:r>
              <a:rPr lang="pl-PL" sz="3200" b="1" dirty="0" smtClean="0">
                <a:effectLst/>
              </a:rPr>
              <a:t>Teorie ekonomiczne</a:t>
            </a:r>
            <a:endParaRPr lang="pl-PL" sz="3200" dirty="0"/>
          </a:p>
        </p:txBody>
      </p:sp>
      <p:sp>
        <p:nvSpPr>
          <p:cNvPr id="3" name="Symbol zastępczy zawartości 2"/>
          <p:cNvSpPr>
            <a:spLocks noGrp="1"/>
          </p:cNvSpPr>
          <p:nvPr>
            <p:ph idx="1"/>
          </p:nvPr>
        </p:nvSpPr>
        <p:spPr/>
        <p:txBody>
          <a:bodyPr/>
          <a:lstStyle/>
          <a:p>
            <a:pPr>
              <a:buNone/>
            </a:pPr>
            <a:r>
              <a:rPr lang="pl-PL" sz="2400" dirty="0" smtClean="0"/>
              <a:t>    </a:t>
            </a:r>
          </a:p>
          <a:p>
            <a:pPr>
              <a:buNone/>
            </a:pPr>
            <a:endParaRPr lang="pl-PL" sz="2400" dirty="0" smtClean="0"/>
          </a:p>
          <a:p>
            <a:pPr>
              <a:buNone/>
            </a:pPr>
            <a:endParaRPr lang="pl-PL" sz="2400" dirty="0"/>
          </a:p>
        </p:txBody>
      </p:sp>
      <p:graphicFrame>
        <p:nvGraphicFramePr>
          <p:cNvPr id="4" name="Tabela 3"/>
          <p:cNvGraphicFramePr>
            <a:graphicFrameLocks noGrp="1"/>
          </p:cNvGraphicFramePr>
          <p:nvPr>
            <p:extLst>
              <p:ext uri="{D42A27DB-BD31-4B8C-83A1-F6EECF244321}">
                <p14:modId xmlns:p14="http://schemas.microsoft.com/office/powerpoint/2010/main" val="4018190813"/>
              </p:ext>
            </p:extLst>
          </p:nvPr>
        </p:nvGraphicFramePr>
        <p:xfrm>
          <a:off x="179512" y="620687"/>
          <a:ext cx="8856984" cy="6048674"/>
        </p:xfrm>
        <a:graphic>
          <a:graphicData uri="http://schemas.openxmlformats.org/drawingml/2006/table">
            <a:tbl>
              <a:tblPr firstRow="1" firstCol="1" bandRow="1">
                <a:tableStyleId>{5C22544A-7EE6-4342-B048-85BDC9FD1C3A}</a:tableStyleId>
              </a:tblPr>
              <a:tblGrid>
                <a:gridCol w="2016224"/>
                <a:gridCol w="6840760"/>
              </a:tblGrid>
              <a:tr h="373726">
                <a:tc>
                  <a:txBody>
                    <a:bodyPr/>
                    <a:lstStyle/>
                    <a:p>
                      <a:pPr algn="just">
                        <a:lnSpc>
                          <a:spcPct val="150000"/>
                        </a:lnSpc>
                        <a:spcAft>
                          <a:spcPts val="0"/>
                        </a:spcAft>
                      </a:pPr>
                      <a:r>
                        <a:rPr lang="pl-PL" sz="1600" dirty="0">
                          <a:effectLst/>
                        </a:rPr>
                        <a:t>Teoria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600" dirty="0">
                          <a:effectLst/>
                        </a:rPr>
                        <a:t>Opis</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r h="2837474">
                <a:tc>
                  <a:txBody>
                    <a:bodyPr/>
                    <a:lstStyle/>
                    <a:p>
                      <a:pPr algn="just">
                        <a:lnSpc>
                          <a:spcPct val="150000"/>
                        </a:lnSpc>
                        <a:spcAft>
                          <a:spcPts val="0"/>
                        </a:spcAft>
                      </a:pPr>
                      <a:r>
                        <a:rPr lang="pl-PL" sz="1600" dirty="0">
                          <a:effectLst/>
                        </a:rPr>
                        <a:t>Teoria dualnego rynku pracy (dual </a:t>
                      </a:r>
                      <a:r>
                        <a:rPr lang="pl-PL" sz="1600" dirty="0" err="1">
                          <a:effectLst/>
                        </a:rPr>
                        <a:t>labour</a:t>
                      </a:r>
                      <a:r>
                        <a:rPr lang="pl-PL" sz="1600" dirty="0">
                          <a:effectLst/>
                        </a:rPr>
                        <a:t> market </a:t>
                      </a:r>
                      <a:r>
                        <a:rPr lang="pl-PL" sz="1600" dirty="0" err="1">
                          <a:effectLst/>
                        </a:rPr>
                        <a:t>theory</a:t>
                      </a:r>
                      <a:r>
                        <a:rPr lang="pl-PL" sz="1600" dirty="0">
                          <a:effectLst/>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600">
                          <a:effectLst/>
                        </a:rPr>
                        <a:t>Wyjaśnia migracje międzynarodowe za pomocą zmiennych makroekonomicznych, dotyczących wyłącznie miejsca docelowego migracji. Zakłada  permanentny  niedobór  rąk  do  pracy  w  krajach  o  wysokim  poziomie rozwoju,   ponieważ   istnieje   tam   cały   szereg   zajęć   zarobkowych,   których   z   przyczyn prestiżowych nie chcą podjąć ich obywatele. Zatrudnianie emigrantów nie powoduje wzrostu  stopy  bezrobocia,  lecz  wpływa stabilizująco na gospodarkę kraju imigracji.</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r h="2837474">
                <a:tc>
                  <a:txBody>
                    <a:bodyPr/>
                    <a:lstStyle/>
                    <a:p>
                      <a:pPr algn="just">
                        <a:lnSpc>
                          <a:spcPct val="150000"/>
                        </a:lnSpc>
                        <a:spcAft>
                          <a:spcPts val="0"/>
                        </a:spcAft>
                      </a:pPr>
                      <a:r>
                        <a:rPr lang="pl-PL" sz="1600">
                          <a:effectLst/>
                        </a:rPr>
                        <a:t>Teoria systemu światowego (world systems theory)</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c>
                  <a:txBody>
                    <a:bodyPr/>
                    <a:lstStyle/>
                    <a:p>
                      <a:pPr algn="just">
                        <a:lnSpc>
                          <a:spcPct val="150000"/>
                        </a:lnSpc>
                        <a:spcAft>
                          <a:spcPts val="0"/>
                        </a:spcAft>
                      </a:pPr>
                      <a:r>
                        <a:rPr lang="pl-PL" sz="1600" dirty="0">
                          <a:effectLst/>
                        </a:rPr>
                        <a:t>Migracja  jest  naturalną  konsekwencją rozwoju  kapitalizmu.  W  miarę  wyczerpywania  się  surowców  mineralnych  w  państwach bogatych,  a  także  wraz  ze  wzrostem  kosztów  rodzimej  siły  roboczej, firmy  rozpoczynają poszukiwania surowców mineralnych oraz niższych kosztów pracy zagranicą. Prowadzi to do migracji kapitału do krajów biednych, stanowiących jednocześnie rynki zbytu dla produktów z krajów bogatych, a równolegle wyzwala migrację ludności w kierunku przeciwnym.</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064" marR="41064"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648072"/>
          </a:xfrm>
        </p:spPr>
        <p:txBody>
          <a:bodyPr/>
          <a:lstStyle/>
          <a:p>
            <a:r>
              <a:rPr lang="pl-PL" sz="3200" dirty="0" smtClean="0"/>
              <a:t>Teorie socjologiczne</a:t>
            </a:r>
            <a:endParaRPr lang="pl-PL" sz="3200" dirty="0"/>
          </a:p>
        </p:txBody>
      </p:sp>
      <p:sp>
        <p:nvSpPr>
          <p:cNvPr id="3" name="Symbol zastępczy zawartości 2"/>
          <p:cNvSpPr>
            <a:spLocks noGrp="1"/>
          </p:cNvSpPr>
          <p:nvPr>
            <p:ph idx="1"/>
          </p:nvPr>
        </p:nvSpPr>
        <p:spPr>
          <a:xfrm>
            <a:off x="225860" y="1700808"/>
            <a:ext cx="8712968" cy="5904654"/>
          </a:xfrm>
        </p:spPr>
        <p:txBody>
          <a:bodyPr/>
          <a:lstStyle/>
          <a:p>
            <a:pPr>
              <a:buFont typeface="Wingdings" panose="05000000000000000000" pitchFamily="2" charset="2"/>
              <a:buChar char="§"/>
            </a:pPr>
            <a:r>
              <a:rPr lang="pl-PL" sz="2800" dirty="0">
                <a:effectLst/>
              </a:rPr>
              <a:t>Teorie   socjologiczne   koncentrują   się   na   motywach   decyzji   o   </a:t>
            </a:r>
            <a:r>
              <a:rPr lang="pl-PL" sz="2800" dirty="0" smtClean="0">
                <a:effectLst/>
              </a:rPr>
              <a:t>migracji</a:t>
            </a:r>
          </a:p>
          <a:p>
            <a:pPr>
              <a:buFont typeface="Wingdings" panose="05000000000000000000" pitchFamily="2" charset="2"/>
              <a:buChar char="§"/>
            </a:pPr>
            <a:r>
              <a:rPr lang="pl-PL" sz="2800" dirty="0">
                <a:effectLst/>
              </a:rPr>
              <a:t>B</a:t>
            </a:r>
            <a:r>
              <a:rPr lang="pl-PL" sz="2800" dirty="0" smtClean="0">
                <a:effectLst/>
              </a:rPr>
              <a:t>ywają </a:t>
            </a:r>
            <a:r>
              <a:rPr lang="pl-PL" sz="2800" dirty="0">
                <a:effectLst/>
              </a:rPr>
              <a:t>utożsamiane z badaniami behawiorystycznymi</a:t>
            </a:r>
            <a:r>
              <a:rPr lang="pl-PL" sz="2800" dirty="0" smtClean="0">
                <a:effectLst/>
              </a:rPr>
              <a:t>.</a:t>
            </a:r>
          </a:p>
          <a:p>
            <a:pPr>
              <a:buFont typeface="Wingdings" panose="05000000000000000000" pitchFamily="2" charset="2"/>
              <a:buChar char="§"/>
            </a:pPr>
            <a:r>
              <a:rPr lang="pl-PL" sz="2800" dirty="0">
                <a:effectLst/>
              </a:rPr>
              <a:t>Najczęściej </a:t>
            </a:r>
            <a:r>
              <a:rPr lang="pl-PL" sz="2800" dirty="0" smtClean="0">
                <a:effectLst/>
              </a:rPr>
              <a:t>są </a:t>
            </a:r>
            <a:r>
              <a:rPr lang="pl-PL" sz="2800" dirty="0">
                <a:effectLst/>
              </a:rPr>
              <a:t>weryfikowane w oparciu o badania ankietowe</a:t>
            </a:r>
            <a:endParaRPr lang="pl-PL" sz="2800" dirty="0" smtClean="0">
              <a:effectLst/>
            </a:endParaRPr>
          </a:p>
          <a:p>
            <a:pPr>
              <a:buFont typeface="Wingdings" panose="05000000000000000000" pitchFamily="2" charset="2"/>
              <a:buChar char="§"/>
            </a:pPr>
            <a:endParaRPr lang="pl-PL" sz="2800" dirty="0"/>
          </a:p>
        </p:txBody>
      </p:sp>
    </p:spTree>
    <p:extLst>
      <p:ext uri="{BB962C8B-B14F-4D97-AF65-F5344CB8AC3E}">
        <p14:creationId xmlns:p14="http://schemas.microsoft.com/office/powerpoint/2010/main" val="1111557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źwigar">
  <a:themeElements>
    <a:clrScheme name="Dźwigar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Dźwigar">
      <a:majorFont>
        <a:latin typeface="Arial"/>
        <a:ea typeface=""/>
        <a:cs typeface="Arial"/>
      </a:majorFont>
      <a:minorFont>
        <a:latin typeface="Arial"/>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źwigar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Dźwigar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Dźwigar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Dźwigar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Dźwigar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Dźwigar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Dźwigar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Dźwigar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Dźwigar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Beam</Template>
  <TotalTime>2515</TotalTime>
  <Words>3760</Words>
  <Application>Microsoft Office PowerPoint</Application>
  <PresentationFormat>Pokaz na ekranie (4:3)</PresentationFormat>
  <Paragraphs>520</Paragraphs>
  <Slides>35</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35</vt:i4>
      </vt:variant>
    </vt:vector>
  </HeadingPairs>
  <TitlesOfParts>
    <vt:vector size="41" baseType="lpstr">
      <vt:lpstr>Arial</vt:lpstr>
      <vt:lpstr>Calibri</vt:lpstr>
      <vt:lpstr>Symbol</vt:lpstr>
      <vt:lpstr>Times New Roman</vt:lpstr>
      <vt:lpstr>Wingdings</vt:lpstr>
      <vt:lpstr>Dźwigar</vt:lpstr>
      <vt:lpstr>Prezentacja programu PowerPoint</vt:lpstr>
      <vt:lpstr>Cele opracowania</vt:lpstr>
      <vt:lpstr>Interdyscyplinarne definicje migracji ludności</vt:lpstr>
      <vt:lpstr>Kategorie osób przemieszczających się – migranci i nie-migranci [wg ONZ 1998], migranci to:</vt:lpstr>
      <vt:lpstr>Definicje z zakresu migracji ludności</vt:lpstr>
      <vt:lpstr>Teorie ekonomiczne</vt:lpstr>
      <vt:lpstr>Teorie ekonomiczne</vt:lpstr>
      <vt:lpstr>Teorie ekonomiczne</vt:lpstr>
      <vt:lpstr>Teorie socjologiczne</vt:lpstr>
      <vt:lpstr>Teorie socjologiczne</vt:lpstr>
      <vt:lpstr>Teorie geograficzne</vt:lpstr>
      <vt:lpstr>Teorie geograficzne</vt:lpstr>
      <vt:lpstr>Teorie migracji</vt:lpstr>
      <vt:lpstr>Emigracja w Europie współczesnej</vt:lpstr>
      <vt:lpstr>Emigracja z państw UE-15 </vt:lpstr>
      <vt:lpstr>Emigracja z państw UE-13 </vt:lpstr>
      <vt:lpstr>Emigracja z krajów pozostałych</vt:lpstr>
      <vt:lpstr>Imigracja do państw UE-15 </vt:lpstr>
      <vt:lpstr>Imigracja do państw UE-13 </vt:lpstr>
      <vt:lpstr>Imigracja do krajów pozostałych</vt:lpstr>
      <vt:lpstr>Procesy migracyjne w Europie 1990-2014</vt:lpstr>
      <vt:lpstr>Ekonomiczno-społeczne determinanty imigracji i emigracji</vt:lpstr>
      <vt:lpstr>zestaw zmiennych objaśniających</vt:lpstr>
      <vt:lpstr>Dobór zmiennych dla współczynnika emigracji</vt:lpstr>
      <vt:lpstr>Dobór zmiennych dla współczynnika emigracji</vt:lpstr>
      <vt:lpstr>Dobór zmiennych dla współczynnika imigracji</vt:lpstr>
      <vt:lpstr>Dobór zmiennych dla współczynnika imigracji</vt:lpstr>
      <vt:lpstr>Modele dla współczynnika emigracja</vt:lpstr>
      <vt:lpstr>Modele dla współczynnika imigracja</vt:lpstr>
      <vt:lpstr>Wyniki oszacowań panelowych modeli</vt:lpstr>
      <vt:lpstr>Wyniki oszacowań panelowych modeli</vt:lpstr>
      <vt:lpstr>Podsumowanie</vt:lpstr>
      <vt:lpstr>Literatura</vt:lpstr>
      <vt:lpstr>Literatura</vt:lpstr>
      <vt:lpstr>Inne źródła</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EKOLOGICZNE NASTĘPSTWA DZIAŁALNOŚCI CZŁOWIEKA – POSZUKIWANIE I WYDOBYCIE GAZU Z ŁUPKÓW</dc:title>
  <dc:creator>Olexandr Petushynsky;KAROLINA</dc:creator>
  <cp:lastModifiedBy>Olexandr</cp:lastModifiedBy>
  <cp:revision>163</cp:revision>
  <dcterms:created xsi:type="dcterms:W3CDTF">2013-03-19T08:34:43Z</dcterms:created>
  <dcterms:modified xsi:type="dcterms:W3CDTF">2018-05-26T07:26:26Z</dcterms:modified>
</cp:coreProperties>
</file>