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80" r:id="rId2"/>
    <p:sldId id="281" r:id="rId3"/>
    <p:sldId id="304" r:id="rId4"/>
    <p:sldId id="301" r:id="rId5"/>
    <p:sldId id="282" r:id="rId6"/>
    <p:sldId id="284" r:id="rId7"/>
    <p:sldId id="305" r:id="rId8"/>
    <p:sldId id="286" r:id="rId9"/>
    <p:sldId id="306" r:id="rId10"/>
    <p:sldId id="302" r:id="rId11"/>
    <p:sldId id="288" r:id="rId12"/>
    <p:sldId id="303" r:id="rId13"/>
    <p:sldId id="289" r:id="rId14"/>
    <p:sldId id="290" r:id="rId15"/>
    <p:sldId id="292" r:id="rId16"/>
    <p:sldId id="291" r:id="rId17"/>
  </p:sldIdLst>
  <p:sldSz cx="9906000" cy="6858000" type="A4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2" userDrawn="1">
          <p15:clr>
            <a:srgbClr val="A4A3A4"/>
          </p15:clr>
        </p15:guide>
        <p15:guide id="2" pos="483" userDrawn="1">
          <p15:clr>
            <a:srgbClr val="A4A3A4"/>
          </p15:clr>
        </p15:guide>
        <p15:guide id="3" pos="7423" userDrawn="1">
          <p15:clr>
            <a:srgbClr val="A4A3A4"/>
          </p15:clr>
        </p15:guide>
        <p15:guide id="4" orient="horz" pos="4020" userDrawn="1">
          <p15:clr>
            <a:srgbClr val="A4A3A4"/>
          </p15:clr>
        </p15:guide>
        <p15:guide id="5" orient="horz" pos="1502" userDrawn="1">
          <p15:clr>
            <a:srgbClr val="A4A3A4"/>
          </p15:clr>
        </p15:guide>
        <p15:guide id="6" pos="5768" userDrawn="1">
          <p15:clr>
            <a:srgbClr val="A4A3A4"/>
          </p15:clr>
        </p15:guide>
        <p15:guide id="7" orient="horz" pos="2228" userDrawn="1">
          <p15:clr>
            <a:srgbClr val="A4A3A4"/>
          </p15:clr>
        </p15:guide>
        <p15:guide id="8" orient="horz" pos="913" userDrawn="1">
          <p15:clr>
            <a:srgbClr val="A4A3A4"/>
          </p15:clr>
        </p15:guide>
        <p15:guide id="9" pos="5269" userDrawn="1">
          <p15:clr>
            <a:srgbClr val="A4A3A4"/>
          </p15:clr>
        </p15:guide>
        <p15:guide id="10" pos="3840" userDrawn="1">
          <p15:clr>
            <a:srgbClr val="A4A3A4"/>
          </p15:clr>
        </p15:guide>
        <p15:guide id="11" pos="4248" userDrawn="1">
          <p15:clr>
            <a:srgbClr val="A4A3A4"/>
          </p15:clr>
        </p15:guide>
        <p15:guide id="12" orient="horz" pos="2523" userDrawn="1">
          <p15:clr>
            <a:srgbClr val="A4A3A4"/>
          </p15:clr>
        </p15:guide>
        <p15:guide id="13" pos="21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207E"/>
    <a:srgbClr val="009F98"/>
    <a:srgbClr val="80A41B"/>
    <a:srgbClr val="5E7E29"/>
    <a:srgbClr val="2A98CD"/>
    <a:srgbClr val="3E3E3D"/>
    <a:srgbClr val="EB1515"/>
    <a:srgbClr val="D8D8D8"/>
    <a:srgbClr val="DB2E25"/>
    <a:srgbClr val="C428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21" autoAdjust="0"/>
    <p:restoredTop sz="96005" autoAdjust="0"/>
  </p:normalViewPr>
  <p:slideViewPr>
    <p:cSldViewPr snapToGrid="0">
      <p:cViewPr varScale="1">
        <p:scale>
          <a:sx n="66" d="100"/>
          <a:sy n="66" d="100"/>
        </p:scale>
        <p:origin x="-1164" y="-76"/>
      </p:cViewPr>
      <p:guideLst>
        <p:guide orient="horz" pos="232"/>
        <p:guide orient="horz" pos="4020"/>
        <p:guide orient="horz" pos="1502"/>
        <p:guide orient="horz" pos="2228"/>
        <p:guide orient="horz" pos="913"/>
        <p:guide orient="horz" pos="2523"/>
        <p:guide pos="392"/>
        <p:guide pos="6031"/>
        <p:guide pos="4687"/>
        <p:guide pos="4281"/>
        <p:guide pos="3120"/>
        <p:guide pos="3452"/>
        <p:guide pos="173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1" d="100"/>
          <a:sy n="121" d="100"/>
        </p:scale>
        <p:origin x="382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Zeszyt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J\Desktop\Kwidzyn\spr_exp_sum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/>
              <a:t>Współczynnik obciążenia demograficznego ludnością w wieku 65+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Arkusz1!$D$10</c:f>
              <c:strCache>
                <c:ptCount val="1"/>
                <c:pt idx="0">
                  <c:v>Polska</c:v>
                </c:pt>
              </c:strCache>
            </c:strRef>
          </c:tx>
          <c:spPr>
            <a:ln>
              <a:solidFill>
                <a:schemeClr val="tx1"/>
              </a:solidFill>
              <a:prstDash val="dash"/>
            </a:ln>
          </c:spPr>
          <c:marker>
            <c:symbol val="none"/>
          </c:marker>
          <c:cat>
            <c:numRef>
              <c:f>Arkusz1!$E$9:$L$9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Arkusz1!$E$10:$L$10</c:f>
              <c:numCache>
                <c:formatCode>General</c:formatCode>
                <c:ptCount val="8"/>
                <c:pt idx="0">
                  <c:v>22.8</c:v>
                </c:pt>
                <c:pt idx="1">
                  <c:v>28.5</c:v>
                </c:pt>
                <c:pt idx="2">
                  <c:v>33.700000000000003</c:v>
                </c:pt>
                <c:pt idx="3">
                  <c:v>36.5</c:v>
                </c:pt>
                <c:pt idx="4">
                  <c:v>38.700000000000003</c:v>
                </c:pt>
                <c:pt idx="5">
                  <c:v>43</c:v>
                </c:pt>
                <c:pt idx="6">
                  <c:v>50</c:v>
                </c:pt>
                <c:pt idx="7">
                  <c:v>59.2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Arkusz1!$D$11</c:f>
              <c:strCache>
                <c:ptCount val="1"/>
                <c:pt idx="0">
                  <c:v>Europa</c:v>
                </c:pt>
              </c:strCache>
            </c:strRef>
          </c:tx>
          <c:spPr>
            <a:ln>
              <a:solidFill>
                <a:schemeClr val="tx1"/>
              </a:solidFill>
              <a:prstDash val="lgDash"/>
            </a:ln>
          </c:spPr>
          <c:marker>
            <c:symbol val="none"/>
          </c:marker>
          <c:cat>
            <c:numRef>
              <c:f>Arkusz1!$E$9:$L$9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Arkusz1!$E$11:$L$11</c:f>
              <c:numCache>
                <c:formatCode>General</c:formatCode>
                <c:ptCount val="8"/>
                <c:pt idx="0">
                  <c:v>26.4</c:v>
                </c:pt>
                <c:pt idx="1">
                  <c:v>29.8</c:v>
                </c:pt>
                <c:pt idx="2">
                  <c:v>35.5</c:v>
                </c:pt>
                <c:pt idx="3">
                  <c:v>37.4</c:v>
                </c:pt>
                <c:pt idx="4">
                  <c:v>40.4</c:v>
                </c:pt>
                <c:pt idx="5">
                  <c:v>43.1</c:v>
                </c:pt>
                <c:pt idx="6">
                  <c:v>45.6</c:v>
                </c:pt>
                <c:pt idx="7">
                  <c:v>51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Arkusz1!$D$12</c:f>
              <c:strCache>
                <c:ptCount val="1"/>
                <c:pt idx="0">
                  <c:v>Świat</c:v>
                </c:pt>
              </c:strCache>
            </c:strRef>
          </c:tx>
          <c:spPr>
            <a:ln>
              <a:solidFill>
                <a:schemeClr val="tx1"/>
              </a:solidFill>
              <a:prstDash val="lgDashDotDot"/>
            </a:ln>
          </c:spPr>
          <c:marker>
            <c:symbol val="none"/>
          </c:marker>
          <c:cat>
            <c:numRef>
              <c:f>Arkusz1!$E$9:$L$9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Arkusz1!$E$12:$L$12</c:f>
              <c:numCache>
                <c:formatCode>General</c:formatCode>
                <c:ptCount val="8"/>
                <c:pt idx="0">
                  <c:v>12.6</c:v>
                </c:pt>
                <c:pt idx="1">
                  <c:v>14.3</c:v>
                </c:pt>
                <c:pt idx="2">
                  <c:v>16.100000000000001</c:v>
                </c:pt>
                <c:pt idx="3">
                  <c:v>18.100000000000001</c:v>
                </c:pt>
                <c:pt idx="4">
                  <c:v>20.3</c:v>
                </c:pt>
                <c:pt idx="5">
                  <c:v>22.3</c:v>
                </c:pt>
                <c:pt idx="6">
                  <c:v>23.8</c:v>
                </c:pt>
                <c:pt idx="7">
                  <c:v>25.6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0158080"/>
        <c:axId val="120159616"/>
      </c:lineChart>
      <c:catAx>
        <c:axId val="120158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20159616"/>
        <c:crosses val="autoZero"/>
        <c:auto val="1"/>
        <c:lblAlgn val="ctr"/>
        <c:lblOffset val="100"/>
        <c:noMultiLvlLbl val="0"/>
      </c:catAx>
      <c:valAx>
        <c:axId val="12015961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12015808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>
          <a:latin typeface="Trebuchet MS" panose="020B0603020202020204" pitchFamily="34" charset="0"/>
        </a:defRPr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200"/>
          </a:pPr>
          <a:endParaRPr lang="pl-PL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[spr_exp_sum.xls]Data!$B$11</c:f>
              <c:strCache>
                <c:ptCount val="1"/>
                <c:pt idx="0">
                  <c:v>Wydatki na zabezpieczenie społeczne wg. standardu siły nabywczej (PPS) na mieszkańca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110000"/>
                    <a:satMod val="105000"/>
                    <a:tint val="67000"/>
                  </a:schemeClr>
                </a:gs>
                <a:gs pos="50000">
                  <a:schemeClr val="accent5">
                    <a:lumMod val="105000"/>
                    <a:satMod val="103000"/>
                    <a:tint val="73000"/>
                  </a:schemeClr>
                </a:gs>
                <a:gs pos="100000">
                  <a:schemeClr val="accent5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5"/>
              </a:solidFill>
              <a:prstDash val="solid"/>
              <a:miter lim="800000"/>
            </a:ln>
            <a:effectLst/>
          </c:spPr>
          <c:invertIfNegative val="0"/>
          <c:cat>
            <c:strRef>
              <c:f>[spr_exp_sum.xls]Data!$A$12:$A$44</c:f>
              <c:strCache>
                <c:ptCount val="33"/>
                <c:pt idx="0">
                  <c:v>Turcja</c:v>
                </c:pt>
                <c:pt idx="1">
                  <c:v>Serbia</c:v>
                </c:pt>
                <c:pt idx="2">
                  <c:v>Rumunia</c:v>
                </c:pt>
                <c:pt idx="3">
                  <c:v>Bułgaria</c:v>
                </c:pt>
                <c:pt idx="4">
                  <c:v>Łotwa</c:v>
                </c:pt>
                <c:pt idx="5">
                  <c:v>Litwa</c:v>
                </c:pt>
                <c:pt idx="6">
                  <c:v>Chorwacja</c:v>
                </c:pt>
                <c:pt idx="7">
                  <c:v>Estonia</c:v>
                </c:pt>
                <c:pt idx="8">
                  <c:v>Węgry</c:v>
                </c:pt>
                <c:pt idx="9">
                  <c:v>Słowacja</c:v>
                </c:pt>
                <c:pt idx="10">
                  <c:v>Malta</c:v>
                </c:pt>
                <c:pt idx="11">
                  <c:v>Republika Czeska</c:v>
                </c:pt>
                <c:pt idx="12">
                  <c:v>Cypr</c:v>
                </c:pt>
                <c:pt idx="13">
                  <c:v>Grecja</c:v>
                </c:pt>
                <c:pt idx="14">
                  <c:v>Słowenia</c:v>
                </c:pt>
                <c:pt idx="15">
                  <c:v>Portugalia</c:v>
                </c:pt>
                <c:pt idx="16">
                  <c:v>Hiszpania</c:v>
                </c:pt>
                <c:pt idx="17">
                  <c:v>Irlandia</c:v>
                </c:pt>
                <c:pt idx="18">
                  <c:v>Islandia</c:v>
                </c:pt>
                <c:pt idx="19">
                  <c:v>Włochy</c:v>
                </c:pt>
                <c:pt idx="20">
                  <c:v>Wielka Brytania</c:v>
                </c:pt>
                <c:pt idx="21">
                  <c:v>Finlandia</c:v>
                </c:pt>
                <c:pt idx="22">
                  <c:v>Szwecja</c:v>
                </c:pt>
                <c:pt idx="23">
                  <c:v>Belgia</c:v>
                </c:pt>
                <c:pt idx="24">
                  <c:v>Francja</c:v>
                </c:pt>
                <c:pt idx="25">
                  <c:v>Niemcy</c:v>
                </c:pt>
                <c:pt idx="26">
                  <c:v>Holandia</c:v>
                </c:pt>
                <c:pt idx="27">
                  <c:v>Austria</c:v>
                </c:pt>
                <c:pt idx="28">
                  <c:v>Dania</c:v>
                </c:pt>
                <c:pt idx="29">
                  <c:v>Szwajcaria</c:v>
                </c:pt>
                <c:pt idx="30">
                  <c:v>Norwegia</c:v>
                </c:pt>
                <c:pt idx="31">
                  <c:v>Luksemburg</c:v>
                </c:pt>
                <c:pt idx="32">
                  <c:v>Poland</c:v>
                </c:pt>
              </c:strCache>
            </c:strRef>
          </c:cat>
          <c:val>
            <c:numRef>
              <c:f>[spr_exp_sum.xls]Data!$B$12:$B$44</c:f>
              <c:numCache>
                <c:formatCode>#,##0.00</c:formatCode>
                <c:ptCount val="33"/>
                <c:pt idx="0">
                  <c:v>2266.56</c:v>
                </c:pt>
                <c:pt idx="1">
                  <c:v>2401.54</c:v>
                </c:pt>
                <c:pt idx="2">
                  <c:v>2504.21</c:v>
                </c:pt>
                <c:pt idx="3">
                  <c:v>2675.4</c:v>
                </c:pt>
                <c:pt idx="4">
                  <c:v>2834.39</c:v>
                </c:pt>
                <c:pt idx="5">
                  <c:v>3581.34</c:v>
                </c:pt>
                <c:pt idx="6">
                  <c:v>3650.99</c:v>
                </c:pt>
                <c:pt idx="7">
                  <c:v>3665.81</c:v>
                </c:pt>
                <c:pt idx="8">
                  <c:v>4222.66</c:v>
                </c:pt>
                <c:pt idx="9">
                  <c:v>4265.21</c:v>
                </c:pt>
                <c:pt idx="10">
                  <c:v>4736.41</c:v>
                </c:pt>
                <c:pt idx="11">
                  <c:v>5191.1099999999997</c:v>
                </c:pt>
                <c:pt idx="12">
                  <c:v>5210.68</c:v>
                </c:pt>
                <c:pt idx="13">
                  <c:v>5312.96</c:v>
                </c:pt>
                <c:pt idx="14">
                  <c:v>5600.78</c:v>
                </c:pt>
                <c:pt idx="15">
                  <c:v>5664.99</c:v>
                </c:pt>
                <c:pt idx="16">
                  <c:v>6367.82</c:v>
                </c:pt>
                <c:pt idx="17">
                  <c:v>7506.21</c:v>
                </c:pt>
                <c:pt idx="18">
                  <c:v>7962.65</c:v>
                </c:pt>
                <c:pt idx="19">
                  <c:v>8083.01</c:v>
                </c:pt>
                <c:pt idx="20">
                  <c:v>8488.19</c:v>
                </c:pt>
                <c:pt idx="21">
                  <c:v>10121.719999999999</c:v>
                </c:pt>
                <c:pt idx="22">
                  <c:v>10273.09</c:v>
                </c:pt>
                <c:pt idx="23">
                  <c:v>10382.299999999999</c:v>
                </c:pt>
                <c:pt idx="24">
                  <c:v>10742.43</c:v>
                </c:pt>
                <c:pt idx="25">
                  <c:v>10819.74</c:v>
                </c:pt>
                <c:pt idx="26">
                  <c:v>11117.67</c:v>
                </c:pt>
                <c:pt idx="27">
                  <c:v>11159.15</c:v>
                </c:pt>
                <c:pt idx="28">
                  <c:v>11436.18</c:v>
                </c:pt>
                <c:pt idx="29">
                  <c:v>12064.48</c:v>
                </c:pt>
                <c:pt idx="30">
                  <c:v>12732.86</c:v>
                </c:pt>
                <c:pt idx="31">
                  <c:v>14988.66</c:v>
                </c:pt>
                <c:pt idx="32" formatCode="General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"/>
        <c:axId val="80176256"/>
        <c:axId val="80177792"/>
      </c:barChart>
      <c:catAx>
        <c:axId val="80176256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600" b="1"/>
            </a:pPr>
            <a:endParaRPr lang="pl-PL"/>
          </a:p>
        </c:txPr>
        <c:crossAx val="80177792"/>
        <c:crosses val="autoZero"/>
        <c:auto val="1"/>
        <c:lblAlgn val="ctr"/>
        <c:lblOffset val="100"/>
        <c:noMultiLvlLbl val="0"/>
      </c:catAx>
      <c:valAx>
        <c:axId val="80177792"/>
        <c:scaling>
          <c:orientation val="minMax"/>
        </c:scaling>
        <c:delete val="0"/>
        <c:axPos val="t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pl-PL"/>
          </a:p>
        </c:txPr>
        <c:crossAx val="80176256"/>
        <c:crosses val="autoZero"/>
        <c:crossBetween val="between"/>
        <c:majorUnit val="4000"/>
      </c:valAx>
    </c:plotArea>
    <c:plotVisOnly val="1"/>
    <c:dispBlanksAs val="gap"/>
    <c:showDLblsOverMax val="0"/>
  </c:chart>
  <c:txPr>
    <a:bodyPr/>
    <a:lstStyle/>
    <a:p>
      <a:pPr>
        <a:defRPr sz="1100"/>
      </a:pPr>
      <a:endParaRPr lang="pl-PL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7DD6AE-8C26-4F1B-B84E-3144B6FA23F7}" type="datetimeFigureOut">
              <a:rPr lang="pl-PL" smtClean="0"/>
              <a:t>2018-05-25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FA3B9-4054-4768-A287-B4E588A5EA1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1147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F3FAAF-CC5F-4C8F-A3AD-78F60C842C27}" type="datetimeFigureOut">
              <a:rPr lang="pl-PL" smtClean="0"/>
              <a:t>2018-05-25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85303-1FE7-4C21-BBC3-43AA1027CA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7132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4767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/>
              <a:t>2018-05-25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6964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/>
              <a:t>2018-05-25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4591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/>
              <a:t>2018-05-25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0637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5878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/>
              <a:t>2018-05-25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8220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/>
              <a:t>2018-05-25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166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/>
              <a:t>2018-05-25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2597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/>
              <a:t>2018-05-25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9533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/>
              <a:t>2018-05-25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602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/>
              <a:t>2018-05-25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7344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/>
              <a:t>2018-05-25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5125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14F2C-608F-45E4-8E73-2E569117B1DB}" type="datetimeFigureOut">
              <a:rPr lang="pl-PL" smtClean="0"/>
              <a:t>2018-05-25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5E22E-680B-4CA0-BCFB-7AB2B165D3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2480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/>
          <p:cNvSpPr txBox="1"/>
          <p:nvPr/>
        </p:nvSpPr>
        <p:spPr>
          <a:xfrm>
            <a:off x="94578" y="6383867"/>
            <a:ext cx="2521621" cy="37175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pl-PL" sz="1400" b="1" dirty="0" smtClean="0">
                <a:solidFill>
                  <a:schemeClr val="bg1"/>
                </a:solidFill>
              </a:rPr>
              <a:t>Kwidzyn, dn. 26.05.2018 r.</a:t>
            </a:r>
            <a:endParaRPr lang="pl-PL" sz="1400" b="1" dirty="0">
              <a:solidFill>
                <a:schemeClr val="bg1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548846" y="1914209"/>
            <a:ext cx="8545412" cy="219212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pl-PL" sz="3600" b="1" dirty="0"/>
              <a:t>Rola </a:t>
            </a:r>
            <a:r>
              <a:rPr lang="pl-PL" sz="3600" b="1" i="1" dirty="0"/>
              <a:t>Silver</a:t>
            </a:r>
            <a:r>
              <a:rPr lang="pl-PL" sz="3600" b="1" dirty="0"/>
              <a:t> </a:t>
            </a:r>
            <a:r>
              <a:rPr lang="pl-PL" sz="3600" b="1" i="1" dirty="0" err="1"/>
              <a:t>Economy</a:t>
            </a:r>
            <a:r>
              <a:rPr lang="pl-PL" sz="3600" b="1" dirty="0"/>
              <a:t> w zwiększaniu dobrobytu osób starszych </a:t>
            </a:r>
          </a:p>
        </p:txBody>
      </p:sp>
      <p:sp>
        <p:nvSpPr>
          <p:cNvPr id="39" name="pole tekstowe 38"/>
          <p:cNvSpPr txBox="1"/>
          <p:nvPr/>
        </p:nvSpPr>
        <p:spPr>
          <a:xfrm>
            <a:off x="548846" y="4592085"/>
            <a:ext cx="8542995" cy="11652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pl-PL" b="1" dirty="0" smtClean="0"/>
              <a:t>prof. zw. dr hab. Jadwiga </a:t>
            </a:r>
            <a:r>
              <a:rPr lang="pl-PL" b="1" dirty="0"/>
              <a:t>Suchecka</a:t>
            </a:r>
          </a:p>
          <a:p>
            <a:pPr algn="r"/>
            <a:r>
              <a:rPr lang="pl-PL" sz="1600" i="1" dirty="0" smtClean="0"/>
              <a:t>Katedra Badań Operacyjnych</a:t>
            </a:r>
            <a:endParaRPr lang="pl-PL" sz="1600" i="1" dirty="0"/>
          </a:p>
          <a:p>
            <a:pPr algn="r"/>
            <a:r>
              <a:rPr lang="pl-PL" sz="1600" dirty="0" smtClean="0"/>
              <a:t> </a:t>
            </a:r>
          </a:p>
          <a:p>
            <a:pPr algn="r"/>
            <a:r>
              <a:rPr lang="pl-PL" b="1" dirty="0" smtClean="0"/>
              <a:t>dr Maciej </a:t>
            </a:r>
            <a:r>
              <a:rPr lang="pl-PL" b="1" dirty="0"/>
              <a:t>Jewczak</a:t>
            </a:r>
            <a:endParaRPr lang="pl-PL" sz="1600" b="1" dirty="0"/>
          </a:p>
          <a:p>
            <a:pPr algn="r"/>
            <a:r>
              <a:rPr lang="pl-PL" sz="1600" i="1" dirty="0" smtClean="0"/>
              <a:t>Katedra Ekonometrii Przestrzennej</a:t>
            </a:r>
            <a:endParaRPr lang="pl-PL" sz="1600" i="1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308600"/>
            <a:ext cx="3173035" cy="98213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" y="6870"/>
            <a:ext cx="2208942" cy="107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2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930273"/>
          </a:xfrm>
        </p:spPr>
        <p:txBody>
          <a:bodyPr anchor="t">
            <a:normAutofit/>
          </a:bodyPr>
          <a:lstStyle/>
          <a:p>
            <a:pPr algn="ctr"/>
            <a:r>
              <a:rPr lang="pl-PL" sz="3200" b="1" dirty="0" smtClean="0"/>
              <a:t>4 poziomy </a:t>
            </a:r>
            <a:r>
              <a:rPr lang="pl-PL" sz="3200" b="1" i="1" dirty="0" err="1" smtClean="0"/>
              <a:t>Health</a:t>
            </a:r>
            <a:r>
              <a:rPr lang="pl-PL" sz="3200" b="1" i="1" dirty="0" smtClean="0"/>
              <a:t> </a:t>
            </a:r>
            <a:r>
              <a:rPr lang="pl-PL" sz="3200" b="1" i="1" dirty="0" err="1" smtClean="0"/>
              <a:t>literacy</a:t>
            </a:r>
            <a:r>
              <a:rPr lang="pl-PL" sz="3200" b="1" i="1" dirty="0"/>
              <a:t> </a:t>
            </a:r>
            <a:r>
              <a:rPr lang="pl-PL" sz="3200" b="1" i="1" dirty="0" smtClean="0"/>
              <a:t/>
            </a:r>
            <a:br>
              <a:rPr lang="pl-PL" sz="3200" b="1" i="1" dirty="0" smtClean="0"/>
            </a:br>
            <a:r>
              <a:rPr lang="pl-PL" sz="3200" b="1" baseline="-25000" dirty="0" smtClean="0"/>
              <a:t>wg</a:t>
            </a:r>
            <a:r>
              <a:rPr lang="pl-PL" sz="3200" b="1" baseline="-25000" dirty="0"/>
              <a:t>. </a:t>
            </a:r>
            <a:r>
              <a:rPr lang="pl-PL" sz="3200" b="1" baseline="-25000" dirty="0" err="1" smtClean="0"/>
              <a:t>Zarcadoolasa</a:t>
            </a:r>
            <a:r>
              <a:rPr lang="pl-PL" sz="3200" b="1" baseline="-25000" dirty="0" smtClean="0"/>
              <a:t>, </a:t>
            </a:r>
            <a:r>
              <a:rPr lang="pl-PL" sz="3200" b="1" baseline="-25000" dirty="0" err="1" smtClean="0"/>
              <a:t>Plasanta</a:t>
            </a:r>
            <a:r>
              <a:rPr lang="pl-PL" sz="3200" b="1" baseline="-25000" dirty="0" smtClean="0"/>
              <a:t> i </a:t>
            </a:r>
            <a:r>
              <a:rPr lang="pl-PL" sz="3200" b="1" baseline="-25000" dirty="0" err="1" smtClean="0"/>
              <a:t>Greera</a:t>
            </a:r>
            <a:r>
              <a:rPr lang="pl-PL" sz="3200" b="1" baseline="-25000" dirty="0" smtClean="0"/>
              <a:t> (2005). </a:t>
            </a:r>
            <a:endParaRPr lang="pl-PL" sz="3200" b="1" baseline="-25000" dirty="0"/>
          </a:p>
        </p:txBody>
      </p:sp>
      <p:sp>
        <p:nvSpPr>
          <p:cNvPr id="10" name="Symbol zastępczy zawartości 9"/>
          <p:cNvSpPr>
            <a:spLocks noGrp="1"/>
          </p:cNvSpPr>
          <p:nvPr>
            <p:ph idx="1"/>
          </p:nvPr>
        </p:nvSpPr>
        <p:spPr>
          <a:xfrm>
            <a:off x="681038" y="1507067"/>
            <a:ext cx="8543925" cy="4478866"/>
          </a:xfrm>
        </p:spPr>
        <p:txBody>
          <a:bodyPr>
            <a:noAutofit/>
          </a:bodyPr>
          <a:lstStyle/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pl-PL" sz="1600" dirty="0" smtClean="0"/>
              <a:t>1.</a:t>
            </a:r>
            <a:r>
              <a:rPr lang="pl-PL" sz="1600" b="1" dirty="0" smtClean="0"/>
              <a:t>podstawowy </a:t>
            </a:r>
            <a:r>
              <a:rPr lang="pl-PL" sz="1600" b="1" dirty="0"/>
              <a:t>(</a:t>
            </a:r>
            <a:r>
              <a:rPr lang="pl-PL" sz="1600" b="1" i="1" dirty="0" err="1"/>
              <a:t>fundamental</a:t>
            </a:r>
            <a:r>
              <a:rPr lang="pl-PL" sz="1600" b="1" i="1" dirty="0"/>
              <a:t> </a:t>
            </a:r>
            <a:r>
              <a:rPr lang="pl-PL" sz="1600" b="1" i="1" dirty="0" err="1"/>
              <a:t>literacy</a:t>
            </a:r>
            <a:r>
              <a:rPr lang="pl-PL" sz="1600" b="1" dirty="0"/>
              <a:t>) – </a:t>
            </a:r>
            <a:r>
              <a:rPr lang="pl-PL" sz="1600" b="1" dirty="0" smtClean="0"/>
              <a:t>odnosi się </a:t>
            </a:r>
            <a:r>
              <a:rPr lang="pl-PL" sz="1600" b="1" dirty="0"/>
              <a:t>do </a:t>
            </a:r>
            <a:r>
              <a:rPr lang="pl-PL" sz="1600" b="1" dirty="0">
                <a:solidFill>
                  <a:srgbClr val="FF0000"/>
                </a:solidFill>
              </a:rPr>
              <a:t>takich umiejętności, jak pisanie, </a:t>
            </a:r>
            <a:r>
              <a:rPr lang="pl-PL" sz="1600" b="1" dirty="0" smtClean="0">
                <a:solidFill>
                  <a:srgbClr val="FF0000"/>
                </a:solidFill>
              </a:rPr>
              <a:t>czytanie </a:t>
            </a:r>
            <a:r>
              <a:rPr lang="pl-PL" sz="1600" b="1" dirty="0">
                <a:solidFill>
                  <a:srgbClr val="FF0000"/>
                </a:solidFill>
              </a:rPr>
              <a:t>i </a:t>
            </a:r>
            <a:r>
              <a:rPr lang="pl-PL" sz="1600" b="1" dirty="0" smtClean="0">
                <a:solidFill>
                  <a:srgbClr val="FF0000"/>
                </a:solidFill>
              </a:rPr>
              <a:t>liczenie;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pl-PL" sz="1600" dirty="0" smtClean="0"/>
              <a:t>2.</a:t>
            </a:r>
            <a:r>
              <a:rPr lang="pl-PL" sz="1600" b="1" dirty="0" smtClean="0"/>
              <a:t>naukowy </a:t>
            </a:r>
            <a:r>
              <a:rPr lang="pl-PL" sz="1600" b="1" dirty="0"/>
              <a:t>(</a:t>
            </a:r>
            <a:r>
              <a:rPr lang="pl-PL" sz="1600" b="1" i="1" dirty="0" err="1" smtClean="0"/>
              <a:t>scientific</a:t>
            </a:r>
            <a:r>
              <a:rPr lang="pl-PL" sz="1600" b="1" i="1" dirty="0" smtClean="0"/>
              <a:t> </a:t>
            </a:r>
            <a:r>
              <a:rPr lang="pl-PL" sz="1600" b="1" i="1" dirty="0" err="1" smtClean="0"/>
              <a:t>literacy</a:t>
            </a:r>
            <a:r>
              <a:rPr lang="pl-PL" sz="1600" b="1" dirty="0" smtClean="0"/>
              <a:t>) </a:t>
            </a:r>
            <a:r>
              <a:rPr lang="pl-PL" sz="1600" b="1" dirty="0"/>
              <a:t>– </a:t>
            </a:r>
            <a:r>
              <a:rPr lang="pl-PL" sz="1600" b="1" dirty="0" smtClean="0"/>
              <a:t>odnosi </a:t>
            </a:r>
            <a:r>
              <a:rPr lang="pl-PL" sz="1600" b="1" dirty="0"/>
              <a:t>się do </a:t>
            </a:r>
            <a:r>
              <a:rPr lang="pl-PL" sz="1600" b="1" dirty="0">
                <a:solidFill>
                  <a:srgbClr val="FF0000"/>
                </a:solidFill>
              </a:rPr>
              <a:t>kompetencji w obszarze nauki i techniki </a:t>
            </a:r>
            <a:r>
              <a:rPr lang="pl-PL" sz="1600" b="1" dirty="0" smtClean="0">
                <a:solidFill>
                  <a:srgbClr val="FF0000"/>
                </a:solidFill>
              </a:rPr>
              <a:t>(</a:t>
            </a:r>
            <a:r>
              <a:rPr lang="pl-PL" sz="1600" b="1" dirty="0">
                <a:solidFill>
                  <a:srgbClr val="FF0000"/>
                </a:solidFill>
              </a:rPr>
              <a:t>m.in. wiedzy na temat zasadniczych koncepcji </a:t>
            </a:r>
            <a:r>
              <a:rPr lang="pl-PL" sz="1600" b="1" dirty="0" smtClean="0">
                <a:solidFill>
                  <a:srgbClr val="FF0000"/>
                </a:solidFill>
              </a:rPr>
              <a:t>naukowych </a:t>
            </a:r>
            <a:r>
              <a:rPr lang="pl-PL" sz="1600" b="1" dirty="0">
                <a:solidFill>
                  <a:srgbClr val="FF0000"/>
                </a:solidFill>
              </a:rPr>
              <a:t>i umiejętności posługiwania się </a:t>
            </a:r>
            <a:r>
              <a:rPr lang="pl-PL" sz="1600" b="1" dirty="0" smtClean="0">
                <a:solidFill>
                  <a:srgbClr val="FF0000"/>
                </a:solidFill>
              </a:rPr>
              <a:t>zdobyczami </a:t>
            </a:r>
            <a:r>
              <a:rPr lang="pl-PL" sz="1600" b="1" dirty="0">
                <a:solidFill>
                  <a:srgbClr val="FF0000"/>
                </a:solidFill>
              </a:rPr>
              <a:t>technologii</a:t>
            </a:r>
            <a:r>
              <a:rPr lang="pl-PL" sz="1600" b="1" dirty="0" smtClean="0">
                <a:solidFill>
                  <a:srgbClr val="FF0000"/>
                </a:solidFill>
              </a:rPr>
              <a:t>);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pl-PL" sz="1600" dirty="0" smtClean="0"/>
              <a:t>3.</a:t>
            </a:r>
            <a:r>
              <a:rPr lang="pl-PL" sz="1600" b="1" dirty="0" smtClean="0"/>
              <a:t>społeczny </a:t>
            </a:r>
            <a:r>
              <a:rPr lang="pl-PL" sz="1600" b="1" dirty="0" smtClean="0"/>
              <a:t>(</a:t>
            </a:r>
            <a:r>
              <a:rPr lang="pl-PL" sz="1600" b="1" i="1" dirty="0" err="1" smtClean="0"/>
              <a:t>civic</a:t>
            </a:r>
            <a:r>
              <a:rPr lang="pl-PL" sz="1600" b="1" i="1" dirty="0" smtClean="0"/>
              <a:t> </a:t>
            </a:r>
            <a:r>
              <a:rPr lang="pl-PL" sz="1600" b="1" i="1" dirty="0" err="1"/>
              <a:t>literacy</a:t>
            </a:r>
            <a:r>
              <a:rPr lang="pl-PL" sz="1600" b="1" dirty="0"/>
              <a:t>) </a:t>
            </a:r>
            <a:r>
              <a:rPr lang="pl-PL" sz="1600" b="1" dirty="0" smtClean="0"/>
              <a:t>– </a:t>
            </a:r>
            <a:r>
              <a:rPr lang="pl-PL" sz="1600" b="1" dirty="0" smtClean="0"/>
              <a:t>dotyczy </a:t>
            </a:r>
            <a:r>
              <a:rPr lang="pl-PL" sz="1600" b="1" dirty="0" smtClean="0">
                <a:solidFill>
                  <a:srgbClr val="FF0000"/>
                </a:solidFill>
              </a:rPr>
              <a:t>zaangażowania w życie publiczne i procesy decyzyjne;</a:t>
            </a:r>
            <a:endParaRPr lang="pl-PL" sz="1600" b="1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pl-PL" sz="1600" dirty="0" smtClean="0"/>
              <a:t>4.</a:t>
            </a:r>
            <a:r>
              <a:rPr lang="pl-PL" sz="1600" b="1" dirty="0" smtClean="0"/>
              <a:t>kulturowy </a:t>
            </a:r>
            <a:r>
              <a:rPr lang="pl-PL" sz="1600" b="1" dirty="0"/>
              <a:t>(</a:t>
            </a:r>
            <a:r>
              <a:rPr lang="pl-PL" sz="1600" b="1" i="1" dirty="0" err="1"/>
              <a:t>cultural</a:t>
            </a:r>
            <a:r>
              <a:rPr lang="pl-PL" sz="1600" b="1" i="1" dirty="0"/>
              <a:t> </a:t>
            </a:r>
            <a:r>
              <a:rPr lang="pl-PL" sz="1600" b="1" i="1" dirty="0" err="1"/>
              <a:t>literacy</a:t>
            </a:r>
            <a:r>
              <a:rPr lang="pl-PL" sz="1600" b="1" dirty="0"/>
              <a:t>) </a:t>
            </a:r>
            <a:endParaRPr lang="pl-PL" sz="1600" b="1" dirty="0" smtClean="0"/>
          </a:p>
          <a:p>
            <a:pPr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l-PL" sz="1600" dirty="0" smtClean="0"/>
              <a:t> </a:t>
            </a:r>
            <a:r>
              <a:rPr lang="pl-PL" sz="1600" dirty="0"/>
              <a:t> </a:t>
            </a:r>
            <a:r>
              <a:rPr lang="pl-PL" sz="1600" b="1" dirty="0" smtClean="0">
                <a:solidFill>
                  <a:srgbClr val="FF0000"/>
                </a:solidFill>
              </a:rPr>
              <a:t>umiejętności separowania</a:t>
            </a:r>
            <a:r>
              <a:rPr lang="pl-PL" sz="1600" b="1" dirty="0" smtClean="0"/>
              <a:t> wartościowych </a:t>
            </a:r>
            <a:r>
              <a:rPr lang="pl-PL" sz="1600" b="1" dirty="0"/>
              <a:t>informacji od zwyczajów i przekonań</a:t>
            </a:r>
            <a:r>
              <a:rPr lang="pl-PL" sz="1600" b="1" dirty="0" smtClean="0"/>
              <a:t>,</a:t>
            </a:r>
          </a:p>
          <a:p>
            <a:pPr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l-PL" sz="1600" b="1" dirty="0" smtClean="0"/>
              <a:t> </a:t>
            </a:r>
            <a:r>
              <a:rPr lang="pl-PL" sz="1600" b="1" dirty="0" smtClean="0">
                <a:solidFill>
                  <a:srgbClr val="FF0000"/>
                </a:solidFill>
              </a:rPr>
              <a:t>wrażliwości </a:t>
            </a:r>
            <a:r>
              <a:rPr lang="pl-PL" sz="1600" b="1" dirty="0">
                <a:solidFill>
                  <a:srgbClr val="FF0000"/>
                </a:solidFill>
              </a:rPr>
              <a:t>na uwarunkowania kulturowe</a:t>
            </a:r>
            <a:r>
              <a:rPr lang="pl-PL" sz="1600" b="1" dirty="0"/>
              <a:t> podczas </a:t>
            </a:r>
            <a:r>
              <a:rPr lang="pl-PL" sz="1600" b="1" dirty="0" smtClean="0"/>
              <a:t>przekazywania </a:t>
            </a:r>
            <a:r>
              <a:rPr lang="pl-PL" sz="1600" b="1" dirty="0"/>
              <a:t>informacji dotyczących zdrowia.</a:t>
            </a:r>
          </a:p>
        </p:txBody>
      </p:sp>
      <p:pic>
        <p:nvPicPr>
          <p:cNvPr id="8" name="Grafika 3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065938" y="134856"/>
            <a:ext cx="685896" cy="714475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" y="6112937"/>
            <a:ext cx="2407126" cy="74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43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930273"/>
          </a:xfrm>
        </p:spPr>
        <p:txBody>
          <a:bodyPr anchor="t">
            <a:normAutofit/>
          </a:bodyPr>
          <a:lstStyle/>
          <a:p>
            <a:pPr algn="ctr"/>
            <a:r>
              <a:rPr lang="pl-PL" sz="3200" b="1" dirty="0" smtClean="0"/>
              <a:t>Dynamika PKB w latach 2004-2016</a:t>
            </a:r>
            <a:r>
              <a:rPr lang="pl-PL" sz="3200" b="1" dirty="0"/>
              <a:t> </a:t>
            </a:r>
            <a:r>
              <a:rPr lang="pl-PL" sz="3200" b="1" dirty="0" smtClean="0"/>
              <a:t/>
            </a:r>
            <a:br>
              <a:rPr lang="pl-PL" sz="3200" b="1" dirty="0" smtClean="0"/>
            </a:br>
            <a:r>
              <a:rPr lang="pl-PL" sz="3200" b="1" baseline="-25000" dirty="0" smtClean="0"/>
              <a:t>– średniookresowe tempo zmian</a:t>
            </a:r>
            <a:endParaRPr lang="pl-PL" sz="3200" b="1" baseline="-25000" dirty="0"/>
          </a:p>
        </p:txBody>
      </p:sp>
      <p:sp>
        <p:nvSpPr>
          <p:cNvPr id="10" name="Symbol zastępczy zawartości 9"/>
          <p:cNvSpPr>
            <a:spLocks noGrp="1"/>
          </p:cNvSpPr>
          <p:nvPr>
            <p:ph idx="1"/>
          </p:nvPr>
        </p:nvSpPr>
        <p:spPr>
          <a:xfrm>
            <a:off x="5630333" y="1525590"/>
            <a:ext cx="3640667" cy="4478866"/>
          </a:xfrm>
        </p:spPr>
        <p:txBody>
          <a:bodyPr anchor="ctr"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1600" i="1" dirty="0" smtClean="0"/>
              <a:t>PKB</a:t>
            </a:r>
            <a:r>
              <a:rPr lang="pl-PL" sz="1600" dirty="0" smtClean="0"/>
              <a:t> </a:t>
            </a:r>
            <a:r>
              <a:rPr lang="pl-PL" sz="1600" dirty="0"/>
              <a:t>w </a:t>
            </a:r>
            <a:r>
              <a:rPr lang="pl-PL" sz="1600" dirty="0" smtClean="0"/>
              <a:t>ujęciu realnym – najczęściej stosowaną miarą dobrobytu (niepozbawiona wad) </a:t>
            </a:r>
            <a:r>
              <a:rPr lang="pl-PL" sz="1600" dirty="0" smtClean="0">
                <a:sym typeface="Symbol"/>
              </a:rPr>
              <a:t> </a:t>
            </a:r>
            <a:r>
              <a:rPr lang="pl-PL" sz="1600" b="1" dirty="0" smtClean="0"/>
              <a:t>wniosek</a:t>
            </a:r>
            <a:r>
              <a:rPr lang="pl-PL" sz="1600" dirty="0" smtClean="0"/>
              <a:t>: </a:t>
            </a:r>
            <a:r>
              <a:rPr lang="pl-PL" sz="1600" b="1" dirty="0" smtClean="0"/>
              <a:t>poziom dobrobytu społecznego </a:t>
            </a:r>
            <a:br>
              <a:rPr lang="pl-PL" sz="1600" b="1" dirty="0" smtClean="0"/>
            </a:br>
            <a:r>
              <a:rPr lang="pl-PL" sz="1600" b="1" dirty="0" smtClean="0"/>
              <a:t>w Polsce wzrósł</a:t>
            </a:r>
            <a:r>
              <a:rPr lang="pl-PL" sz="1600" dirty="0"/>
              <a:t>.</a:t>
            </a:r>
            <a:endParaRPr lang="pl-PL" sz="1600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pl-PL" sz="1600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pl-PL" sz="1600" dirty="0" smtClean="0"/>
          </a:p>
        </p:txBody>
      </p:sp>
      <p:pic>
        <p:nvPicPr>
          <p:cNvPr id="8" name="Grafika 3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065938" y="134856"/>
            <a:ext cx="685896" cy="714475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" y="6112937"/>
            <a:ext cx="2407126" cy="745063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30" y="1459444"/>
            <a:ext cx="5126905" cy="4611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052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930273"/>
          </a:xfrm>
        </p:spPr>
        <p:txBody>
          <a:bodyPr anchor="t">
            <a:normAutofit/>
          </a:bodyPr>
          <a:lstStyle/>
          <a:p>
            <a:pPr algn="ctr"/>
            <a:r>
              <a:rPr lang="pl-PL" sz="3200" b="1" dirty="0" smtClean="0"/>
              <a:t>Perspektywa dla populacji 65+</a:t>
            </a:r>
            <a:endParaRPr lang="pl-PL" sz="3200" b="1" baseline="-25000" dirty="0"/>
          </a:p>
        </p:txBody>
      </p:sp>
      <p:sp>
        <p:nvSpPr>
          <p:cNvPr id="10" name="Symbol zastępczy zawartości 9"/>
          <p:cNvSpPr>
            <a:spLocks noGrp="1"/>
          </p:cNvSpPr>
          <p:nvPr>
            <p:ph idx="1"/>
          </p:nvPr>
        </p:nvSpPr>
        <p:spPr>
          <a:xfrm>
            <a:off x="5037666" y="1456265"/>
            <a:ext cx="4714167" cy="4478866"/>
          </a:xfrm>
        </p:spPr>
        <p:txBody>
          <a:bodyPr>
            <a:noAutofit/>
          </a:bodyPr>
          <a:lstStyle/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pl-PL" sz="1400" b="1" dirty="0" smtClean="0"/>
              <a:t>Przewidywany wzrost obciążenia demograficznego.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pl-PL" sz="1400" b="1" dirty="0" smtClean="0"/>
              <a:t>Konsekwencje fiskalne dla systemów </a:t>
            </a:r>
            <a:r>
              <a:rPr lang="pl-PL" sz="1400" b="1" dirty="0"/>
              <a:t>emerytalnych, zdrowotnych i ubezpieczeń społecznych, zarówno finansowanych ze środków publicznych, jak i ze źródeł </a:t>
            </a:r>
            <a:r>
              <a:rPr lang="pl-PL" sz="1400" b="1" dirty="0" smtClean="0"/>
              <a:t>prywatnych?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pl-PL" sz="1400" b="1" dirty="0" smtClean="0"/>
              <a:t>Wyzwanie </a:t>
            </a:r>
            <a:r>
              <a:rPr lang="pl-PL" sz="1400" b="1" dirty="0"/>
              <a:t>dla trwałości systemów zaprojektowanych w celu wspierania osób </a:t>
            </a:r>
            <a:r>
              <a:rPr lang="pl-PL" sz="1400" b="1" dirty="0" smtClean="0"/>
              <a:t>starszych:</a:t>
            </a:r>
          </a:p>
          <a:p>
            <a:pPr>
              <a:lnSpc>
                <a:spcPct val="160000"/>
              </a:lnSpc>
              <a:spcBef>
                <a:spcPts val="0"/>
              </a:spcBef>
              <a:buFont typeface="Trebuchet MS" panose="020B0603020202020204" pitchFamily="34" charset="0"/>
              <a:buChar char="–"/>
            </a:pPr>
            <a:r>
              <a:rPr lang="pl-PL" sz="1400" b="1" dirty="0" smtClean="0"/>
              <a:t>późniejsze </a:t>
            </a:r>
            <a:r>
              <a:rPr lang="pl-PL" sz="1400" b="1" dirty="0"/>
              <a:t>wchodzenia na rynek pracy populacji młodych, </a:t>
            </a:r>
            <a:endParaRPr lang="pl-PL" sz="1400" b="1" dirty="0" smtClean="0"/>
          </a:p>
          <a:p>
            <a:pPr>
              <a:lnSpc>
                <a:spcPct val="160000"/>
              </a:lnSpc>
              <a:spcBef>
                <a:spcPts val="0"/>
              </a:spcBef>
              <a:buFont typeface="Trebuchet MS" panose="020B0603020202020204" pitchFamily="34" charset="0"/>
              <a:buChar char="–"/>
            </a:pPr>
            <a:r>
              <a:rPr lang="pl-PL" sz="1400" b="1" dirty="0" smtClean="0"/>
              <a:t>nabywanie </a:t>
            </a:r>
            <a:r>
              <a:rPr lang="pl-PL" sz="1400" b="1" dirty="0"/>
              <a:t>wcześniejszych uprawnień emerytalnych, </a:t>
            </a:r>
            <a:endParaRPr lang="pl-PL" sz="1400" b="1" dirty="0" smtClean="0"/>
          </a:p>
          <a:p>
            <a:pPr>
              <a:lnSpc>
                <a:spcPct val="160000"/>
              </a:lnSpc>
              <a:spcBef>
                <a:spcPts val="0"/>
              </a:spcBef>
              <a:buFont typeface="Trebuchet MS" panose="020B0603020202020204" pitchFamily="34" charset="0"/>
              <a:buChar char="–"/>
            </a:pPr>
            <a:r>
              <a:rPr lang="pl-PL" sz="1400" b="1" dirty="0" smtClean="0"/>
              <a:t>zauważalny </a:t>
            </a:r>
            <a:r>
              <a:rPr lang="pl-PL" sz="1400" b="1" dirty="0"/>
              <a:t>trend w kierunku wydłużania się przeciętnego dalszego życia.</a:t>
            </a:r>
          </a:p>
        </p:txBody>
      </p:sp>
      <p:pic>
        <p:nvPicPr>
          <p:cNvPr id="8" name="Grafika 3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065938" y="134856"/>
            <a:ext cx="685896" cy="714475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" y="6112937"/>
            <a:ext cx="2407126" cy="745063"/>
          </a:xfrm>
          <a:prstGeom prst="rect">
            <a:avLst/>
          </a:prstGeom>
        </p:spPr>
      </p:pic>
      <p:graphicFrame>
        <p:nvGraphicFramePr>
          <p:cNvPr id="7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544355"/>
              </p:ext>
            </p:extLst>
          </p:nvPr>
        </p:nvGraphicFramePr>
        <p:xfrm>
          <a:off x="375710" y="2302933"/>
          <a:ext cx="4187825" cy="2920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0611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pl-PL" sz="3200" b="1" dirty="0" smtClean="0"/>
              <a:t>Ocena poziomu wsparcia społecznego wśród osób w wieku 65+ </a:t>
            </a:r>
            <a:r>
              <a:rPr lang="pl-PL" sz="3200" b="1" baseline="-25000" dirty="0" smtClean="0"/>
              <a:t>(dane dla 2014 r.)</a:t>
            </a:r>
            <a:r>
              <a:rPr lang="pl-PL" sz="3200" b="1" dirty="0" smtClean="0"/>
              <a:t> </a:t>
            </a:r>
            <a:endParaRPr lang="pl-PL" sz="3200" b="1" dirty="0"/>
          </a:p>
        </p:txBody>
      </p:sp>
      <p:sp>
        <p:nvSpPr>
          <p:cNvPr id="10" name="Symbol zastępczy zawartości 9"/>
          <p:cNvSpPr>
            <a:spLocks noGrp="1"/>
          </p:cNvSpPr>
          <p:nvPr>
            <p:ph sz="half" idx="2"/>
          </p:nvPr>
        </p:nvSpPr>
        <p:spPr>
          <a:xfrm>
            <a:off x="682328" y="5054600"/>
            <a:ext cx="4190702" cy="677333"/>
          </a:xfrm>
        </p:spPr>
        <p:txBody>
          <a:bodyPr anchor="ctr"/>
          <a:lstStyle/>
          <a:p>
            <a:pPr marL="0" indent="0" algn="ctr">
              <a:buNone/>
            </a:pPr>
            <a:r>
              <a:rPr lang="pl-PL" sz="2000" b="1" dirty="0" smtClean="0"/>
              <a:t>Słaby poziom wsparcia</a:t>
            </a:r>
            <a:endParaRPr lang="pl-PL" sz="2000" b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4"/>
          </p:nvPr>
        </p:nvSpPr>
        <p:spPr>
          <a:xfrm>
            <a:off x="5014913" y="5029200"/>
            <a:ext cx="4211340" cy="70273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pl-PL" sz="2000" b="1" dirty="0" smtClean="0"/>
              <a:t>Wysoki poziom wsparcia</a:t>
            </a:r>
            <a:endParaRPr lang="pl-PL" sz="2000" b="1" dirty="0"/>
          </a:p>
        </p:txBody>
      </p:sp>
      <p:pic>
        <p:nvPicPr>
          <p:cNvPr id="8" name="Grafika 3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065938" y="134856"/>
            <a:ext cx="685896" cy="714475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" y="6112937"/>
            <a:ext cx="2407126" cy="745063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58" y="1600199"/>
            <a:ext cx="3625652" cy="3457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678" y="1600199"/>
            <a:ext cx="3756060" cy="345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874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930273"/>
          </a:xfrm>
        </p:spPr>
        <p:txBody>
          <a:bodyPr anchor="t">
            <a:noAutofit/>
          </a:bodyPr>
          <a:lstStyle/>
          <a:p>
            <a:pPr algn="ctr"/>
            <a:r>
              <a:rPr lang="pl-PL" sz="3200" b="1" dirty="0" smtClean="0"/>
              <a:t>Zabezpieczenie społeczne w krajach europejskich</a:t>
            </a:r>
            <a:endParaRPr lang="pl-PL" sz="3200" b="1" dirty="0"/>
          </a:p>
        </p:txBody>
      </p:sp>
      <p:graphicFrame>
        <p:nvGraphicFramePr>
          <p:cNvPr id="2" name="Symbol zastępczy zawartości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4178170"/>
              </p:ext>
            </p:extLst>
          </p:nvPr>
        </p:nvGraphicFramePr>
        <p:xfrm>
          <a:off x="4832700" y="2846655"/>
          <a:ext cx="4986867" cy="2595558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2296085"/>
                <a:gridCol w="2690782"/>
              </a:tblGrid>
              <a:tr h="11455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Udział wydatków na cel zabezpieczenia społecznego </a:t>
                      </a:r>
                      <a:r>
                        <a:rPr lang="pl-PL" sz="1200" b="1" u="none" strike="noStrike" dirty="0" smtClean="0">
                          <a:effectLst/>
                        </a:rPr>
                        <a:t/>
                      </a:r>
                      <a:br>
                        <a:rPr lang="pl-PL" sz="1200" b="1" u="none" strike="noStrike" dirty="0" smtClean="0">
                          <a:effectLst/>
                        </a:rPr>
                      </a:br>
                      <a:r>
                        <a:rPr lang="pl-PL" sz="1200" b="1" u="none" strike="noStrike" dirty="0" smtClean="0">
                          <a:effectLst/>
                        </a:rPr>
                        <a:t>w </a:t>
                      </a:r>
                      <a:r>
                        <a:rPr lang="pl-PL" sz="1200" b="1" u="none" strike="noStrike" dirty="0">
                          <a:effectLst/>
                        </a:rPr>
                        <a:t>PKB [w %]</a:t>
                      </a:r>
                      <a:endParaRPr lang="pl-PL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873" marR="5873" marT="58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Państwo</a:t>
                      </a:r>
                      <a:endParaRPr lang="pl-PL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873" marR="5873" marT="5873" marB="0" anchor="ctr"/>
                </a:tc>
              </a:tr>
              <a:tr h="43461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10-15</a:t>
                      </a:r>
                      <a:endParaRPr lang="pl-PL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873" marR="5873" marT="58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>
                          <a:effectLst/>
                        </a:rPr>
                        <a:t>Turcja, Rumunia, Łotwa</a:t>
                      </a:r>
                      <a:endParaRPr lang="pl-PL" sz="1200" b="0" i="0" u="none" strike="noStrike">
                        <a:effectLst/>
                        <a:latin typeface="Arial"/>
                      </a:endParaRPr>
                    </a:p>
                  </a:txBody>
                  <a:tcPr marL="5873" marR="5873" marT="5873" marB="0" anchor="ctr"/>
                </a:tc>
              </a:tr>
              <a:tr h="128768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15-20</a:t>
                      </a:r>
                      <a:endParaRPr lang="pl-PL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873" marR="5873" marT="58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>
                          <a:effectLst/>
                        </a:rPr>
                        <a:t>Litwa, Irlandia, Estonia, Malta, Bułgaria, Słowacja, Republika Czeska, Węgry</a:t>
                      </a:r>
                      <a:endParaRPr lang="pl-PL" sz="1200" b="0" i="0" u="none" strike="noStrike">
                        <a:effectLst/>
                        <a:latin typeface="Arial"/>
                      </a:endParaRPr>
                    </a:p>
                  </a:txBody>
                  <a:tcPr marL="5873" marR="5873" marT="5873" marB="0" anchor="ctr"/>
                </a:tc>
              </a:tr>
              <a:tr h="10033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20-25</a:t>
                      </a:r>
                      <a:endParaRPr lang="pl-PL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873" marR="5873" marT="58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>
                          <a:effectLst/>
                        </a:rPr>
                        <a:t>Chorwacja, Cypr, Luksemburg, Serbia, Islandia, Słowenia, Hiszpania</a:t>
                      </a:r>
                      <a:endParaRPr lang="pl-PL" sz="1200" b="0" i="0" u="none" strike="noStrike">
                        <a:effectLst/>
                        <a:latin typeface="Arial"/>
                      </a:endParaRPr>
                    </a:p>
                  </a:txBody>
                  <a:tcPr marL="5873" marR="5873" marT="5873" marB="0" anchor="ctr"/>
                </a:tc>
              </a:tr>
              <a:tr h="157203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25-30</a:t>
                      </a:r>
                      <a:endParaRPr lang="pl-PL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873" marR="5873" marT="58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>
                          <a:effectLst/>
                        </a:rPr>
                        <a:t>Portugalia, Grecja, Szwajcaria, Norwegia, Wielka Brytania, Niemcy, Szwecja, Austria, Włochy</a:t>
                      </a:r>
                      <a:endParaRPr lang="pl-PL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73" marR="5873" marT="5873" marB="0" anchor="ctr"/>
                </a:tc>
              </a:tr>
              <a:tr h="71897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30-35</a:t>
                      </a:r>
                      <a:endParaRPr lang="pl-PL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873" marR="5873" marT="58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Holandia, Belgia, Finlandia, Dania, Francja</a:t>
                      </a:r>
                      <a:endParaRPr lang="it-IT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73" marR="5873" marT="5873" marB="0" anchor="ctr"/>
                </a:tc>
              </a:tr>
            </a:tbl>
          </a:graphicData>
        </a:graphic>
      </p:graphicFrame>
      <p:pic>
        <p:nvPicPr>
          <p:cNvPr id="8" name="Grafika 3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065938" y="134856"/>
            <a:ext cx="685896" cy="714475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" y="6112937"/>
            <a:ext cx="2407126" cy="745063"/>
          </a:xfrm>
          <a:prstGeom prst="rect">
            <a:avLst/>
          </a:prstGeom>
        </p:spPr>
      </p:pic>
      <p:graphicFrame>
        <p:nvGraphicFramePr>
          <p:cNvPr id="7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2757685"/>
              </p:ext>
            </p:extLst>
          </p:nvPr>
        </p:nvGraphicFramePr>
        <p:xfrm>
          <a:off x="174105" y="1380067"/>
          <a:ext cx="4795828" cy="4809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4851399" y="5615001"/>
            <a:ext cx="4986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Brak danych dla Polski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52132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930273"/>
          </a:xfrm>
        </p:spPr>
        <p:txBody>
          <a:bodyPr anchor="t">
            <a:noAutofit/>
          </a:bodyPr>
          <a:lstStyle/>
          <a:p>
            <a:pPr algn="ctr"/>
            <a:r>
              <a:rPr lang="pl-PL" sz="3200" b="1" dirty="0"/>
              <a:t>Dobrobyt społeczny osób w wieku 65+</a:t>
            </a:r>
            <a:br>
              <a:rPr lang="pl-PL" sz="3200" b="1" dirty="0"/>
            </a:br>
            <a:r>
              <a:rPr lang="pl-PL" sz="3200" b="1" dirty="0"/>
              <a:t>- podejście wielowymiarowe</a:t>
            </a:r>
          </a:p>
        </p:txBody>
      </p:sp>
      <p:sp>
        <p:nvSpPr>
          <p:cNvPr id="10" name="Symbol zastępczy zawartości 9"/>
          <p:cNvSpPr>
            <a:spLocks noGrp="1"/>
          </p:cNvSpPr>
          <p:nvPr>
            <p:ph idx="1"/>
          </p:nvPr>
        </p:nvSpPr>
        <p:spPr>
          <a:xfrm>
            <a:off x="681038" y="1507067"/>
            <a:ext cx="8543925" cy="447886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 smtClean="0"/>
              <a:t>W celu analitycznego podsumowania dobrobytu społecznego starzejących się populacji Europy wykorzystano </a:t>
            </a:r>
            <a:r>
              <a:rPr lang="pl-PL" b="1" dirty="0" smtClean="0"/>
              <a:t>metody aglomeracyjne </a:t>
            </a:r>
            <a:r>
              <a:rPr lang="pl-PL" dirty="0" smtClean="0"/>
              <a:t>(grupowanie Warda);</a:t>
            </a:r>
          </a:p>
          <a:p>
            <a:pPr marL="0" indent="0">
              <a:buNone/>
            </a:pPr>
            <a:r>
              <a:rPr lang="pl-PL" dirty="0" smtClean="0"/>
              <a:t>Poszukiwano powiązań pomiędzy kategoriami dobrobytu, tj.:</a:t>
            </a:r>
          </a:p>
          <a:p>
            <a:pPr>
              <a:buFont typeface="Trebuchet MS" panose="020B0603020202020204" pitchFamily="34" charset="0"/>
              <a:buChar char="–"/>
            </a:pPr>
            <a:r>
              <a:rPr lang="pl-PL" i="1" dirty="0" smtClean="0"/>
              <a:t>PKB</a:t>
            </a:r>
            <a:r>
              <a:rPr lang="pl-PL" dirty="0" smtClean="0"/>
              <a:t>, poziom dochodów netto, ocena poziomu zabezpieczenia społecznego, zagrożenie ubóstwem i wykluczenia społecznego populacji 65+, stan zdrowia, liczby lat w zdrowiu oraz jakość usług zdrowotnych .</a:t>
            </a:r>
            <a:endParaRPr lang="pl-PL" dirty="0"/>
          </a:p>
        </p:txBody>
      </p:sp>
      <p:pic>
        <p:nvPicPr>
          <p:cNvPr id="8" name="Grafika 3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065938" y="134856"/>
            <a:ext cx="685896" cy="714475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" y="6112937"/>
            <a:ext cx="2407126" cy="74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50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930273"/>
          </a:xfrm>
        </p:spPr>
        <p:txBody>
          <a:bodyPr anchor="t">
            <a:normAutofit fontScale="90000"/>
          </a:bodyPr>
          <a:lstStyle/>
          <a:p>
            <a:pPr algn="ctr"/>
            <a:r>
              <a:rPr lang="pl-PL" sz="3200" b="1" dirty="0" smtClean="0"/>
              <a:t>Dobrobyt społeczny osób w wieku 65+</a:t>
            </a:r>
            <a:br>
              <a:rPr lang="pl-PL" sz="3200" b="1" dirty="0" smtClean="0"/>
            </a:br>
            <a:r>
              <a:rPr lang="pl-PL" sz="3200" b="1" dirty="0" smtClean="0"/>
              <a:t>- podejście wielowymiarowe</a:t>
            </a:r>
            <a:endParaRPr lang="pl-PL" sz="3200" b="1" dirty="0"/>
          </a:p>
        </p:txBody>
      </p:sp>
      <p:pic>
        <p:nvPicPr>
          <p:cNvPr id="8" name="Grafika 3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065938" y="134856"/>
            <a:ext cx="685896" cy="714475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" y="6112937"/>
            <a:ext cx="2407126" cy="745063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3" y="1972734"/>
            <a:ext cx="4902199" cy="3801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961" y="1608112"/>
            <a:ext cx="4747372" cy="4415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177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930273"/>
          </a:xfrm>
        </p:spPr>
        <p:txBody>
          <a:bodyPr anchor="t">
            <a:normAutofit/>
          </a:bodyPr>
          <a:lstStyle/>
          <a:p>
            <a:pPr algn="ctr"/>
            <a:r>
              <a:rPr lang="pl-PL" sz="3600" b="1" dirty="0" smtClean="0"/>
              <a:t>Agenda</a:t>
            </a:r>
            <a:endParaRPr lang="pl-PL" sz="4000" b="1" dirty="0"/>
          </a:p>
        </p:txBody>
      </p:sp>
      <p:sp>
        <p:nvSpPr>
          <p:cNvPr id="10" name="Symbol zastępczy zawartości 9"/>
          <p:cNvSpPr>
            <a:spLocks noGrp="1"/>
          </p:cNvSpPr>
          <p:nvPr>
            <p:ph idx="1"/>
          </p:nvPr>
        </p:nvSpPr>
        <p:spPr>
          <a:xfrm>
            <a:off x="681038" y="1507067"/>
            <a:ext cx="8543925" cy="4478866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60000"/>
              </a:lnSpc>
              <a:spcBef>
                <a:spcPts val="0"/>
              </a:spcBef>
              <a:buFont typeface="+mj-lt"/>
              <a:buAutoNum type="arabicParenR"/>
            </a:pPr>
            <a:r>
              <a:rPr lang="pl-PL" dirty="0" smtClean="0"/>
              <a:t>Wprowadzenie;</a:t>
            </a:r>
          </a:p>
          <a:p>
            <a:pPr marL="514350" indent="-514350">
              <a:lnSpc>
                <a:spcPct val="160000"/>
              </a:lnSpc>
              <a:spcBef>
                <a:spcPts val="0"/>
              </a:spcBef>
              <a:buFont typeface="+mj-lt"/>
              <a:buAutoNum type="arabicParenR"/>
            </a:pPr>
            <a:r>
              <a:rPr lang="pl-PL" dirty="0" smtClean="0"/>
              <a:t>Cel opracowania;</a:t>
            </a:r>
          </a:p>
          <a:p>
            <a:pPr marL="514350" indent="-514350">
              <a:lnSpc>
                <a:spcPct val="160000"/>
              </a:lnSpc>
              <a:spcBef>
                <a:spcPts val="0"/>
              </a:spcBef>
              <a:buFont typeface="+mj-lt"/>
              <a:buAutoNum type="arabicParenR"/>
            </a:pPr>
            <a:r>
              <a:rPr lang="pl-PL" dirty="0" err="1" smtClean="0"/>
              <a:t>Health</a:t>
            </a:r>
            <a:r>
              <a:rPr lang="pl-PL" dirty="0" smtClean="0"/>
              <a:t> </a:t>
            </a:r>
            <a:r>
              <a:rPr lang="pl-PL" dirty="0" err="1" smtClean="0"/>
              <a:t>literacy</a:t>
            </a:r>
            <a:r>
              <a:rPr lang="pl-PL" dirty="0" smtClean="0"/>
              <a:t> a dobrobyt społeczny;</a:t>
            </a:r>
          </a:p>
          <a:p>
            <a:pPr marL="514350" indent="-514350">
              <a:lnSpc>
                <a:spcPct val="160000"/>
              </a:lnSpc>
              <a:spcBef>
                <a:spcPts val="0"/>
              </a:spcBef>
              <a:buFont typeface="+mj-lt"/>
              <a:buAutoNum type="arabicParenR"/>
            </a:pPr>
            <a:r>
              <a:rPr lang="pl-PL" dirty="0" smtClean="0"/>
              <a:t>Założenia </a:t>
            </a:r>
            <a:r>
              <a:rPr lang="pl-PL" i="1" dirty="0"/>
              <a:t>Silver </a:t>
            </a:r>
            <a:r>
              <a:rPr lang="pl-PL" i="1" dirty="0" err="1" smtClean="0"/>
              <a:t>Economy</a:t>
            </a:r>
            <a:r>
              <a:rPr lang="pl-PL" i="1" dirty="0" smtClean="0"/>
              <a:t>;</a:t>
            </a:r>
          </a:p>
          <a:p>
            <a:pPr marL="514350" indent="-514350">
              <a:lnSpc>
                <a:spcPct val="160000"/>
              </a:lnSpc>
              <a:spcBef>
                <a:spcPts val="0"/>
              </a:spcBef>
              <a:buFont typeface="+mj-lt"/>
              <a:buAutoNum type="arabicParenR"/>
            </a:pPr>
            <a:r>
              <a:rPr lang="pl-PL" dirty="0" smtClean="0"/>
              <a:t>Trochę analitycznie;</a:t>
            </a:r>
          </a:p>
          <a:p>
            <a:pPr marL="514350" indent="-514350">
              <a:lnSpc>
                <a:spcPct val="160000"/>
              </a:lnSpc>
              <a:spcBef>
                <a:spcPts val="0"/>
              </a:spcBef>
              <a:buFont typeface="+mj-lt"/>
              <a:buAutoNum type="arabicParenR"/>
            </a:pPr>
            <a:r>
              <a:rPr lang="pl-PL" dirty="0" smtClean="0"/>
              <a:t>Podsumowanie.</a:t>
            </a:r>
          </a:p>
          <a:p>
            <a:pPr marL="514350" indent="-514350">
              <a:buFont typeface="+mj-lt"/>
              <a:buAutoNum type="arabicParenR"/>
            </a:pPr>
            <a:endParaRPr lang="pl-PL" dirty="0" smtClean="0"/>
          </a:p>
          <a:p>
            <a:pPr marL="514350" indent="-514350">
              <a:buFont typeface="+mj-lt"/>
              <a:buAutoNum type="arabicParenR"/>
            </a:pPr>
            <a:endParaRPr lang="pl-PL" dirty="0"/>
          </a:p>
        </p:txBody>
      </p:sp>
      <p:pic>
        <p:nvPicPr>
          <p:cNvPr id="8" name="Grafika 3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065938" y="134856"/>
            <a:ext cx="685896" cy="714475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" y="6112937"/>
            <a:ext cx="2407126" cy="74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01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930273"/>
          </a:xfrm>
        </p:spPr>
        <p:txBody>
          <a:bodyPr anchor="t">
            <a:normAutofit fontScale="90000"/>
          </a:bodyPr>
          <a:lstStyle/>
          <a:p>
            <a:pPr algn="ctr"/>
            <a:r>
              <a:rPr lang="pl-PL" sz="3600" b="1" dirty="0" smtClean="0"/>
              <a:t>Wprowadzenie </a:t>
            </a:r>
            <a:br>
              <a:rPr lang="pl-PL" sz="3600" b="1" dirty="0" smtClean="0"/>
            </a:br>
            <a:r>
              <a:rPr lang="pl-PL" sz="3600" b="1" dirty="0" smtClean="0"/>
              <a:t>tendencje przemian demograficznych</a:t>
            </a:r>
            <a:br>
              <a:rPr lang="pl-PL" sz="3600" b="1" dirty="0" smtClean="0"/>
            </a:br>
            <a:endParaRPr lang="pl-PL" sz="3600" b="1" dirty="0"/>
          </a:p>
        </p:txBody>
      </p:sp>
      <p:sp>
        <p:nvSpPr>
          <p:cNvPr id="10" name="Symbol zastępczy zawartości 9"/>
          <p:cNvSpPr>
            <a:spLocks noGrp="1"/>
          </p:cNvSpPr>
          <p:nvPr>
            <p:ph idx="1"/>
          </p:nvPr>
        </p:nvSpPr>
        <p:spPr>
          <a:xfrm>
            <a:off x="681038" y="1507067"/>
            <a:ext cx="8543925" cy="4478866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pl-PL" dirty="0"/>
              <a:t>Tempo starzenia się populacji w krajach o różnych poziomach rozwoju społecznego i ekonomicznego </a:t>
            </a:r>
            <a:endParaRPr lang="pl-PL" dirty="0" smtClean="0"/>
          </a:p>
          <a:p>
            <a:pPr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l-PL" dirty="0" smtClean="0"/>
              <a:t>jest </a:t>
            </a:r>
            <a:r>
              <a:rPr lang="pl-PL" dirty="0"/>
              <a:t>charakterystyczną tendencją przemian demograficznych XXI </a:t>
            </a:r>
            <a:r>
              <a:rPr lang="pl-PL" dirty="0" smtClean="0"/>
              <a:t>wieku;</a:t>
            </a:r>
          </a:p>
          <a:p>
            <a:pPr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l-PL" dirty="0" smtClean="0"/>
              <a:t>wyznacza kierunki </a:t>
            </a:r>
            <a:r>
              <a:rPr lang="pl-PL" dirty="0"/>
              <a:t>zmian we współczesnych systemach gospodarczych zorientowanych na produkcję i dystrybucję dóbr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usług dla </a:t>
            </a:r>
            <a:r>
              <a:rPr lang="pl-PL" dirty="0" smtClean="0"/>
              <a:t>różnych grup </a:t>
            </a:r>
            <a:r>
              <a:rPr lang="pl-PL" dirty="0"/>
              <a:t>wiekowych zgodnie z koncepcją </a:t>
            </a:r>
            <a:r>
              <a:rPr lang="pl-PL" dirty="0" smtClean="0"/>
              <a:t>ONZ (</a:t>
            </a:r>
            <a:r>
              <a:rPr lang="pl-PL" i="1" dirty="0" err="1" smtClean="0"/>
              <a:t>Ageing</a:t>
            </a:r>
            <a:r>
              <a:rPr lang="pl-PL" i="1" dirty="0" smtClean="0"/>
              <a:t> policy</a:t>
            </a:r>
            <a:r>
              <a:rPr lang="pl-PL" dirty="0" smtClean="0"/>
              <a:t>) </a:t>
            </a:r>
            <a:r>
              <a:rPr lang="pl-PL" dirty="0"/>
              <a:t>przyjętą w 2002 </a:t>
            </a:r>
            <a:r>
              <a:rPr lang="pl-PL" dirty="0" smtClean="0"/>
              <a:t>r.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pl-PL" dirty="0"/>
          </a:p>
        </p:txBody>
      </p:sp>
      <p:pic>
        <p:nvPicPr>
          <p:cNvPr id="8" name="Grafika 3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065938" y="134856"/>
            <a:ext cx="685896" cy="714475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" y="6112937"/>
            <a:ext cx="2407126" cy="74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87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930273"/>
          </a:xfrm>
        </p:spPr>
        <p:txBody>
          <a:bodyPr anchor="t">
            <a:normAutofit fontScale="90000"/>
          </a:bodyPr>
          <a:lstStyle/>
          <a:p>
            <a:pPr algn="ctr"/>
            <a:r>
              <a:rPr lang="pl-PL" sz="3600" b="1" dirty="0" smtClean="0"/>
              <a:t>Wprowadzenie </a:t>
            </a:r>
            <a:br>
              <a:rPr lang="pl-PL" sz="3600" b="1" dirty="0" smtClean="0"/>
            </a:br>
            <a:r>
              <a:rPr lang="pl-PL" sz="3600" b="1" dirty="0" smtClean="0"/>
              <a:t>zmiany struktury demograficznej populacji</a:t>
            </a:r>
            <a:br>
              <a:rPr lang="pl-PL" sz="3600" b="1" dirty="0" smtClean="0"/>
            </a:br>
            <a:endParaRPr lang="pl-PL" sz="3600" b="1" dirty="0"/>
          </a:p>
        </p:txBody>
      </p:sp>
      <p:sp>
        <p:nvSpPr>
          <p:cNvPr id="10" name="Symbol zastępczy zawartości 9"/>
          <p:cNvSpPr>
            <a:spLocks noGrp="1"/>
          </p:cNvSpPr>
          <p:nvPr>
            <p:ph idx="1"/>
          </p:nvPr>
        </p:nvSpPr>
        <p:spPr>
          <a:xfrm>
            <a:off x="681038" y="1507067"/>
            <a:ext cx="8543925" cy="4478866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pl-PL" dirty="0" smtClean="0"/>
              <a:t>Zmiany demograficzne w strukturze społeczeństwa:</a:t>
            </a:r>
          </a:p>
          <a:p>
            <a:pPr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l-PL" dirty="0" smtClean="0"/>
              <a:t>mają wpływ na:</a:t>
            </a:r>
          </a:p>
          <a:p>
            <a:pPr lvl="1"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l-PL" dirty="0" smtClean="0"/>
              <a:t>budżet państwa, zasoby siły roboczej, konkurencyjność gospodarek i jakość życia</a:t>
            </a:r>
          </a:p>
          <a:p>
            <a:pPr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l-PL" dirty="0" smtClean="0"/>
              <a:t> generują:</a:t>
            </a:r>
          </a:p>
          <a:p>
            <a:pPr lvl="1"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l-PL" dirty="0" smtClean="0"/>
              <a:t>Nowe oferty pracy i wzrost gospodarczy</a:t>
            </a:r>
          </a:p>
          <a:p>
            <a:pPr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l-PL" dirty="0" smtClean="0"/>
              <a:t>kreują aktywność ekonomiczną podmiotów gospodarczych,</a:t>
            </a:r>
          </a:p>
          <a:p>
            <a:pPr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l-PL" dirty="0" smtClean="0"/>
              <a:t>przyczyniają się do rozwoju teorii ekonomii określanej jako „</a:t>
            </a:r>
            <a:r>
              <a:rPr lang="pl-PL" dirty="0" err="1" smtClean="0"/>
              <a:t>silver</a:t>
            </a:r>
            <a:r>
              <a:rPr lang="pl-PL" dirty="0" smtClean="0"/>
              <a:t> </a:t>
            </a:r>
            <a:r>
              <a:rPr lang="pl-PL" dirty="0" err="1" smtClean="0"/>
              <a:t>economy</a:t>
            </a:r>
            <a:r>
              <a:rPr lang="pl-PL" dirty="0" smtClean="0"/>
              <a:t>” – „srebrna gospodarka”</a:t>
            </a:r>
          </a:p>
        </p:txBody>
      </p:sp>
      <p:pic>
        <p:nvPicPr>
          <p:cNvPr id="8" name="Grafika 3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065938" y="134856"/>
            <a:ext cx="685896" cy="714475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" y="6112937"/>
            <a:ext cx="2407126" cy="74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19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930273"/>
          </a:xfrm>
        </p:spPr>
        <p:txBody>
          <a:bodyPr anchor="t">
            <a:normAutofit/>
          </a:bodyPr>
          <a:lstStyle/>
          <a:p>
            <a:pPr algn="ctr"/>
            <a:r>
              <a:rPr lang="pl-PL" sz="3600" b="1" dirty="0" smtClean="0"/>
              <a:t>Cel opracowania</a:t>
            </a:r>
            <a:endParaRPr lang="pl-PL" sz="3600" b="1" dirty="0"/>
          </a:p>
        </p:txBody>
      </p:sp>
      <p:sp>
        <p:nvSpPr>
          <p:cNvPr id="10" name="Symbol zastępczy zawartości 9"/>
          <p:cNvSpPr>
            <a:spLocks noGrp="1"/>
          </p:cNvSpPr>
          <p:nvPr>
            <p:ph idx="1"/>
          </p:nvPr>
        </p:nvSpPr>
        <p:spPr>
          <a:xfrm>
            <a:off x="681038" y="1507067"/>
            <a:ext cx="8543925" cy="447886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l-PL" dirty="0"/>
              <a:t>Scharakteryzowanie założeń </a:t>
            </a:r>
            <a:r>
              <a:rPr lang="pl-PL" i="1" dirty="0"/>
              <a:t>Silver </a:t>
            </a:r>
            <a:r>
              <a:rPr lang="pl-PL" i="1" dirty="0" err="1"/>
              <a:t>Economy</a:t>
            </a:r>
            <a:r>
              <a:rPr lang="pl-PL" i="1" dirty="0"/>
              <a:t> </a:t>
            </a:r>
            <a:br>
              <a:rPr lang="pl-PL" i="1" dirty="0"/>
            </a:br>
            <a:r>
              <a:rPr lang="pl-PL" dirty="0"/>
              <a:t>w kontekście polityki aktywnego starzenia się; 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l-PL" dirty="0" smtClean="0"/>
              <a:t>Prezentacja teoretycznych </a:t>
            </a:r>
            <a:r>
              <a:rPr lang="pl-PL" dirty="0"/>
              <a:t>podejść do budowania kompetencji zdrowotnych według koncepcji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i="1" dirty="0" err="1" smtClean="0"/>
              <a:t>Health</a:t>
            </a:r>
            <a:r>
              <a:rPr lang="pl-PL" i="1" dirty="0" smtClean="0"/>
              <a:t> </a:t>
            </a:r>
            <a:r>
              <a:rPr lang="pl-PL" i="1" dirty="0" err="1"/>
              <a:t>literacy</a:t>
            </a:r>
            <a:r>
              <a:rPr lang="pl-PL" dirty="0"/>
              <a:t> i jej powiązań z dobrobytem </a:t>
            </a:r>
            <a:r>
              <a:rPr lang="pl-PL" dirty="0" smtClean="0"/>
              <a:t>społecznym;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l-PL" dirty="0" smtClean="0"/>
              <a:t>Charakterystyka </a:t>
            </a:r>
            <a:r>
              <a:rPr lang="pl-PL" dirty="0"/>
              <a:t>typów modeli państw dobrobytu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z </a:t>
            </a:r>
            <a:r>
              <a:rPr lang="pl-PL" dirty="0"/>
              <a:t>uwzględnieniem modeli srebrnej </a:t>
            </a:r>
            <a:r>
              <a:rPr lang="pl-PL" dirty="0" smtClean="0"/>
              <a:t>gospodarki.</a:t>
            </a:r>
            <a:endParaRPr lang="pl-PL" dirty="0"/>
          </a:p>
        </p:txBody>
      </p:sp>
      <p:pic>
        <p:nvPicPr>
          <p:cNvPr id="8" name="Grafika 3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065938" y="134856"/>
            <a:ext cx="685896" cy="714475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" y="6112937"/>
            <a:ext cx="2407126" cy="74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07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930273"/>
          </a:xfrm>
        </p:spPr>
        <p:txBody>
          <a:bodyPr anchor="t">
            <a:normAutofit/>
          </a:bodyPr>
          <a:lstStyle/>
          <a:p>
            <a:pPr algn="ctr"/>
            <a:r>
              <a:rPr lang="pl-PL" sz="3200" b="1" dirty="0" smtClean="0"/>
              <a:t>Założenia </a:t>
            </a:r>
            <a:r>
              <a:rPr lang="pl-PL" sz="3200" b="1" i="1" dirty="0" smtClean="0"/>
              <a:t>Silver </a:t>
            </a:r>
            <a:r>
              <a:rPr lang="pl-PL" sz="3200" b="1" i="1" dirty="0" err="1" smtClean="0"/>
              <a:t>Economy</a:t>
            </a:r>
            <a:r>
              <a:rPr lang="pl-PL" sz="3200" b="1" dirty="0" smtClean="0"/>
              <a:t> i jej </a:t>
            </a:r>
            <a:r>
              <a:rPr lang="pl-PL" sz="3200" b="1" dirty="0" smtClean="0"/>
              <a:t>zakres</a:t>
            </a:r>
            <a:endParaRPr lang="pl-PL" sz="3200" b="1" dirty="0"/>
          </a:p>
        </p:txBody>
      </p:sp>
      <p:sp>
        <p:nvSpPr>
          <p:cNvPr id="10" name="Symbol zastępczy zawartości 9"/>
          <p:cNvSpPr>
            <a:spLocks noGrp="1"/>
          </p:cNvSpPr>
          <p:nvPr>
            <p:ph idx="1"/>
          </p:nvPr>
        </p:nvSpPr>
        <p:spPr>
          <a:xfrm>
            <a:off x="681038" y="1507067"/>
            <a:ext cx="8543925" cy="447886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1600" b="1" dirty="0" smtClean="0"/>
              <a:t>Założenie teorii „srebrnej gospodarki”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1600" dirty="0"/>
              <a:t>starzejąca się populacja posiada własne wzorce potrzeb, które z kolei mogą być przyporządkowane jednej z trzech podgrup osób starszych: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sz="1600" b="1" dirty="0" smtClean="0">
                <a:solidFill>
                  <a:srgbClr val="FF0000"/>
                </a:solidFill>
              </a:rPr>
              <a:t>populacji aktywnych (samodzielnych),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sz="1600" b="1" dirty="0" smtClean="0">
                <a:solidFill>
                  <a:srgbClr val="FF0000"/>
                </a:solidFill>
              </a:rPr>
              <a:t>częściowo aktywnych (wymagającej częściowej pomocy osób trzecich) oraz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sz="1600" b="1" dirty="0" smtClean="0">
                <a:solidFill>
                  <a:srgbClr val="FF0000"/>
                </a:solidFill>
              </a:rPr>
              <a:t>całkowicie niesprawnych (wymagających stałej pomocy i opieki osób trzecich).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1600" b="1" i="1" dirty="0" smtClean="0"/>
              <a:t>Silver </a:t>
            </a:r>
            <a:r>
              <a:rPr lang="pl-PL" sz="1600" b="1" i="1" dirty="0" err="1" smtClean="0"/>
              <a:t>Economy</a:t>
            </a:r>
            <a:r>
              <a:rPr lang="pl-PL" sz="1600" b="1" dirty="0" smtClean="0"/>
              <a:t> </a:t>
            </a:r>
            <a:r>
              <a:rPr lang="pl-PL" sz="1600" b="1" dirty="0"/>
              <a:t>to możliwości gospodarcze wynikające z wydatków publicznych i konsumenckich związanych ze starzeniem się społeczeństwa i specyficznymi potrzebami populacji powyżej </a:t>
            </a:r>
            <a:r>
              <a:rPr lang="pl-PL" sz="1600" b="1" dirty="0" smtClean="0"/>
              <a:t>50-tego </a:t>
            </a:r>
            <a:r>
              <a:rPr lang="pl-PL" sz="1600" b="1" dirty="0"/>
              <a:t>roku życia.</a:t>
            </a:r>
            <a:r>
              <a:rPr lang="pl-PL" sz="1600" dirty="0"/>
              <a:t> </a:t>
            </a:r>
            <a:endParaRPr lang="pl-PL" sz="1600" dirty="0" smtClean="0"/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1600" b="1" dirty="0" smtClean="0"/>
              <a:t>Zakres </a:t>
            </a:r>
            <a:r>
              <a:rPr lang="pl-PL" sz="1600" b="1" i="1" dirty="0"/>
              <a:t>Srebrnej Gospodarki </a:t>
            </a:r>
            <a:r>
              <a:rPr lang="pl-PL" sz="1600" b="1" dirty="0"/>
              <a:t>obejmuje dużą część ogólnej gospodarki konsumenckiej, </a:t>
            </a:r>
            <a:r>
              <a:rPr lang="pl-PL" sz="1600" b="1" dirty="0" smtClean="0"/>
              <a:t>ale </a:t>
            </a:r>
            <a:r>
              <a:rPr lang="pl-PL" sz="1600" b="1" dirty="0"/>
              <a:t>ze znacznymi różnicami w priorytetach i wzorcach wydatków zarówno </a:t>
            </a:r>
            <a:r>
              <a:rPr lang="pl-PL" sz="1600" b="1" dirty="0" smtClean="0"/>
              <a:t>publicznych, jak </a:t>
            </a:r>
            <a:r>
              <a:rPr lang="pl-PL" sz="1600" b="1" dirty="0"/>
              <a:t>i gospodarstw domowych.</a:t>
            </a:r>
            <a:r>
              <a:rPr lang="pl-PL" sz="1600" dirty="0"/>
              <a:t> </a:t>
            </a:r>
          </a:p>
        </p:txBody>
      </p:sp>
      <p:pic>
        <p:nvPicPr>
          <p:cNvPr id="8" name="Grafika 3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065938" y="134856"/>
            <a:ext cx="685896" cy="714475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" y="6112937"/>
            <a:ext cx="2407126" cy="74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37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Założenia </a:t>
            </a:r>
            <a:r>
              <a:rPr lang="pl-PL" b="1" i="1" dirty="0"/>
              <a:t>Silver </a:t>
            </a:r>
            <a:r>
              <a:rPr lang="pl-PL" b="1" i="1" dirty="0" err="1"/>
              <a:t>Economy</a:t>
            </a:r>
            <a:r>
              <a:rPr lang="pl-PL" b="1" dirty="0"/>
              <a:t> </a:t>
            </a:r>
            <a:br>
              <a:rPr lang="pl-PL" b="1" dirty="0"/>
            </a:br>
            <a:r>
              <a:rPr lang="pl-PL" b="1" dirty="0"/>
              <a:t>wdrażanie działań i oczekiwania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pl-PL" sz="1800" b="1" dirty="0" smtClean="0">
                <a:solidFill>
                  <a:srgbClr val="FF0000"/>
                </a:solidFill>
              </a:rPr>
              <a:t>Główny </a:t>
            </a:r>
            <a:r>
              <a:rPr lang="pl-PL" sz="1800" b="1" dirty="0">
                <a:solidFill>
                  <a:srgbClr val="FF0000"/>
                </a:solidFill>
              </a:rPr>
              <a:t>dokument WHO </a:t>
            </a:r>
            <a:r>
              <a:rPr lang="en-US" sz="1800" b="1" i="1" dirty="0">
                <a:solidFill>
                  <a:srgbClr val="FF0000"/>
                </a:solidFill>
              </a:rPr>
              <a:t>Active Ageing. A Policy Framework</a:t>
            </a:r>
            <a:r>
              <a:rPr lang="pl-PL" sz="1800" b="1" i="1" dirty="0">
                <a:solidFill>
                  <a:srgbClr val="FF0000"/>
                </a:solidFill>
              </a:rPr>
              <a:t>, </a:t>
            </a:r>
            <a:r>
              <a:rPr lang="pl-PL" sz="1800" b="1" dirty="0">
                <a:solidFill>
                  <a:srgbClr val="FF0000"/>
                </a:solidFill>
              </a:rPr>
              <a:t>(2002)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pl-PL" sz="1800" dirty="0" smtClean="0"/>
              <a:t>Wdrażanie działań: </a:t>
            </a:r>
          </a:p>
          <a:p>
            <a:pPr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l-PL" sz="1800" dirty="0" smtClean="0"/>
              <a:t> </a:t>
            </a:r>
            <a:r>
              <a:rPr lang="pl-PL" sz="1800" dirty="0"/>
              <a:t>na rzecz </a:t>
            </a:r>
            <a:r>
              <a:rPr lang="pl-PL" sz="1800" b="1" dirty="0" smtClean="0"/>
              <a:t>aktywnego</a:t>
            </a:r>
            <a:r>
              <a:rPr lang="pl-PL" sz="1800" dirty="0" smtClean="0"/>
              <a:t> </a:t>
            </a:r>
            <a:r>
              <a:rPr lang="pl-PL" sz="1800" dirty="0"/>
              <a:t>i </a:t>
            </a:r>
            <a:r>
              <a:rPr lang="pl-PL" sz="1800" b="1" dirty="0"/>
              <a:t>zdrowego</a:t>
            </a:r>
            <a:r>
              <a:rPr lang="pl-PL" sz="1800" dirty="0"/>
              <a:t> </a:t>
            </a:r>
            <a:r>
              <a:rPr lang="pl-PL" sz="1800" b="1" dirty="0"/>
              <a:t>starzenia</a:t>
            </a:r>
            <a:r>
              <a:rPr lang="pl-PL" sz="1800" dirty="0"/>
              <a:t> </a:t>
            </a:r>
            <a:r>
              <a:rPr lang="pl-PL" sz="1800" b="1" dirty="0" smtClean="0"/>
              <a:t>się</a:t>
            </a:r>
          </a:p>
          <a:p>
            <a:pPr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l-PL" sz="1800" dirty="0" smtClean="0"/>
              <a:t> w celu </a:t>
            </a:r>
            <a:r>
              <a:rPr lang="pl-PL" sz="1800" b="1" dirty="0" smtClean="0"/>
              <a:t>realizacji </a:t>
            </a:r>
            <a:r>
              <a:rPr lang="pl-PL" sz="1800" b="1" dirty="0"/>
              <a:t>procesu optymalizacji szans na zdrowie </a:t>
            </a:r>
            <a:endParaRPr lang="pl-PL" sz="1800" b="1" dirty="0" smtClean="0"/>
          </a:p>
          <a:p>
            <a:pPr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l-PL" sz="1800" dirty="0" smtClean="0"/>
              <a:t>z </a:t>
            </a:r>
            <a:r>
              <a:rPr lang="pl-PL" sz="1800" dirty="0"/>
              <a:t>zagwarantowaniem </a:t>
            </a:r>
            <a:r>
              <a:rPr lang="pl-PL" sz="1800" b="1" dirty="0"/>
              <a:t>uczestnictwa</a:t>
            </a:r>
            <a:r>
              <a:rPr lang="pl-PL" sz="1800" dirty="0"/>
              <a:t> i </a:t>
            </a:r>
            <a:r>
              <a:rPr lang="pl-PL" sz="1800" b="1" dirty="0"/>
              <a:t>bezpieczeństwa</a:t>
            </a:r>
            <a:r>
              <a:rPr lang="pl-PL" sz="1800" dirty="0"/>
              <a:t> w celu </a:t>
            </a:r>
            <a:r>
              <a:rPr lang="pl-PL" sz="1800" b="1" dirty="0"/>
              <a:t>poprawy</a:t>
            </a:r>
            <a:r>
              <a:rPr lang="pl-PL" sz="1800" dirty="0"/>
              <a:t> </a:t>
            </a:r>
            <a:r>
              <a:rPr lang="pl-PL" sz="1800" b="1" dirty="0"/>
              <a:t>jakości</a:t>
            </a:r>
            <a:r>
              <a:rPr lang="pl-PL" sz="1800" dirty="0"/>
              <a:t> </a:t>
            </a:r>
            <a:r>
              <a:rPr lang="pl-PL" sz="1800" b="1" dirty="0"/>
              <a:t>życia</a:t>
            </a:r>
            <a:r>
              <a:rPr lang="pl-PL" sz="1800" dirty="0"/>
              <a:t> w miarę starzenia się kolejnych generacji społeczeństwa</a:t>
            </a:r>
            <a:r>
              <a:rPr lang="pl-PL" sz="1800" dirty="0" smtClean="0"/>
              <a:t>.</a:t>
            </a:r>
            <a:endParaRPr lang="pl-PL" sz="1800" dirty="0"/>
          </a:p>
          <a:p>
            <a:pPr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1800" dirty="0" smtClean="0"/>
              <a:t>powinno </a:t>
            </a:r>
            <a:r>
              <a:rPr lang="pl-PL" sz="1800" dirty="0"/>
              <a:t>umożliwiać osobom starszym wykorzystanie ich </a:t>
            </a:r>
            <a:r>
              <a:rPr lang="pl-PL" sz="1800" b="1" dirty="0"/>
              <a:t>potencjału</a:t>
            </a:r>
            <a:r>
              <a:rPr lang="pl-PL" sz="1800" dirty="0"/>
              <a:t> zarówno </a:t>
            </a:r>
            <a:r>
              <a:rPr lang="pl-PL" sz="1800" b="1" dirty="0"/>
              <a:t>fizycznego</a:t>
            </a:r>
            <a:r>
              <a:rPr lang="pl-PL" sz="1800" dirty="0"/>
              <a:t>, jak i </a:t>
            </a:r>
            <a:r>
              <a:rPr lang="pl-PL" sz="1800" b="1" dirty="0"/>
              <a:t>społecznego</a:t>
            </a:r>
            <a:r>
              <a:rPr lang="pl-PL" sz="1800" dirty="0"/>
              <a:t> oraz </a:t>
            </a:r>
            <a:r>
              <a:rPr lang="pl-PL" sz="1800" b="1" dirty="0"/>
              <a:t>psychicznego</a:t>
            </a:r>
            <a:r>
              <a:rPr lang="pl-PL" sz="1800" dirty="0"/>
              <a:t> do uczestnictwa w </a:t>
            </a:r>
            <a:r>
              <a:rPr lang="pl-PL" sz="1800" b="1" dirty="0"/>
              <a:t>życiu społecznym </a:t>
            </a:r>
            <a:r>
              <a:rPr lang="pl-PL" sz="1800" dirty="0"/>
              <a:t>w ostatnim cyklu życia.</a:t>
            </a:r>
          </a:p>
          <a:p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179946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930273"/>
          </a:xfrm>
        </p:spPr>
        <p:txBody>
          <a:bodyPr anchor="t">
            <a:noAutofit/>
          </a:bodyPr>
          <a:lstStyle/>
          <a:p>
            <a:pPr algn="ctr"/>
            <a:r>
              <a:rPr lang="pl-PL" sz="3200" b="1" dirty="0"/>
              <a:t>Założenia </a:t>
            </a:r>
            <a:r>
              <a:rPr lang="pl-PL" sz="3200" b="1" i="1" dirty="0"/>
              <a:t>Silver </a:t>
            </a:r>
            <a:r>
              <a:rPr lang="pl-PL" sz="3200" b="1" i="1" dirty="0" err="1"/>
              <a:t>Economy</a:t>
            </a:r>
            <a:r>
              <a:rPr lang="pl-PL" sz="3200" b="1" dirty="0"/>
              <a:t> </a:t>
            </a:r>
            <a:r>
              <a:rPr lang="pl-PL" sz="3200" b="1" dirty="0" smtClean="0"/>
              <a:t>a dobrobyt społeczny</a:t>
            </a:r>
            <a:endParaRPr lang="pl-PL" sz="3200" b="1" dirty="0"/>
          </a:p>
        </p:txBody>
      </p:sp>
      <p:sp>
        <p:nvSpPr>
          <p:cNvPr id="10" name="Symbol zastępczy zawartości 9"/>
          <p:cNvSpPr>
            <a:spLocks noGrp="1"/>
          </p:cNvSpPr>
          <p:nvPr>
            <p:ph idx="1"/>
          </p:nvPr>
        </p:nvSpPr>
        <p:spPr>
          <a:xfrm>
            <a:off x="681038" y="1507067"/>
            <a:ext cx="8543925" cy="4478866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b="1" i="1" dirty="0">
                <a:solidFill>
                  <a:srgbClr val="FF0000"/>
                </a:solidFill>
              </a:rPr>
              <a:t>Przyjęcie koncepcji aktywnego starzenia się dało podstawy do rozwoju nowej dziedziny ekonomii „srebrnej gospodarki”, której działalność powinna przyczyniać się do wzrostu gospodarczego i mieć wpływ na dobrobyt społeczny</a:t>
            </a:r>
            <a:r>
              <a:rPr lang="pl-PL" b="1" i="1" dirty="0" smtClean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sz="2200" dirty="0"/>
              <a:t>Według koncepcji współczesnych ekonomistów wzrost gospodarczy ma charakter endogeniczny i zależy w dużej mierze od </a:t>
            </a:r>
            <a:r>
              <a:rPr lang="pl-PL" sz="2200" b="1" dirty="0"/>
              <a:t>dwóch czynników</a:t>
            </a:r>
            <a:r>
              <a:rPr lang="pl-PL" sz="2200" dirty="0"/>
              <a:t>: </a:t>
            </a:r>
            <a:r>
              <a:rPr lang="pl-PL" sz="2200" b="1" dirty="0"/>
              <a:t>innowacji</a:t>
            </a:r>
            <a:r>
              <a:rPr lang="pl-PL" sz="2200" dirty="0"/>
              <a:t> oraz </a:t>
            </a:r>
            <a:r>
              <a:rPr lang="pl-PL" sz="2200" b="1" dirty="0"/>
              <a:t>kapitału ludzkiego</a:t>
            </a:r>
            <a:r>
              <a:rPr lang="pl-PL" sz="2200" dirty="0"/>
              <a:t>, którego składową jest </a:t>
            </a:r>
            <a:r>
              <a:rPr lang="pl-PL" sz="2200" b="1" dirty="0"/>
              <a:t>zdrowie</a:t>
            </a:r>
            <a:r>
              <a:rPr lang="pl-PL" sz="2200" dirty="0"/>
              <a:t>. </a:t>
            </a:r>
          </a:p>
        </p:txBody>
      </p:sp>
      <p:pic>
        <p:nvPicPr>
          <p:cNvPr id="8" name="Grafika 3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065938" y="134856"/>
            <a:ext cx="685896" cy="714475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" y="6112937"/>
            <a:ext cx="2407126" cy="74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82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 smtClean="0"/>
              <a:t> </a:t>
            </a:r>
            <a:r>
              <a:rPr lang="pl-PL" b="1" i="1" dirty="0" err="1" smtClean="0"/>
              <a:t>Health</a:t>
            </a:r>
            <a:r>
              <a:rPr lang="pl-PL" b="1" i="1" dirty="0" smtClean="0"/>
              <a:t> </a:t>
            </a:r>
            <a:r>
              <a:rPr lang="pl-PL" b="1" i="1" dirty="0" err="1" smtClean="0"/>
              <a:t>literacy</a:t>
            </a:r>
            <a:r>
              <a:rPr lang="pl-PL" b="1" i="1" dirty="0" smtClean="0"/>
              <a:t> - definicja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l-PL" dirty="0"/>
              <a:t>Pojęcie definiowane jako </a:t>
            </a:r>
            <a:r>
              <a:rPr lang="pl-PL" b="1" dirty="0">
                <a:solidFill>
                  <a:srgbClr val="FF0000"/>
                </a:solidFill>
              </a:rPr>
              <a:t>„kompetencje zdrowotne” lub „funkcjonalna wiedza zdrowotna”;</a:t>
            </a:r>
          </a:p>
          <a:p>
            <a:pPr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l-PL" i="1" dirty="0" err="1"/>
              <a:t>Health</a:t>
            </a:r>
            <a:r>
              <a:rPr lang="pl-PL" i="1" dirty="0"/>
              <a:t> </a:t>
            </a:r>
            <a:r>
              <a:rPr lang="pl-PL" i="1" dirty="0" err="1"/>
              <a:t>literacy</a:t>
            </a:r>
            <a:r>
              <a:rPr lang="pl-PL" i="1" dirty="0"/>
              <a:t> </a:t>
            </a:r>
            <a:r>
              <a:rPr lang="pl-PL" dirty="0"/>
              <a:t>odnosi się do </a:t>
            </a:r>
            <a:r>
              <a:rPr lang="pl-PL" b="1" dirty="0">
                <a:solidFill>
                  <a:srgbClr val="FF0000"/>
                </a:solidFill>
              </a:rPr>
              <a:t>„zdolności jednostek do zasięgania, przetwarzania oraz rozumienia informacji niezbędnych do podejmowania właściwych decyzji zdrowotnych”;</a:t>
            </a:r>
          </a:p>
          <a:p>
            <a:pPr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l-PL" dirty="0"/>
              <a:t>Według WHO: </a:t>
            </a:r>
            <a:r>
              <a:rPr lang="pl-PL" i="1" dirty="0" err="1"/>
              <a:t>health</a:t>
            </a:r>
            <a:r>
              <a:rPr lang="pl-PL" i="1" dirty="0"/>
              <a:t> </a:t>
            </a:r>
            <a:r>
              <a:rPr lang="pl-PL" i="1" dirty="0" err="1"/>
              <a:t>literacy</a:t>
            </a:r>
            <a:r>
              <a:rPr lang="pl-PL" dirty="0"/>
              <a:t> </a:t>
            </a:r>
            <a:r>
              <a:rPr lang="pl-PL" b="1" i="1" dirty="0">
                <a:solidFill>
                  <a:srgbClr val="FF0000"/>
                </a:solidFill>
              </a:rPr>
              <a:t>to wszystkie mechanizmy poznawcze i umiejętności społeczne, które oddziałują na motywację i możliwości jednostek do skutecznego uzyskiwania, przetwarzania i wykorzystania informacji służących zachowaniu lub poprawie zdrowia.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1541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3470</TotalTime>
  <Words>752</Words>
  <Application>Microsoft Office PowerPoint</Application>
  <PresentationFormat>Papier A4 (210x297 mm)</PresentationFormat>
  <Paragraphs>92</Paragraphs>
  <Slides>16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Motyw pakietu Office</vt:lpstr>
      <vt:lpstr>Prezentacja programu PowerPoint</vt:lpstr>
      <vt:lpstr>Agenda</vt:lpstr>
      <vt:lpstr>Wprowadzenie  tendencje przemian demograficznych </vt:lpstr>
      <vt:lpstr>Wprowadzenie  zmiany struktury demograficznej populacji </vt:lpstr>
      <vt:lpstr>Cel opracowania</vt:lpstr>
      <vt:lpstr>Założenia Silver Economy i jej zakres</vt:lpstr>
      <vt:lpstr>Założenia Silver Economy  wdrażanie działań i oczekiwania</vt:lpstr>
      <vt:lpstr>Założenia Silver Economy a dobrobyt społeczny</vt:lpstr>
      <vt:lpstr> Health literacy - definicja</vt:lpstr>
      <vt:lpstr>4 poziomy Health literacy  wg. Zarcadoolasa, Plasanta i Greera (2005). </vt:lpstr>
      <vt:lpstr>Dynamika PKB w latach 2004-2016  – średniookresowe tempo zmian</vt:lpstr>
      <vt:lpstr>Perspektywa dla populacji 65+</vt:lpstr>
      <vt:lpstr>Ocena poziomu wsparcia społecznego wśród osób w wieku 65+ (dane dla 2014 r.) </vt:lpstr>
      <vt:lpstr>Zabezpieczenie społeczne w krajach europejskich</vt:lpstr>
      <vt:lpstr>Dobrobyt społeczny osób w wieku 65+ - podejście wielowymiarowe</vt:lpstr>
      <vt:lpstr>Dobrobyt społeczny osób w wieku 65+ - podejście wielowymiarowe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Sebastian</dc:creator>
  <cp:lastModifiedBy>JAS</cp:lastModifiedBy>
  <cp:revision>217</cp:revision>
  <dcterms:created xsi:type="dcterms:W3CDTF">2017-01-11T10:24:22Z</dcterms:created>
  <dcterms:modified xsi:type="dcterms:W3CDTF">2018-05-25T20:20:15Z</dcterms:modified>
</cp:coreProperties>
</file>