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5"/>
  </p:notesMasterIdLst>
  <p:handoutMasterIdLst>
    <p:handoutMasterId r:id="rId96"/>
  </p:handoutMasterIdLst>
  <p:sldIdLst>
    <p:sldId id="303" r:id="rId2"/>
    <p:sldId id="304" r:id="rId3"/>
    <p:sldId id="305" r:id="rId4"/>
    <p:sldId id="306" r:id="rId5"/>
    <p:sldId id="307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3" r:id="rId31"/>
    <p:sldId id="334" r:id="rId32"/>
    <p:sldId id="335" r:id="rId33"/>
    <p:sldId id="336" r:id="rId34"/>
    <p:sldId id="337" r:id="rId35"/>
    <p:sldId id="338" r:id="rId36"/>
    <p:sldId id="339" r:id="rId37"/>
    <p:sldId id="340" r:id="rId38"/>
    <p:sldId id="341" r:id="rId39"/>
    <p:sldId id="342" r:id="rId40"/>
    <p:sldId id="364" r:id="rId41"/>
    <p:sldId id="343" r:id="rId42"/>
    <p:sldId id="344" r:id="rId43"/>
    <p:sldId id="345" r:id="rId44"/>
    <p:sldId id="346" r:id="rId45"/>
    <p:sldId id="347" r:id="rId46"/>
    <p:sldId id="348" r:id="rId47"/>
    <p:sldId id="389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5" r:id="rId61"/>
    <p:sldId id="366" r:id="rId62"/>
    <p:sldId id="361" r:id="rId63"/>
    <p:sldId id="362" r:id="rId64"/>
    <p:sldId id="367" r:id="rId65"/>
    <p:sldId id="369" r:id="rId66"/>
    <p:sldId id="371" r:id="rId67"/>
    <p:sldId id="375" r:id="rId68"/>
    <p:sldId id="372" r:id="rId69"/>
    <p:sldId id="377" r:id="rId70"/>
    <p:sldId id="378" r:id="rId71"/>
    <p:sldId id="388" r:id="rId72"/>
    <p:sldId id="376" r:id="rId73"/>
    <p:sldId id="373" r:id="rId74"/>
    <p:sldId id="380" r:id="rId75"/>
    <p:sldId id="379" r:id="rId76"/>
    <p:sldId id="386" r:id="rId77"/>
    <p:sldId id="385" r:id="rId78"/>
    <p:sldId id="387" r:id="rId79"/>
    <p:sldId id="382" r:id="rId80"/>
    <p:sldId id="381" r:id="rId81"/>
    <p:sldId id="383" r:id="rId82"/>
    <p:sldId id="390" r:id="rId83"/>
    <p:sldId id="392" r:id="rId84"/>
    <p:sldId id="396" r:id="rId85"/>
    <p:sldId id="397" r:id="rId86"/>
    <p:sldId id="398" r:id="rId87"/>
    <p:sldId id="399" r:id="rId88"/>
    <p:sldId id="400" r:id="rId89"/>
    <p:sldId id="401" r:id="rId90"/>
    <p:sldId id="402" r:id="rId91"/>
    <p:sldId id="405" r:id="rId92"/>
    <p:sldId id="404" r:id="rId93"/>
    <p:sldId id="403" r:id="rId9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383" autoAdjust="0"/>
    <p:restoredTop sz="86376" autoAdjust="0"/>
  </p:normalViewPr>
  <p:slideViewPr>
    <p:cSldViewPr snapToGrid="0" showGuides="1">
      <p:cViewPr varScale="1">
        <p:scale>
          <a:sx n="86" d="100"/>
          <a:sy n="86" d="100"/>
        </p:scale>
        <p:origin x="8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884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2688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notesMaster" Target="notesMasters/notesMaster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88ADD9-3E2B-4DD7-A101-44A97A171BB7}" type="doc">
      <dgm:prSet loTypeId="urn:microsoft.com/office/officeart/2005/8/layout/hProcess9" loCatId="process" qsTypeId="urn:microsoft.com/office/officeart/2005/8/quickstyle/simple1" qsCatId="simple" csTypeId="urn:microsoft.com/office/officeart/2005/8/colors/accent1_3" csCatId="accent1" phldr="1"/>
      <dgm:spPr/>
    </dgm:pt>
    <dgm:pt modelId="{1E503EE0-9BE4-409F-9858-F65199D97E9C}">
      <dgm:prSet phldrT="[Tekst]"/>
      <dgm:spPr/>
      <dgm:t>
        <a:bodyPr/>
        <a:lstStyle/>
        <a:p>
          <a:r>
            <a:rPr lang="pl-PL" dirty="0"/>
            <a:t>Wizerunek jest czymś, co buduje się latami. </a:t>
          </a:r>
        </a:p>
      </dgm:t>
    </dgm:pt>
    <dgm:pt modelId="{980E5F73-2C35-4FE1-B676-F2798B00D9CD}" type="parTrans" cxnId="{E5434A7D-F4AC-4658-AED4-EB3316D8DDDA}">
      <dgm:prSet/>
      <dgm:spPr/>
      <dgm:t>
        <a:bodyPr/>
        <a:lstStyle/>
        <a:p>
          <a:endParaRPr lang="pl-PL"/>
        </a:p>
      </dgm:t>
    </dgm:pt>
    <dgm:pt modelId="{89B1BFCC-C766-4B35-8F8E-D12973E5D547}" type="sibTrans" cxnId="{E5434A7D-F4AC-4658-AED4-EB3316D8DDDA}">
      <dgm:prSet/>
      <dgm:spPr/>
      <dgm:t>
        <a:bodyPr/>
        <a:lstStyle/>
        <a:p>
          <a:endParaRPr lang="pl-PL"/>
        </a:p>
      </dgm:t>
    </dgm:pt>
    <dgm:pt modelId="{4F8C5A7D-55D7-4B92-9340-EA07F4980BBD}">
      <dgm:prSet phldrT="[Tekst]"/>
      <dgm:spPr/>
      <dgm:t>
        <a:bodyPr/>
        <a:lstStyle/>
        <a:p>
          <a:r>
            <a:rPr lang="pl-PL" dirty="0"/>
            <a:t>Brak reakcji w kryzysie, zbyt późne podjęcie działań komunikacyjnych lub nieumiejętne zarządzanie informacją mogą spowodować, że dobre imię przedsiębiorstwa/osoby legnie w gruzach. </a:t>
          </a:r>
        </a:p>
      </dgm:t>
    </dgm:pt>
    <dgm:pt modelId="{51F84990-62A0-43FF-BCE2-FE5794392ACF}" type="parTrans" cxnId="{519BA886-D304-488E-96CA-5E9A20280C56}">
      <dgm:prSet/>
      <dgm:spPr/>
      <dgm:t>
        <a:bodyPr/>
        <a:lstStyle/>
        <a:p>
          <a:endParaRPr lang="pl-PL"/>
        </a:p>
      </dgm:t>
    </dgm:pt>
    <dgm:pt modelId="{82A95AB9-0442-4535-BA20-3DB25E54E47B}" type="sibTrans" cxnId="{519BA886-D304-488E-96CA-5E9A20280C56}">
      <dgm:prSet/>
      <dgm:spPr/>
      <dgm:t>
        <a:bodyPr/>
        <a:lstStyle/>
        <a:p>
          <a:endParaRPr lang="pl-PL"/>
        </a:p>
      </dgm:t>
    </dgm:pt>
    <dgm:pt modelId="{2AF5FB48-B94D-455A-A495-4897871D9237}">
      <dgm:prSet phldrT="[Tekst]"/>
      <dgm:spPr/>
      <dgm:t>
        <a:bodyPr/>
        <a:lstStyle/>
        <a:p>
          <a:r>
            <a:rPr lang="pl-PL" dirty="0"/>
            <a:t>W zależności od tego, jakiej firmy lub osoby kryzys wizerunkowy dotyka, może przełożyć się on na poważne konsekwencje np. finansowe (prowadzące do upadłości przedsiębiorstwa włącznie), gospodarcze czy polityczne.</a:t>
          </a:r>
        </a:p>
      </dgm:t>
    </dgm:pt>
    <dgm:pt modelId="{FFDB0C53-DF9B-487E-AC78-26FA1FBCD853}" type="parTrans" cxnId="{1E5C031E-9DC8-4704-AAAF-82A711751ED2}">
      <dgm:prSet/>
      <dgm:spPr/>
      <dgm:t>
        <a:bodyPr/>
        <a:lstStyle/>
        <a:p>
          <a:endParaRPr lang="pl-PL"/>
        </a:p>
      </dgm:t>
    </dgm:pt>
    <dgm:pt modelId="{8C9A0C70-4895-4035-AF15-40B3264418AF}" type="sibTrans" cxnId="{1E5C031E-9DC8-4704-AAAF-82A711751ED2}">
      <dgm:prSet/>
      <dgm:spPr/>
      <dgm:t>
        <a:bodyPr/>
        <a:lstStyle/>
        <a:p>
          <a:endParaRPr lang="pl-PL"/>
        </a:p>
      </dgm:t>
    </dgm:pt>
    <dgm:pt modelId="{25AC11F1-8A31-43DB-946C-1AFF9849A21F}" type="pres">
      <dgm:prSet presAssocID="{FE88ADD9-3E2B-4DD7-A101-44A97A171BB7}" presName="CompostProcess" presStyleCnt="0">
        <dgm:presLayoutVars>
          <dgm:dir/>
          <dgm:resizeHandles val="exact"/>
        </dgm:presLayoutVars>
      </dgm:prSet>
      <dgm:spPr/>
    </dgm:pt>
    <dgm:pt modelId="{6E023A42-39FC-4638-9857-6035B595288A}" type="pres">
      <dgm:prSet presAssocID="{FE88ADD9-3E2B-4DD7-A101-44A97A171BB7}" presName="arrow" presStyleLbl="bgShp" presStyleIdx="0" presStyleCnt="1"/>
      <dgm:spPr/>
    </dgm:pt>
    <dgm:pt modelId="{5F465842-2089-4FD2-8E76-86C353494776}" type="pres">
      <dgm:prSet presAssocID="{FE88ADD9-3E2B-4DD7-A101-44A97A171BB7}" presName="linearProcess" presStyleCnt="0"/>
      <dgm:spPr/>
    </dgm:pt>
    <dgm:pt modelId="{1B10F5D6-604F-4BE2-A497-3CB3792D75A1}" type="pres">
      <dgm:prSet presAssocID="{1E503EE0-9BE4-409F-9858-F65199D97E9C}" presName="textNode" presStyleLbl="node1" presStyleIdx="0" presStyleCnt="3">
        <dgm:presLayoutVars>
          <dgm:bulletEnabled val="1"/>
        </dgm:presLayoutVars>
      </dgm:prSet>
      <dgm:spPr/>
    </dgm:pt>
    <dgm:pt modelId="{02CBAA64-9F18-4A36-A9F5-889EEE6B5999}" type="pres">
      <dgm:prSet presAssocID="{89B1BFCC-C766-4B35-8F8E-D12973E5D547}" presName="sibTrans" presStyleCnt="0"/>
      <dgm:spPr/>
    </dgm:pt>
    <dgm:pt modelId="{E1740F5C-1913-4901-8428-CFDBB1F02147}" type="pres">
      <dgm:prSet presAssocID="{4F8C5A7D-55D7-4B92-9340-EA07F4980BBD}" presName="textNode" presStyleLbl="node1" presStyleIdx="1" presStyleCnt="3">
        <dgm:presLayoutVars>
          <dgm:bulletEnabled val="1"/>
        </dgm:presLayoutVars>
      </dgm:prSet>
      <dgm:spPr/>
    </dgm:pt>
    <dgm:pt modelId="{AECFF013-6A4D-4A29-ABD3-F4C8136A2F1D}" type="pres">
      <dgm:prSet presAssocID="{82A95AB9-0442-4535-BA20-3DB25E54E47B}" presName="sibTrans" presStyleCnt="0"/>
      <dgm:spPr/>
    </dgm:pt>
    <dgm:pt modelId="{25EC08AD-A853-4473-B00A-28FE977952F2}" type="pres">
      <dgm:prSet presAssocID="{2AF5FB48-B94D-455A-A495-4897871D9237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1E5C031E-9DC8-4704-AAAF-82A711751ED2}" srcId="{FE88ADD9-3E2B-4DD7-A101-44A97A171BB7}" destId="{2AF5FB48-B94D-455A-A495-4897871D9237}" srcOrd="2" destOrd="0" parTransId="{FFDB0C53-DF9B-487E-AC78-26FA1FBCD853}" sibTransId="{8C9A0C70-4895-4035-AF15-40B3264418AF}"/>
    <dgm:cxn modelId="{A0B4982D-C0E4-41F0-A46C-F23C667E612C}" type="presOf" srcId="{FE88ADD9-3E2B-4DD7-A101-44A97A171BB7}" destId="{25AC11F1-8A31-43DB-946C-1AFF9849A21F}" srcOrd="0" destOrd="0" presId="urn:microsoft.com/office/officeart/2005/8/layout/hProcess9"/>
    <dgm:cxn modelId="{8F55DE79-068F-4E6A-B712-7F2E6DE28A6A}" type="presOf" srcId="{1E503EE0-9BE4-409F-9858-F65199D97E9C}" destId="{1B10F5D6-604F-4BE2-A497-3CB3792D75A1}" srcOrd="0" destOrd="0" presId="urn:microsoft.com/office/officeart/2005/8/layout/hProcess9"/>
    <dgm:cxn modelId="{E5434A7D-F4AC-4658-AED4-EB3316D8DDDA}" srcId="{FE88ADD9-3E2B-4DD7-A101-44A97A171BB7}" destId="{1E503EE0-9BE4-409F-9858-F65199D97E9C}" srcOrd="0" destOrd="0" parTransId="{980E5F73-2C35-4FE1-B676-F2798B00D9CD}" sibTransId="{89B1BFCC-C766-4B35-8F8E-D12973E5D547}"/>
    <dgm:cxn modelId="{519BA886-D304-488E-96CA-5E9A20280C56}" srcId="{FE88ADD9-3E2B-4DD7-A101-44A97A171BB7}" destId="{4F8C5A7D-55D7-4B92-9340-EA07F4980BBD}" srcOrd="1" destOrd="0" parTransId="{51F84990-62A0-43FF-BCE2-FE5794392ACF}" sibTransId="{82A95AB9-0442-4535-BA20-3DB25E54E47B}"/>
    <dgm:cxn modelId="{8B17A5AF-43BF-47A1-BD03-331289EE2F3F}" type="presOf" srcId="{2AF5FB48-B94D-455A-A495-4897871D9237}" destId="{25EC08AD-A853-4473-B00A-28FE977952F2}" srcOrd="0" destOrd="0" presId="urn:microsoft.com/office/officeart/2005/8/layout/hProcess9"/>
    <dgm:cxn modelId="{546283BB-33AC-4795-B22C-FE039C954922}" type="presOf" srcId="{4F8C5A7D-55D7-4B92-9340-EA07F4980BBD}" destId="{E1740F5C-1913-4901-8428-CFDBB1F02147}" srcOrd="0" destOrd="0" presId="urn:microsoft.com/office/officeart/2005/8/layout/hProcess9"/>
    <dgm:cxn modelId="{CC9225A4-6E57-496C-B2C1-F5FE38A3DC9C}" type="presParOf" srcId="{25AC11F1-8A31-43DB-946C-1AFF9849A21F}" destId="{6E023A42-39FC-4638-9857-6035B595288A}" srcOrd="0" destOrd="0" presId="urn:microsoft.com/office/officeart/2005/8/layout/hProcess9"/>
    <dgm:cxn modelId="{02B89B13-A674-483B-9A44-2EDEBBD0719A}" type="presParOf" srcId="{25AC11F1-8A31-43DB-946C-1AFF9849A21F}" destId="{5F465842-2089-4FD2-8E76-86C353494776}" srcOrd="1" destOrd="0" presId="urn:microsoft.com/office/officeart/2005/8/layout/hProcess9"/>
    <dgm:cxn modelId="{F1E02FC0-0067-453F-A5AB-76C5EF12416F}" type="presParOf" srcId="{5F465842-2089-4FD2-8E76-86C353494776}" destId="{1B10F5D6-604F-4BE2-A497-3CB3792D75A1}" srcOrd="0" destOrd="0" presId="urn:microsoft.com/office/officeart/2005/8/layout/hProcess9"/>
    <dgm:cxn modelId="{E3B3925F-4C68-4348-B187-48DE78CAC0C9}" type="presParOf" srcId="{5F465842-2089-4FD2-8E76-86C353494776}" destId="{02CBAA64-9F18-4A36-A9F5-889EEE6B5999}" srcOrd="1" destOrd="0" presId="urn:microsoft.com/office/officeart/2005/8/layout/hProcess9"/>
    <dgm:cxn modelId="{77DEBE3A-F6FD-4A65-AA85-9D0019C6D371}" type="presParOf" srcId="{5F465842-2089-4FD2-8E76-86C353494776}" destId="{E1740F5C-1913-4901-8428-CFDBB1F02147}" srcOrd="2" destOrd="0" presId="urn:microsoft.com/office/officeart/2005/8/layout/hProcess9"/>
    <dgm:cxn modelId="{B5ABC45F-2666-455D-9EAF-F22CE4C706B5}" type="presParOf" srcId="{5F465842-2089-4FD2-8E76-86C353494776}" destId="{AECFF013-6A4D-4A29-ABD3-F4C8136A2F1D}" srcOrd="3" destOrd="0" presId="urn:microsoft.com/office/officeart/2005/8/layout/hProcess9"/>
    <dgm:cxn modelId="{C27F5933-0389-462B-A2A9-E70C3AD06DB5}" type="presParOf" srcId="{5F465842-2089-4FD2-8E76-86C353494776}" destId="{25EC08AD-A853-4473-B00A-28FE977952F2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8F327D8-BFC9-4DF0-A1A6-503A2A544507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FA0F2762-6087-4723-8EC6-91226BAF9E45}">
      <dgm:prSet phldrT="[Tekst]"/>
      <dgm:spPr/>
      <dgm:t>
        <a:bodyPr/>
        <a:lstStyle/>
        <a:p>
          <a:r>
            <a:rPr lang="pl-PL" b="1" dirty="0"/>
            <a:t>Kryteria geograficzne:</a:t>
          </a:r>
        </a:p>
      </dgm:t>
    </dgm:pt>
    <dgm:pt modelId="{DD78AEDB-9597-438D-827F-605CEF6C5700}" type="parTrans" cxnId="{BB7467C1-2981-4319-8A37-740DC110B21D}">
      <dgm:prSet/>
      <dgm:spPr/>
      <dgm:t>
        <a:bodyPr/>
        <a:lstStyle/>
        <a:p>
          <a:endParaRPr lang="pl-PL"/>
        </a:p>
      </dgm:t>
    </dgm:pt>
    <dgm:pt modelId="{F18EE73C-F662-44D5-BB48-09EEF1E6B0A9}" type="sibTrans" cxnId="{BB7467C1-2981-4319-8A37-740DC110B21D}">
      <dgm:prSet/>
      <dgm:spPr/>
      <dgm:t>
        <a:bodyPr/>
        <a:lstStyle/>
        <a:p>
          <a:endParaRPr lang="pl-PL"/>
        </a:p>
      </dgm:t>
    </dgm:pt>
    <dgm:pt modelId="{28579C73-C5AD-462D-A7C4-083A861453B9}">
      <dgm:prSet phldrT="[Tekst]"/>
      <dgm:spPr/>
      <dgm:t>
        <a:bodyPr/>
        <a:lstStyle/>
        <a:p>
          <a:r>
            <a:rPr lang="pl-PL" dirty="0"/>
            <a:t>region: określone państwo, jednostka administracyjna, np. województwo,</a:t>
          </a:r>
        </a:p>
      </dgm:t>
    </dgm:pt>
    <dgm:pt modelId="{22C47452-CEE6-47CD-8007-72FB5B3703E3}" type="parTrans" cxnId="{8E1B5432-F750-48FD-B608-643CEE9CF648}">
      <dgm:prSet/>
      <dgm:spPr/>
      <dgm:t>
        <a:bodyPr/>
        <a:lstStyle/>
        <a:p>
          <a:endParaRPr lang="pl-PL"/>
        </a:p>
      </dgm:t>
    </dgm:pt>
    <dgm:pt modelId="{C7BC702F-D9E0-4EF1-94E8-BBFACCC5A8FB}" type="sibTrans" cxnId="{8E1B5432-F750-48FD-B608-643CEE9CF648}">
      <dgm:prSet/>
      <dgm:spPr/>
      <dgm:t>
        <a:bodyPr/>
        <a:lstStyle/>
        <a:p>
          <a:endParaRPr lang="pl-PL"/>
        </a:p>
      </dgm:t>
    </dgm:pt>
    <dgm:pt modelId="{F9D66467-B6F0-4078-ABB5-DB162C579644}">
      <dgm:prSet phldrT="[Tekst]"/>
      <dgm:spPr/>
      <dgm:t>
        <a:bodyPr/>
        <a:lstStyle/>
        <a:p>
          <a:r>
            <a:rPr lang="pl-PL" b="1" dirty="0"/>
            <a:t>Kryteria demograficzne:</a:t>
          </a:r>
        </a:p>
      </dgm:t>
    </dgm:pt>
    <dgm:pt modelId="{E24F1F1B-4BAE-4862-8E99-8EF68AF8E01A}" type="parTrans" cxnId="{8D296AF1-6212-4F7D-A810-F3DA4A0006D2}">
      <dgm:prSet/>
      <dgm:spPr/>
      <dgm:t>
        <a:bodyPr/>
        <a:lstStyle/>
        <a:p>
          <a:endParaRPr lang="pl-PL"/>
        </a:p>
      </dgm:t>
    </dgm:pt>
    <dgm:pt modelId="{C663E900-FFD8-4111-8C5C-98A9E0B2AD14}" type="sibTrans" cxnId="{8D296AF1-6212-4F7D-A810-F3DA4A0006D2}">
      <dgm:prSet/>
      <dgm:spPr/>
      <dgm:t>
        <a:bodyPr/>
        <a:lstStyle/>
        <a:p>
          <a:endParaRPr lang="pl-PL"/>
        </a:p>
      </dgm:t>
    </dgm:pt>
    <dgm:pt modelId="{AA21F7E6-2167-4183-B66F-9BC35A5EC210}">
      <dgm:prSet phldrT="[Tekst]"/>
      <dgm:spPr/>
      <dgm:t>
        <a:bodyPr/>
        <a:lstStyle/>
        <a:p>
          <a:r>
            <a:rPr lang="pl-PL" dirty="0"/>
            <a:t>wiek,</a:t>
          </a:r>
        </a:p>
      </dgm:t>
    </dgm:pt>
    <dgm:pt modelId="{429DCB8D-4A52-438B-A9BF-9CD795ACAD1E}" type="parTrans" cxnId="{DD0A6138-E7CF-45BA-97A7-C2413B3BDFB5}">
      <dgm:prSet/>
      <dgm:spPr/>
      <dgm:t>
        <a:bodyPr/>
        <a:lstStyle/>
        <a:p>
          <a:endParaRPr lang="pl-PL"/>
        </a:p>
      </dgm:t>
    </dgm:pt>
    <dgm:pt modelId="{7ADB3782-14E8-45F6-9CA9-93F359521DEB}" type="sibTrans" cxnId="{DD0A6138-E7CF-45BA-97A7-C2413B3BDFB5}">
      <dgm:prSet/>
      <dgm:spPr/>
      <dgm:t>
        <a:bodyPr/>
        <a:lstStyle/>
        <a:p>
          <a:endParaRPr lang="pl-PL"/>
        </a:p>
      </dgm:t>
    </dgm:pt>
    <dgm:pt modelId="{143B8A58-E7A4-4DEB-8D3B-84DF7AE42C98}">
      <dgm:prSet phldrT="[Tekst]"/>
      <dgm:spPr/>
      <dgm:t>
        <a:bodyPr/>
        <a:lstStyle/>
        <a:p>
          <a:r>
            <a:rPr lang="pl-PL" b="1" dirty="0"/>
            <a:t>Kryteria psychograficzne:</a:t>
          </a:r>
        </a:p>
      </dgm:t>
    </dgm:pt>
    <dgm:pt modelId="{BEF76412-DD8E-42B2-8C29-A6D9FC7C3014}" type="parTrans" cxnId="{73FDD4B0-CF60-486C-82BA-7064E50DF6D0}">
      <dgm:prSet/>
      <dgm:spPr/>
      <dgm:t>
        <a:bodyPr/>
        <a:lstStyle/>
        <a:p>
          <a:endParaRPr lang="pl-PL"/>
        </a:p>
      </dgm:t>
    </dgm:pt>
    <dgm:pt modelId="{54AD34E7-755A-4C78-8EB3-9501AA0CDB8C}" type="sibTrans" cxnId="{73FDD4B0-CF60-486C-82BA-7064E50DF6D0}">
      <dgm:prSet/>
      <dgm:spPr/>
      <dgm:t>
        <a:bodyPr/>
        <a:lstStyle/>
        <a:p>
          <a:endParaRPr lang="pl-PL"/>
        </a:p>
      </dgm:t>
    </dgm:pt>
    <dgm:pt modelId="{5627D27B-2E7C-447C-B391-4E41014BD6C2}">
      <dgm:prSet phldrT="[Tekst]"/>
      <dgm:spPr/>
      <dgm:t>
        <a:bodyPr/>
        <a:lstStyle/>
        <a:p>
          <a:r>
            <a:rPr lang="pl-PL" dirty="0"/>
            <a:t>styl życia,</a:t>
          </a:r>
        </a:p>
      </dgm:t>
    </dgm:pt>
    <dgm:pt modelId="{54140675-510D-427A-A221-ABB4B0121FC1}" type="parTrans" cxnId="{9C4BBACC-5FC1-4101-806F-1F2A221C9CCF}">
      <dgm:prSet/>
      <dgm:spPr/>
      <dgm:t>
        <a:bodyPr/>
        <a:lstStyle/>
        <a:p>
          <a:endParaRPr lang="pl-PL"/>
        </a:p>
      </dgm:t>
    </dgm:pt>
    <dgm:pt modelId="{4B4A9233-E9D7-44E0-AC65-FD2B85901D86}" type="sibTrans" cxnId="{9C4BBACC-5FC1-4101-806F-1F2A221C9CCF}">
      <dgm:prSet/>
      <dgm:spPr/>
      <dgm:t>
        <a:bodyPr/>
        <a:lstStyle/>
        <a:p>
          <a:endParaRPr lang="pl-PL"/>
        </a:p>
      </dgm:t>
    </dgm:pt>
    <dgm:pt modelId="{1EBCB241-4335-492B-9452-B817FCC21241}">
      <dgm:prSet/>
      <dgm:spPr/>
      <dgm:t>
        <a:bodyPr/>
        <a:lstStyle/>
        <a:p>
          <a:r>
            <a:rPr lang="pl-PL" dirty="0"/>
            <a:t>miejsce zamieszkania: miasto lub wieś,</a:t>
          </a:r>
        </a:p>
      </dgm:t>
    </dgm:pt>
    <dgm:pt modelId="{0F976CBF-8A27-465D-ABEA-B1BC52258F7B}" type="parTrans" cxnId="{9D2ECB6C-6DAD-488A-AAC1-C1F7CC29164E}">
      <dgm:prSet/>
      <dgm:spPr/>
      <dgm:t>
        <a:bodyPr/>
        <a:lstStyle/>
        <a:p>
          <a:endParaRPr lang="pl-PL"/>
        </a:p>
      </dgm:t>
    </dgm:pt>
    <dgm:pt modelId="{16B015F1-6985-44A3-9D29-3B53E69B056E}" type="sibTrans" cxnId="{9D2ECB6C-6DAD-488A-AAC1-C1F7CC29164E}">
      <dgm:prSet/>
      <dgm:spPr/>
      <dgm:t>
        <a:bodyPr/>
        <a:lstStyle/>
        <a:p>
          <a:endParaRPr lang="pl-PL"/>
        </a:p>
      </dgm:t>
    </dgm:pt>
    <dgm:pt modelId="{E94C6682-E6D7-4C68-AA43-0857C6AB6ADC}">
      <dgm:prSet/>
      <dgm:spPr/>
      <dgm:t>
        <a:bodyPr/>
        <a:lstStyle/>
        <a:p>
          <a:r>
            <a:rPr lang="pl-PL" dirty="0"/>
            <a:t>wielkość miasta: np. do 100 tys. lub do 500 tys. mieszkańców. </a:t>
          </a:r>
        </a:p>
      </dgm:t>
    </dgm:pt>
    <dgm:pt modelId="{9EF48ABB-B999-4192-A2A7-0A02CA183635}" type="parTrans" cxnId="{D59780B0-0269-49C3-826F-33A81448D9F7}">
      <dgm:prSet/>
      <dgm:spPr/>
      <dgm:t>
        <a:bodyPr/>
        <a:lstStyle/>
        <a:p>
          <a:endParaRPr lang="pl-PL"/>
        </a:p>
      </dgm:t>
    </dgm:pt>
    <dgm:pt modelId="{2DE8600F-F683-4CAE-9E80-AA4B487DC2CE}" type="sibTrans" cxnId="{D59780B0-0269-49C3-826F-33A81448D9F7}">
      <dgm:prSet/>
      <dgm:spPr/>
      <dgm:t>
        <a:bodyPr/>
        <a:lstStyle/>
        <a:p>
          <a:endParaRPr lang="pl-PL"/>
        </a:p>
      </dgm:t>
    </dgm:pt>
    <dgm:pt modelId="{4543BD53-18BF-40D8-A5DD-BEBB9492B4A8}">
      <dgm:prSet/>
      <dgm:spPr/>
      <dgm:t>
        <a:bodyPr/>
        <a:lstStyle/>
        <a:p>
          <a:r>
            <a:rPr lang="pl-PL"/>
            <a:t>płeć,</a:t>
          </a:r>
        </a:p>
      </dgm:t>
    </dgm:pt>
    <dgm:pt modelId="{20B30F9D-0741-4843-98C9-586BD13DDCB8}" type="parTrans" cxnId="{DB73BA47-D38D-4581-9C33-8B4292B6EEE8}">
      <dgm:prSet/>
      <dgm:spPr/>
      <dgm:t>
        <a:bodyPr/>
        <a:lstStyle/>
        <a:p>
          <a:endParaRPr lang="pl-PL"/>
        </a:p>
      </dgm:t>
    </dgm:pt>
    <dgm:pt modelId="{13EE941D-642C-412C-B07D-EEF63A60B500}" type="sibTrans" cxnId="{DB73BA47-D38D-4581-9C33-8B4292B6EEE8}">
      <dgm:prSet/>
      <dgm:spPr/>
      <dgm:t>
        <a:bodyPr/>
        <a:lstStyle/>
        <a:p>
          <a:endParaRPr lang="pl-PL"/>
        </a:p>
      </dgm:t>
    </dgm:pt>
    <dgm:pt modelId="{F44C20A0-DD37-4679-A5D4-271EFAD42E9A}">
      <dgm:prSet/>
      <dgm:spPr/>
      <dgm:t>
        <a:bodyPr/>
        <a:lstStyle/>
        <a:p>
          <a:r>
            <a:rPr lang="pl-PL"/>
            <a:t>dochód,</a:t>
          </a:r>
        </a:p>
      </dgm:t>
    </dgm:pt>
    <dgm:pt modelId="{A53D6650-415D-4B42-BD2D-77C4821B2173}" type="parTrans" cxnId="{55F94BCA-D878-48E6-A3E9-2D9EB7151058}">
      <dgm:prSet/>
      <dgm:spPr/>
      <dgm:t>
        <a:bodyPr/>
        <a:lstStyle/>
        <a:p>
          <a:endParaRPr lang="pl-PL"/>
        </a:p>
      </dgm:t>
    </dgm:pt>
    <dgm:pt modelId="{211CA398-A65D-4965-BCC5-CED8F165F08F}" type="sibTrans" cxnId="{55F94BCA-D878-48E6-A3E9-2D9EB7151058}">
      <dgm:prSet/>
      <dgm:spPr/>
      <dgm:t>
        <a:bodyPr/>
        <a:lstStyle/>
        <a:p>
          <a:endParaRPr lang="pl-PL"/>
        </a:p>
      </dgm:t>
    </dgm:pt>
    <dgm:pt modelId="{B28F4E32-A036-4553-BDD5-53E2E366EE1D}">
      <dgm:prSet/>
      <dgm:spPr/>
      <dgm:t>
        <a:bodyPr/>
        <a:lstStyle/>
        <a:p>
          <a:r>
            <a:rPr lang="pl-PL"/>
            <a:t>wielkość gospodarstwa domowego,</a:t>
          </a:r>
        </a:p>
      </dgm:t>
    </dgm:pt>
    <dgm:pt modelId="{B6B696CD-3C5B-46BE-A512-473D7F149FC2}" type="parTrans" cxnId="{0164004F-CF70-4ABF-99A3-6820A88F3159}">
      <dgm:prSet/>
      <dgm:spPr/>
      <dgm:t>
        <a:bodyPr/>
        <a:lstStyle/>
        <a:p>
          <a:endParaRPr lang="pl-PL"/>
        </a:p>
      </dgm:t>
    </dgm:pt>
    <dgm:pt modelId="{6BED6432-D87C-4115-AE38-B8A9EE797637}" type="sibTrans" cxnId="{0164004F-CF70-4ABF-99A3-6820A88F3159}">
      <dgm:prSet/>
      <dgm:spPr/>
      <dgm:t>
        <a:bodyPr/>
        <a:lstStyle/>
        <a:p>
          <a:endParaRPr lang="pl-PL"/>
        </a:p>
      </dgm:t>
    </dgm:pt>
    <dgm:pt modelId="{2B66EADF-0EF8-4C92-99BF-6D0B3A833AF4}">
      <dgm:prSet/>
      <dgm:spPr/>
      <dgm:t>
        <a:bodyPr/>
        <a:lstStyle/>
        <a:p>
          <a:r>
            <a:rPr lang="pl-PL"/>
            <a:t>wykształcenie,</a:t>
          </a:r>
        </a:p>
      </dgm:t>
    </dgm:pt>
    <dgm:pt modelId="{5E47EEE1-51D8-43CC-BE29-569D3DB9ED6F}" type="parTrans" cxnId="{E366CAA2-A6F9-4BF6-BCE8-5A435199BDE6}">
      <dgm:prSet/>
      <dgm:spPr/>
      <dgm:t>
        <a:bodyPr/>
        <a:lstStyle/>
        <a:p>
          <a:endParaRPr lang="pl-PL"/>
        </a:p>
      </dgm:t>
    </dgm:pt>
    <dgm:pt modelId="{E00C9603-AC49-4256-B266-12CD4422A004}" type="sibTrans" cxnId="{E366CAA2-A6F9-4BF6-BCE8-5A435199BDE6}">
      <dgm:prSet/>
      <dgm:spPr/>
      <dgm:t>
        <a:bodyPr/>
        <a:lstStyle/>
        <a:p>
          <a:endParaRPr lang="pl-PL"/>
        </a:p>
      </dgm:t>
    </dgm:pt>
    <dgm:pt modelId="{329A7EC2-AFDA-47C7-8CFA-E00788F7E457}">
      <dgm:prSet/>
      <dgm:spPr/>
      <dgm:t>
        <a:bodyPr/>
        <a:lstStyle/>
        <a:p>
          <a:r>
            <a:rPr lang="pl-PL"/>
            <a:t>zawód,</a:t>
          </a:r>
        </a:p>
      </dgm:t>
    </dgm:pt>
    <dgm:pt modelId="{BBC13FC5-E8DF-4DE9-94B1-77F8867F0CFC}" type="parTrans" cxnId="{A657CEBC-5FA8-4DB0-8464-B4AA882F323F}">
      <dgm:prSet/>
      <dgm:spPr/>
      <dgm:t>
        <a:bodyPr/>
        <a:lstStyle/>
        <a:p>
          <a:endParaRPr lang="pl-PL"/>
        </a:p>
      </dgm:t>
    </dgm:pt>
    <dgm:pt modelId="{428506F4-2B65-4B53-8582-B09D78E47BD4}" type="sibTrans" cxnId="{A657CEBC-5FA8-4DB0-8464-B4AA882F323F}">
      <dgm:prSet/>
      <dgm:spPr/>
      <dgm:t>
        <a:bodyPr/>
        <a:lstStyle/>
        <a:p>
          <a:endParaRPr lang="pl-PL"/>
        </a:p>
      </dgm:t>
    </dgm:pt>
    <dgm:pt modelId="{891B44AD-8E43-4777-AB8B-49960E0B7AE1}">
      <dgm:prSet/>
      <dgm:spPr/>
      <dgm:t>
        <a:bodyPr/>
        <a:lstStyle/>
        <a:p>
          <a:r>
            <a:rPr lang="pl-PL"/>
            <a:t>wyznawana religia,</a:t>
          </a:r>
        </a:p>
      </dgm:t>
    </dgm:pt>
    <dgm:pt modelId="{0264C2D3-EBE8-4472-94BC-CF76859660C0}" type="parTrans" cxnId="{E6566C0B-2151-46E4-80C4-4A0E1B2E71C6}">
      <dgm:prSet/>
      <dgm:spPr/>
      <dgm:t>
        <a:bodyPr/>
        <a:lstStyle/>
        <a:p>
          <a:endParaRPr lang="pl-PL"/>
        </a:p>
      </dgm:t>
    </dgm:pt>
    <dgm:pt modelId="{E4AAA18C-D8E6-4C65-A330-C8A9F14DAA3E}" type="sibTrans" cxnId="{E6566C0B-2151-46E4-80C4-4A0E1B2E71C6}">
      <dgm:prSet/>
      <dgm:spPr/>
      <dgm:t>
        <a:bodyPr/>
        <a:lstStyle/>
        <a:p>
          <a:endParaRPr lang="pl-PL"/>
        </a:p>
      </dgm:t>
    </dgm:pt>
    <dgm:pt modelId="{2109C464-C37A-4C4B-AC8E-3CBC62D628DF}">
      <dgm:prSet/>
      <dgm:spPr/>
      <dgm:t>
        <a:bodyPr/>
        <a:lstStyle/>
        <a:p>
          <a:r>
            <a:rPr lang="pl-PL" dirty="0"/>
            <a:t>narodowość.</a:t>
          </a:r>
        </a:p>
      </dgm:t>
    </dgm:pt>
    <dgm:pt modelId="{70FE9CD2-7DE4-4CB3-9B54-7995E9F54F8F}" type="parTrans" cxnId="{FF181509-40D7-415C-9BB1-45DE71FDD946}">
      <dgm:prSet/>
      <dgm:spPr/>
      <dgm:t>
        <a:bodyPr/>
        <a:lstStyle/>
        <a:p>
          <a:endParaRPr lang="pl-PL"/>
        </a:p>
      </dgm:t>
    </dgm:pt>
    <dgm:pt modelId="{B99CB302-6734-4A8A-9CAA-30E27095BD7C}" type="sibTrans" cxnId="{FF181509-40D7-415C-9BB1-45DE71FDD946}">
      <dgm:prSet/>
      <dgm:spPr/>
      <dgm:t>
        <a:bodyPr/>
        <a:lstStyle/>
        <a:p>
          <a:endParaRPr lang="pl-PL"/>
        </a:p>
      </dgm:t>
    </dgm:pt>
    <dgm:pt modelId="{4D85723B-4230-416E-BE82-67ED9BBC399C}">
      <dgm:prSet/>
      <dgm:spPr/>
      <dgm:t>
        <a:bodyPr/>
        <a:lstStyle/>
        <a:p>
          <a:r>
            <a:rPr lang="pl-PL"/>
            <a:t>wyznawane wartości,</a:t>
          </a:r>
        </a:p>
      </dgm:t>
    </dgm:pt>
    <dgm:pt modelId="{44A1A17A-82EB-4C8E-8C35-0C3FC5F77125}" type="parTrans" cxnId="{A0927090-3317-40FD-986B-3A9E9D035B3A}">
      <dgm:prSet/>
      <dgm:spPr/>
      <dgm:t>
        <a:bodyPr/>
        <a:lstStyle/>
        <a:p>
          <a:endParaRPr lang="pl-PL"/>
        </a:p>
      </dgm:t>
    </dgm:pt>
    <dgm:pt modelId="{07AA1420-6E3D-4FD1-8C91-7E695C5FA916}" type="sibTrans" cxnId="{A0927090-3317-40FD-986B-3A9E9D035B3A}">
      <dgm:prSet/>
      <dgm:spPr/>
      <dgm:t>
        <a:bodyPr/>
        <a:lstStyle/>
        <a:p>
          <a:endParaRPr lang="pl-PL"/>
        </a:p>
      </dgm:t>
    </dgm:pt>
    <dgm:pt modelId="{784867B5-B0E7-4952-BAC3-AB5885E79A7D}">
      <dgm:prSet/>
      <dgm:spPr/>
      <dgm:t>
        <a:bodyPr/>
        <a:lstStyle/>
        <a:p>
          <a:r>
            <a:rPr lang="pl-PL" dirty="0"/>
            <a:t>osobowość.</a:t>
          </a:r>
        </a:p>
      </dgm:t>
    </dgm:pt>
    <dgm:pt modelId="{31CA1E7C-5535-427C-992C-76E803971924}" type="parTrans" cxnId="{5BCA6675-9950-4862-9F12-48BA7320012A}">
      <dgm:prSet/>
      <dgm:spPr/>
      <dgm:t>
        <a:bodyPr/>
        <a:lstStyle/>
        <a:p>
          <a:endParaRPr lang="pl-PL"/>
        </a:p>
      </dgm:t>
    </dgm:pt>
    <dgm:pt modelId="{6A910AC1-61EF-4F35-8DBD-E7F2F5EFCF89}" type="sibTrans" cxnId="{5BCA6675-9950-4862-9F12-48BA7320012A}">
      <dgm:prSet/>
      <dgm:spPr/>
      <dgm:t>
        <a:bodyPr/>
        <a:lstStyle/>
        <a:p>
          <a:endParaRPr lang="pl-PL"/>
        </a:p>
      </dgm:t>
    </dgm:pt>
    <dgm:pt modelId="{0F1AD499-DB80-498C-A6B8-5B1801A3D9A6}">
      <dgm:prSet/>
      <dgm:spPr/>
      <dgm:t>
        <a:bodyPr/>
        <a:lstStyle/>
        <a:p>
          <a:r>
            <a:rPr lang="pl-PL" b="1" dirty="0"/>
            <a:t>Kryteria behawioralne:</a:t>
          </a:r>
        </a:p>
      </dgm:t>
    </dgm:pt>
    <dgm:pt modelId="{4CDDB2FA-373D-4D8D-872E-C7986FA87BEC}" type="parTrans" cxnId="{FE6F28D1-80B0-4773-B385-84A9296209C2}">
      <dgm:prSet/>
      <dgm:spPr/>
      <dgm:t>
        <a:bodyPr/>
        <a:lstStyle/>
        <a:p>
          <a:endParaRPr lang="pl-PL"/>
        </a:p>
      </dgm:t>
    </dgm:pt>
    <dgm:pt modelId="{72CD8214-536A-4EF5-B268-C58F0ED6F5C7}" type="sibTrans" cxnId="{FE6F28D1-80B0-4773-B385-84A9296209C2}">
      <dgm:prSet/>
      <dgm:spPr/>
      <dgm:t>
        <a:bodyPr/>
        <a:lstStyle/>
        <a:p>
          <a:endParaRPr lang="pl-PL"/>
        </a:p>
      </dgm:t>
    </dgm:pt>
    <dgm:pt modelId="{A183FCF5-A0F3-4B12-B4B6-F60012FB01B8}">
      <dgm:prSet/>
      <dgm:spPr/>
      <dgm:t>
        <a:bodyPr/>
        <a:lstStyle/>
        <a:p>
          <a:r>
            <a:rPr lang="pl-PL"/>
            <a:t>lojalność wobec marki/produktu,</a:t>
          </a:r>
          <a:endParaRPr lang="pl-PL" b="1" dirty="0"/>
        </a:p>
      </dgm:t>
    </dgm:pt>
    <dgm:pt modelId="{F35D02EA-085D-462B-89B1-3EFCC09052C6}" type="parTrans" cxnId="{A108E49D-8626-4BBC-B854-3D69D1C363F1}">
      <dgm:prSet/>
      <dgm:spPr/>
      <dgm:t>
        <a:bodyPr/>
        <a:lstStyle/>
        <a:p>
          <a:endParaRPr lang="pl-PL"/>
        </a:p>
      </dgm:t>
    </dgm:pt>
    <dgm:pt modelId="{E3F968BB-F016-4436-85FF-6474BC7B9471}" type="sibTrans" cxnId="{A108E49D-8626-4BBC-B854-3D69D1C363F1}">
      <dgm:prSet/>
      <dgm:spPr/>
      <dgm:t>
        <a:bodyPr/>
        <a:lstStyle/>
        <a:p>
          <a:endParaRPr lang="pl-PL"/>
        </a:p>
      </dgm:t>
    </dgm:pt>
    <dgm:pt modelId="{329AF524-3DAE-4C09-8DF0-E119CE2B4E7E}">
      <dgm:prSet/>
      <dgm:spPr/>
      <dgm:t>
        <a:bodyPr/>
        <a:lstStyle/>
        <a:p>
          <a:r>
            <a:rPr lang="pl-PL"/>
            <a:t>intensywność użytkowania produktu,</a:t>
          </a:r>
        </a:p>
      </dgm:t>
    </dgm:pt>
    <dgm:pt modelId="{CFAFEAD9-5AA2-4C0F-9C53-94F28B3BA928}" type="parTrans" cxnId="{05AC1425-3108-4F67-A77C-32B86724C139}">
      <dgm:prSet/>
      <dgm:spPr/>
      <dgm:t>
        <a:bodyPr/>
        <a:lstStyle/>
        <a:p>
          <a:endParaRPr lang="pl-PL"/>
        </a:p>
      </dgm:t>
    </dgm:pt>
    <dgm:pt modelId="{D9165988-8617-4BD7-A410-749A482B87B3}" type="sibTrans" cxnId="{05AC1425-3108-4F67-A77C-32B86724C139}">
      <dgm:prSet/>
      <dgm:spPr/>
      <dgm:t>
        <a:bodyPr/>
        <a:lstStyle/>
        <a:p>
          <a:endParaRPr lang="pl-PL"/>
        </a:p>
      </dgm:t>
    </dgm:pt>
    <dgm:pt modelId="{08B455C0-DFB0-4706-B983-B90ED6D59D6E}">
      <dgm:prSet/>
      <dgm:spPr/>
      <dgm:t>
        <a:bodyPr/>
        <a:lstStyle/>
        <a:p>
          <a:r>
            <a:rPr lang="pl-PL"/>
            <a:t>gotowość lub jej brak do nabycia produktu,</a:t>
          </a:r>
        </a:p>
      </dgm:t>
    </dgm:pt>
    <dgm:pt modelId="{9B31512D-93D6-4DBD-9B55-5A8300B3CEE6}" type="parTrans" cxnId="{763560CC-45AB-49BD-A3E4-92BACA2F6649}">
      <dgm:prSet/>
      <dgm:spPr/>
      <dgm:t>
        <a:bodyPr/>
        <a:lstStyle/>
        <a:p>
          <a:endParaRPr lang="pl-PL"/>
        </a:p>
      </dgm:t>
    </dgm:pt>
    <dgm:pt modelId="{3C75EFD0-D2BA-4546-85CE-B54BCE2BD65B}" type="sibTrans" cxnId="{763560CC-45AB-49BD-A3E4-92BACA2F6649}">
      <dgm:prSet/>
      <dgm:spPr/>
      <dgm:t>
        <a:bodyPr/>
        <a:lstStyle/>
        <a:p>
          <a:endParaRPr lang="pl-PL"/>
        </a:p>
      </dgm:t>
    </dgm:pt>
    <dgm:pt modelId="{DBD2A210-553A-4970-972E-5ADC843C1DD7}">
      <dgm:prSet/>
      <dgm:spPr/>
      <dgm:t>
        <a:bodyPr/>
        <a:lstStyle/>
        <a:p>
          <a:r>
            <a:rPr lang="pl-PL"/>
            <a:t>postawa wobec produktu, </a:t>
          </a:r>
        </a:p>
      </dgm:t>
    </dgm:pt>
    <dgm:pt modelId="{3060D5A7-D451-4B84-B394-C58C777ACA58}" type="parTrans" cxnId="{0E7E11F8-AAB1-4C6E-B5B2-2CB4296590E1}">
      <dgm:prSet/>
      <dgm:spPr/>
      <dgm:t>
        <a:bodyPr/>
        <a:lstStyle/>
        <a:p>
          <a:endParaRPr lang="pl-PL"/>
        </a:p>
      </dgm:t>
    </dgm:pt>
    <dgm:pt modelId="{082F27D4-D972-4D8A-9E3B-DAFDF0ED5918}" type="sibTrans" cxnId="{0E7E11F8-AAB1-4C6E-B5B2-2CB4296590E1}">
      <dgm:prSet/>
      <dgm:spPr/>
      <dgm:t>
        <a:bodyPr/>
        <a:lstStyle/>
        <a:p>
          <a:endParaRPr lang="pl-PL"/>
        </a:p>
      </dgm:t>
    </dgm:pt>
    <dgm:pt modelId="{374220B5-577A-43AB-9630-35F00AC3AFFE}">
      <dgm:prSet/>
      <dgm:spPr/>
      <dgm:t>
        <a:bodyPr/>
        <a:lstStyle/>
        <a:p>
          <a:r>
            <a:rPr lang="pl-PL" dirty="0"/>
            <a:t>atrakcyjność cech produktu lub instytucji.</a:t>
          </a:r>
        </a:p>
      </dgm:t>
    </dgm:pt>
    <dgm:pt modelId="{12E419B0-7192-40CD-BD0A-DF8637E21040}" type="parTrans" cxnId="{D12FAE1D-992A-4085-9506-87A4D72D8576}">
      <dgm:prSet/>
      <dgm:spPr/>
      <dgm:t>
        <a:bodyPr/>
        <a:lstStyle/>
        <a:p>
          <a:endParaRPr lang="pl-PL"/>
        </a:p>
      </dgm:t>
    </dgm:pt>
    <dgm:pt modelId="{29B60C75-902C-4A9D-8BFA-F2E26631F193}" type="sibTrans" cxnId="{D12FAE1D-992A-4085-9506-87A4D72D8576}">
      <dgm:prSet/>
      <dgm:spPr/>
      <dgm:t>
        <a:bodyPr/>
        <a:lstStyle/>
        <a:p>
          <a:endParaRPr lang="pl-PL"/>
        </a:p>
      </dgm:t>
    </dgm:pt>
    <dgm:pt modelId="{27F05AA6-2035-4787-9621-B3ABEC093250}" type="pres">
      <dgm:prSet presAssocID="{08F327D8-BFC9-4DF0-A1A6-503A2A544507}" presName="Name0" presStyleCnt="0">
        <dgm:presLayoutVars>
          <dgm:dir/>
          <dgm:resizeHandles val="exact"/>
        </dgm:presLayoutVars>
      </dgm:prSet>
      <dgm:spPr/>
    </dgm:pt>
    <dgm:pt modelId="{A78DD60F-A6CE-4C2E-9488-64160783BFF6}" type="pres">
      <dgm:prSet presAssocID="{FA0F2762-6087-4723-8EC6-91226BAF9E45}" presName="node" presStyleLbl="node1" presStyleIdx="0" presStyleCnt="4">
        <dgm:presLayoutVars>
          <dgm:bulletEnabled val="1"/>
        </dgm:presLayoutVars>
      </dgm:prSet>
      <dgm:spPr/>
    </dgm:pt>
    <dgm:pt modelId="{EF9AB84F-45E3-42B8-B053-704764BAB8BD}" type="pres">
      <dgm:prSet presAssocID="{F18EE73C-F662-44D5-BB48-09EEF1E6B0A9}" presName="sibTrans" presStyleCnt="0"/>
      <dgm:spPr/>
    </dgm:pt>
    <dgm:pt modelId="{FD1279F2-1893-4789-8FD4-BD3B54F75EED}" type="pres">
      <dgm:prSet presAssocID="{F9D66467-B6F0-4078-ABB5-DB162C579644}" presName="node" presStyleLbl="node1" presStyleIdx="1" presStyleCnt="4">
        <dgm:presLayoutVars>
          <dgm:bulletEnabled val="1"/>
        </dgm:presLayoutVars>
      </dgm:prSet>
      <dgm:spPr/>
    </dgm:pt>
    <dgm:pt modelId="{D6214F56-C209-4BDC-B30D-BAE4A6C52834}" type="pres">
      <dgm:prSet presAssocID="{C663E900-FFD8-4111-8C5C-98A9E0B2AD14}" presName="sibTrans" presStyleCnt="0"/>
      <dgm:spPr/>
    </dgm:pt>
    <dgm:pt modelId="{64E307DE-BFDD-4AF5-98E8-A37AF2FBF7E6}" type="pres">
      <dgm:prSet presAssocID="{143B8A58-E7A4-4DEB-8D3B-84DF7AE42C98}" presName="node" presStyleLbl="node1" presStyleIdx="2" presStyleCnt="4">
        <dgm:presLayoutVars>
          <dgm:bulletEnabled val="1"/>
        </dgm:presLayoutVars>
      </dgm:prSet>
      <dgm:spPr/>
    </dgm:pt>
    <dgm:pt modelId="{39710778-8A74-450E-AA1F-28D8FD80D4A7}" type="pres">
      <dgm:prSet presAssocID="{54AD34E7-755A-4C78-8EB3-9501AA0CDB8C}" presName="sibTrans" presStyleCnt="0"/>
      <dgm:spPr/>
    </dgm:pt>
    <dgm:pt modelId="{66DFE9E4-57C6-42F5-8370-A955EDE84516}" type="pres">
      <dgm:prSet presAssocID="{0F1AD499-DB80-498C-A6B8-5B1801A3D9A6}" presName="node" presStyleLbl="node1" presStyleIdx="3" presStyleCnt="4">
        <dgm:presLayoutVars>
          <dgm:bulletEnabled val="1"/>
        </dgm:presLayoutVars>
      </dgm:prSet>
      <dgm:spPr/>
    </dgm:pt>
  </dgm:ptLst>
  <dgm:cxnLst>
    <dgm:cxn modelId="{FF181509-40D7-415C-9BB1-45DE71FDD946}" srcId="{F9D66467-B6F0-4078-ABB5-DB162C579644}" destId="{2109C464-C37A-4C4B-AC8E-3CBC62D628DF}" srcOrd="7" destOrd="0" parTransId="{70FE9CD2-7DE4-4CB3-9B54-7995E9F54F8F}" sibTransId="{B99CB302-6734-4A8A-9CAA-30E27095BD7C}"/>
    <dgm:cxn modelId="{E6566C0B-2151-46E4-80C4-4A0E1B2E71C6}" srcId="{F9D66467-B6F0-4078-ABB5-DB162C579644}" destId="{891B44AD-8E43-4777-AB8B-49960E0B7AE1}" srcOrd="6" destOrd="0" parTransId="{0264C2D3-EBE8-4472-94BC-CF76859660C0}" sibTransId="{E4AAA18C-D8E6-4C65-A330-C8A9F14DAA3E}"/>
    <dgm:cxn modelId="{DFC56D1D-24F7-4EA3-9BB3-380FF44107D8}" type="presOf" srcId="{F9D66467-B6F0-4078-ABB5-DB162C579644}" destId="{FD1279F2-1893-4789-8FD4-BD3B54F75EED}" srcOrd="0" destOrd="0" presId="urn:microsoft.com/office/officeart/2005/8/layout/hList6"/>
    <dgm:cxn modelId="{D12FAE1D-992A-4085-9506-87A4D72D8576}" srcId="{0F1AD499-DB80-498C-A6B8-5B1801A3D9A6}" destId="{374220B5-577A-43AB-9630-35F00AC3AFFE}" srcOrd="4" destOrd="0" parTransId="{12E419B0-7192-40CD-BD0A-DF8637E21040}" sibTransId="{29B60C75-902C-4A9D-8BFA-F2E26631F193}"/>
    <dgm:cxn modelId="{346AC31E-F4B5-4B37-8E72-F987647A435D}" type="presOf" srcId="{AA21F7E6-2167-4183-B66F-9BC35A5EC210}" destId="{FD1279F2-1893-4789-8FD4-BD3B54F75EED}" srcOrd="0" destOrd="1" presId="urn:microsoft.com/office/officeart/2005/8/layout/hList6"/>
    <dgm:cxn modelId="{05AC1425-3108-4F67-A77C-32B86724C139}" srcId="{0F1AD499-DB80-498C-A6B8-5B1801A3D9A6}" destId="{329AF524-3DAE-4C09-8DF0-E119CE2B4E7E}" srcOrd="1" destOrd="0" parTransId="{CFAFEAD9-5AA2-4C0F-9C53-94F28B3BA928}" sibTransId="{D9165988-8617-4BD7-A410-749A482B87B3}"/>
    <dgm:cxn modelId="{8E1B5432-F750-48FD-B608-643CEE9CF648}" srcId="{FA0F2762-6087-4723-8EC6-91226BAF9E45}" destId="{28579C73-C5AD-462D-A7C4-083A861453B9}" srcOrd="0" destOrd="0" parTransId="{22C47452-CEE6-47CD-8007-72FB5B3703E3}" sibTransId="{C7BC702F-D9E0-4EF1-94E8-BBFACCC5A8FB}"/>
    <dgm:cxn modelId="{963C3636-5D93-45D1-A9A5-11DBA59E985E}" type="presOf" srcId="{A183FCF5-A0F3-4B12-B4B6-F60012FB01B8}" destId="{66DFE9E4-57C6-42F5-8370-A955EDE84516}" srcOrd="0" destOrd="1" presId="urn:microsoft.com/office/officeart/2005/8/layout/hList6"/>
    <dgm:cxn modelId="{DD0A6138-E7CF-45BA-97A7-C2413B3BDFB5}" srcId="{F9D66467-B6F0-4078-ABB5-DB162C579644}" destId="{AA21F7E6-2167-4183-B66F-9BC35A5EC210}" srcOrd="0" destOrd="0" parTransId="{429DCB8D-4A52-438B-A9BF-9CD795ACAD1E}" sibTransId="{7ADB3782-14E8-45F6-9CA9-93F359521DEB}"/>
    <dgm:cxn modelId="{06F2B23B-8294-4547-B78A-34C9E257C694}" type="presOf" srcId="{F44C20A0-DD37-4679-A5D4-271EFAD42E9A}" destId="{FD1279F2-1893-4789-8FD4-BD3B54F75EED}" srcOrd="0" destOrd="3" presId="urn:microsoft.com/office/officeart/2005/8/layout/hList6"/>
    <dgm:cxn modelId="{2D45945F-5CBD-4C2C-BC87-8AA7655A3BE7}" type="presOf" srcId="{329A7EC2-AFDA-47C7-8CFA-E00788F7E457}" destId="{FD1279F2-1893-4789-8FD4-BD3B54F75EED}" srcOrd="0" destOrd="6" presId="urn:microsoft.com/office/officeart/2005/8/layout/hList6"/>
    <dgm:cxn modelId="{DB73BA47-D38D-4581-9C33-8B4292B6EEE8}" srcId="{F9D66467-B6F0-4078-ABB5-DB162C579644}" destId="{4543BD53-18BF-40D8-A5DD-BEBB9492B4A8}" srcOrd="1" destOrd="0" parTransId="{20B30F9D-0741-4843-98C9-586BD13DDCB8}" sibTransId="{13EE941D-642C-412C-B07D-EEF63A60B500}"/>
    <dgm:cxn modelId="{EEB6D06B-FB1B-4C7B-91DB-3FB3440EADCE}" type="presOf" srcId="{143B8A58-E7A4-4DEB-8D3B-84DF7AE42C98}" destId="{64E307DE-BFDD-4AF5-98E8-A37AF2FBF7E6}" srcOrd="0" destOrd="0" presId="urn:microsoft.com/office/officeart/2005/8/layout/hList6"/>
    <dgm:cxn modelId="{9D2ECB6C-6DAD-488A-AAC1-C1F7CC29164E}" srcId="{FA0F2762-6087-4723-8EC6-91226BAF9E45}" destId="{1EBCB241-4335-492B-9452-B817FCC21241}" srcOrd="1" destOrd="0" parTransId="{0F976CBF-8A27-465D-ABEA-B1BC52258F7B}" sibTransId="{16B015F1-6985-44A3-9D29-3B53E69B056E}"/>
    <dgm:cxn modelId="{A1442E4D-304C-4CA7-9AA8-F6D8B1B7B6D0}" type="presOf" srcId="{374220B5-577A-43AB-9630-35F00AC3AFFE}" destId="{66DFE9E4-57C6-42F5-8370-A955EDE84516}" srcOrd="0" destOrd="5" presId="urn:microsoft.com/office/officeart/2005/8/layout/hList6"/>
    <dgm:cxn modelId="{E941514E-C114-4BBB-B19F-76B9D9D416CE}" type="presOf" srcId="{784867B5-B0E7-4952-BAC3-AB5885E79A7D}" destId="{64E307DE-BFDD-4AF5-98E8-A37AF2FBF7E6}" srcOrd="0" destOrd="3" presId="urn:microsoft.com/office/officeart/2005/8/layout/hList6"/>
    <dgm:cxn modelId="{0164004F-CF70-4ABF-99A3-6820A88F3159}" srcId="{F9D66467-B6F0-4078-ABB5-DB162C579644}" destId="{B28F4E32-A036-4553-BDD5-53E2E366EE1D}" srcOrd="3" destOrd="0" parTransId="{B6B696CD-3C5B-46BE-A512-473D7F149FC2}" sibTransId="{6BED6432-D87C-4115-AE38-B8A9EE797637}"/>
    <dgm:cxn modelId="{C14F7450-23FB-4FEE-BFA7-44FDF31D9793}" type="presOf" srcId="{08F327D8-BFC9-4DF0-A1A6-503A2A544507}" destId="{27F05AA6-2035-4787-9621-B3ABEC093250}" srcOrd="0" destOrd="0" presId="urn:microsoft.com/office/officeart/2005/8/layout/hList6"/>
    <dgm:cxn modelId="{8990F853-2933-47B7-B5E2-1C0C565CD097}" type="presOf" srcId="{1EBCB241-4335-492B-9452-B817FCC21241}" destId="{A78DD60F-A6CE-4C2E-9488-64160783BFF6}" srcOrd="0" destOrd="2" presId="urn:microsoft.com/office/officeart/2005/8/layout/hList6"/>
    <dgm:cxn modelId="{5BCA6675-9950-4862-9F12-48BA7320012A}" srcId="{143B8A58-E7A4-4DEB-8D3B-84DF7AE42C98}" destId="{784867B5-B0E7-4952-BAC3-AB5885E79A7D}" srcOrd="2" destOrd="0" parTransId="{31CA1E7C-5535-427C-992C-76E803971924}" sibTransId="{6A910AC1-61EF-4F35-8DBD-E7F2F5EFCF89}"/>
    <dgm:cxn modelId="{893DD875-C11C-439D-9616-796C0AD86BF1}" type="presOf" srcId="{329AF524-3DAE-4C09-8DF0-E119CE2B4E7E}" destId="{66DFE9E4-57C6-42F5-8370-A955EDE84516}" srcOrd="0" destOrd="2" presId="urn:microsoft.com/office/officeart/2005/8/layout/hList6"/>
    <dgm:cxn modelId="{875A9179-C8CD-48FF-B186-F06E590E1A28}" type="presOf" srcId="{4543BD53-18BF-40D8-A5DD-BEBB9492B4A8}" destId="{FD1279F2-1893-4789-8FD4-BD3B54F75EED}" srcOrd="0" destOrd="2" presId="urn:microsoft.com/office/officeart/2005/8/layout/hList6"/>
    <dgm:cxn modelId="{7023297E-8476-41AE-8629-45D0D045B5B4}" type="presOf" srcId="{0F1AD499-DB80-498C-A6B8-5B1801A3D9A6}" destId="{66DFE9E4-57C6-42F5-8370-A955EDE84516}" srcOrd="0" destOrd="0" presId="urn:microsoft.com/office/officeart/2005/8/layout/hList6"/>
    <dgm:cxn modelId="{A0927090-3317-40FD-986B-3A9E9D035B3A}" srcId="{143B8A58-E7A4-4DEB-8D3B-84DF7AE42C98}" destId="{4D85723B-4230-416E-BE82-67ED9BBC399C}" srcOrd="1" destOrd="0" parTransId="{44A1A17A-82EB-4C8E-8C35-0C3FC5F77125}" sibTransId="{07AA1420-6E3D-4FD1-8C91-7E695C5FA916}"/>
    <dgm:cxn modelId="{3BD93194-6C94-4F2D-8D7C-0D07966833DF}" type="presOf" srcId="{2109C464-C37A-4C4B-AC8E-3CBC62D628DF}" destId="{FD1279F2-1893-4789-8FD4-BD3B54F75EED}" srcOrd="0" destOrd="8" presId="urn:microsoft.com/office/officeart/2005/8/layout/hList6"/>
    <dgm:cxn modelId="{63A4A196-6091-40D7-B39C-614899A82704}" type="presOf" srcId="{08B455C0-DFB0-4706-B983-B90ED6D59D6E}" destId="{66DFE9E4-57C6-42F5-8370-A955EDE84516}" srcOrd="0" destOrd="3" presId="urn:microsoft.com/office/officeart/2005/8/layout/hList6"/>
    <dgm:cxn modelId="{A108E49D-8626-4BBC-B854-3D69D1C363F1}" srcId="{0F1AD499-DB80-498C-A6B8-5B1801A3D9A6}" destId="{A183FCF5-A0F3-4B12-B4B6-F60012FB01B8}" srcOrd="0" destOrd="0" parTransId="{F35D02EA-085D-462B-89B1-3EFCC09052C6}" sibTransId="{E3F968BB-F016-4436-85FF-6474BC7B9471}"/>
    <dgm:cxn modelId="{261792A2-6B0D-44F1-84BB-50C8E68B742E}" type="presOf" srcId="{28579C73-C5AD-462D-A7C4-083A861453B9}" destId="{A78DD60F-A6CE-4C2E-9488-64160783BFF6}" srcOrd="0" destOrd="1" presId="urn:microsoft.com/office/officeart/2005/8/layout/hList6"/>
    <dgm:cxn modelId="{E366CAA2-A6F9-4BF6-BCE8-5A435199BDE6}" srcId="{F9D66467-B6F0-4078-ABB5-DB162C579644}" destId="{2B66EADF-0EF8-4C92-99BF-6D0B3A833AF4}" srcOrd="4" destOrd="0" parTransId="{5E47EEE1-51D8-43CC-BE29-569D3DB9ED6F}" sibTransId="{E00C9603-AC49-4256-B266-12CD4422A004}"/>
    <dgm:cxn modelId="{27CBA8AF-9915-4762-B56E-9DEAB4524DDE}" type="presOf" srcId="{DBD2A210-553A-4970-972E-5ADC843C1DD7}" destId="{66DFE9E4-57C6-42F5-8370-A955EDE84516}" srcOrd="0" destOrd="4" presId="urn:microsoft.com/office/officeart/2005/8/layout/hList6"/>
    <dgm:cxn modelId="{D59780B0-0269-49C3-826F-33A81448D9F7}" srcId="{FA0F2762-6087-4723-8EC6-91226BAF9E45}" destId="{E94C6682-E6D7-4C68-AA43-0857C6AB6ADC}" srcOrd="2" destOrd="0" parTransId="{9EF48ABB-B999-4192-A2A7-0A02CA183635}" sibTransId="{2DE8600F-F683-4CAE-9E80-AA4B487DC2CE}"/>
    <dgm:cxn modelId="{73FDD4B0-CF60-486C-82BA-7064E50DF6D0}" srcId="{08F327D8-BFC9-4DF0-A1A6-503A2A544507}" destId="{143B8A58-E7A4-4DEB-8D3B-84DF7AE42C98}" srcOrd="2" destOrd="0" parTransId="{BEF76412-DD8E-42B2-8C29-A6D9FC7C3014}" sibTransId="{54AD34E7-755A-4C78-8EB3-9501AA0CDB8C}"/>
    <dgm:cxn modelId="{3E6C60B8-755F-4668-80EF-F877EA0C511F}" type="presOf" srcId="{E94C6682-E6D7-4C68-AA43-0857C6AB6ADC}" destId="{A78DD60F-A6CE-4C2E-9488-64160783BFF6}" srcOrd="0" destOrd="3" presId="urn:microsoft.com/office/officeart/2005/8/layout/hList6"/>
    <dgm:cxn modelId="{A657CEBC-5FA8-4DB0-8464-B4AA882F323F}" srcId="{F9D66467-B6F0-4078-ABB5-DB162C579644}" destId="{329A7EC2-AFDA-47C7-8CFA-E00788F7E457}" srcOrd="5" destOrd="0" parTransId="{BBC13FC5-E8DF-4DE9-94B1-77F8867F0CFC}" sibTransId="{428506F4-2B65-4B53-8582-B09D78E47BD4}"/>
    <dgm:cxn modelId="{BB7467C1-2981-4319-8A37-740DC110B21D}" srcId="{08F327D8-BFC9-4DF0-A1A6-503A2A544507}" destId="{FA0F2762-6087-4723-8EC6-91226BAF9E45}" srcOrd="0" destOrd="0" parTransId="{DD78AEDB-9597-438D-827F-605CEF6C5700}" sibTransId="{F18EE73C-F662-44D5-BB48-09EEF1E6B0A9}"/>
    <dgm:cxn modelId="{55F94BCA-D878-48E6-A3E9-2D9EB7151058}" srcId="{F9D66467-B6F0-4078-ABB5-DB162C579644}" destId="{F44C20A0-DD37-4679-A5D4-271EFAD42E9A}" srcOrd="2" destOrd="0" parTransId="{A53D6650-415D-4B42-BD2D-77C4821B2173}" sibTransId="{211CA398-A65D-4965-BCC5-CED8F165F08F}"/>
    <dgm:cxn modelId="{747AAECA-BF15-44B1-9D51-9452D419BF08}" type="presOf" srcId="{5627D27B-2E7C-447C-B391-4E41014BD6C2}" destId="{64E307DE-BFDD-4AF5-98E8-A37AF2FBF7E6}" srcOrd="0" destOrd="1" presId="urn:microsoft.com/office/officeart/2005/8/layout/hList6"/>
    <dgm:cxn modelId="{763560CC-45AB-49BD-A3E4-92BACA2F6649}" srcId="{0F1AD499-DB80-498C-A6B8-5B1801A3D9A6}" destId="{08B455C0-DFB0-4706-B983-B90ED6D59D6E}" srcOrd="2" destOrd="0" parTransId="{9B31512D-93D6-4DBD-9B55-5A8300B3CEE6}" sibTransId="{3C75EFD0-D2BA-4546-85CE-B54BCE2BD65B}"/>
    <dgm:cxn modelId="{9C4BBACC-5FC1-4101-806F-1F2A221C9CCF}" srcId="{143B8A58-E7A4-4DEB-8D3B-84DF7AE42C98}" destId="{5627D27B-2E7C-447C-B391-4E41014BD6C2}" srcOrd="0" destOrd="0" parTransId="{54140675-510D-427A-A221-ABB4B0121FC1}" sibTransId="{4B4A9233-E9D7-44E0-AC65-FD2B85901D86}"/>
    <dgm:cxn modelId="{FE6F28D1-80B0-4773-B385-84A9296209C2}" srcId="{08F327D8-BFC9-4DF0-A1A6-503A2A544507}" destId="{0F1AD499-DB80-498C-A6B8-5B1801A3D9A6}" srcOrd="3" destOrd="0" parTransId="{4CDDB2FA-373D-4D8D-872E-C7986FA87BEC}" sibTransId="{72CD8214-536A-4EF5-B268-C58F0ED6F5C7}"/>
    <dgm:cxn modelId="{C23511D3-6C46-4B52-AA7D-51A36220339C}" type="presOf" srcId="{B28F4E32-A036-4553-BDD5-53E2E366EE1D}" destId="{FD1279F2-1893-4789-8FD4-BD3B54F75EED}" srcOrd="0" destOrd="4" presId="urn:microsoft.com/office/officeart/2005/8/layout/hList6"/>
    <dgm:cxn modelId="{BB2D0DDB-4DA0-4B63-9AD9-93F1CA32387D}" type="presOf" srcId="{2B66EADF-0EF8-4C92-99BF-6D0B3A833AF4}" destId="{FD1279F2-1893-4789-8FD4-BD3B54F75EED}" srcOrd="0" destOrd="5" presId="urn:microsoft.com/office/officeart/2005/8/layout/hList6"/>
    <dgm:cxn modelId="{B03607F1-2B43-46BF-9E3D-4E3F4D87E890}" type="presOf" srcId="{FA0F2762-6087-4723-8EC6-91226BAF9E45}" destId="{A78DD60F-A6CE-4C2E-9488-64160783BFF6}" srcOrd="0" destOrd="0" presId="urn:microsoft.com/office/officeart/2005/8/layout/hList6"/>
    <dgm:cxn modelId="{8D296AF1-6212-4F7D-A810-F3DA4A0006D2}" srcId="{08F327D8-BFC9-4DF0-A1A6-503A2A544507}" destId="{F9D66467-B6F0-4078-ABB5-DB162C579644}" srcOrd="1" destOrd="0" parTransId="{E24F1F1B-4BAE-4862-8E99-8EF68AF8E01A}" sibTransId="{C663E900-FFD8-4111-8C5C-98A9E0B2AD14}"/>
    <dgm:cxn modelId="{0E7E11F8-AAB1-4C6E-B5B2-2CB4296590E1}" srcId="{0F1AD499-DB80-498C-A6B8-5B1801A3D9A6}" destId="{DBD2A210-553A-4970-972E-5ADC843C1DD7}" srcOrd="3" destOrd="0" parTransId="{3060D5A7-D451-4B84-B394-C58C777ACA58}" sibTransId="{082F27D4-D972-4D8A-9E3B-DAFDF0ED5918}"/>
    <dgm:cxn modelId="{790521FE-F4A1-45F6-B84E-5356A1D28C36}" type="presOf" srcId="{891B44AD-8E43-4777-AB8B-49960E0B7AE1}" destId="{FD1279F2-1893-4789-8FD4-BD3B54F75EED}" srcOrd="0" destOrd="7" presId="urn:microsoft.com/office/officeart/2005/8/layout/hList6"/>
    <dgm:cxn modelId="{83ABB5FE-13AE-41F5-B1AD-0B202715AA4D}" type="presOf" srcId="{4D85723B-4230-416E-BE82-67ED9BBC399C}" destId="{64E307DE-BFDD-4AF5-98E8-A37AF2FBF7E6}" srcOrd="0" destOrd="2" presId="urn:microsoft.com/office/officeart/2005/8/layout/hList6"/>
    <dgm:cxn modelId="{3A1FBB78-0D53-43EE-B9AD-584275F67237}" type="presParOf" srcId="{27F05AA6-2035-4787-9621-B3ABEC093250}" destId="{A78DD60F-A6CE-4C2E-9488-64160783BFF6}" srcOrd="0" destOrd="0" presId="urn:microsoft.com/office/officeart/2005/8/layout/hList6"/>
    <dgm:cxn modelId="{A8821594-53AD-4793-9526-B746CB4204DB}" type="presParOf" srcId="{27F05AA6-2035-4787-9621-B3ABEC093250}" destId="{EF9AB84F-45E3-42B8-B053-704764BAB8BD}" srcOrd="1" destOrd="0" presId="urn:microsoft.com/office/officeart/2005/8/layout/hList6"/>
    <dgm:cxn modelId="{7D68A074-BEA8-494A-8223-6D2C5B80C02E}" type="presParOf" srcId="{27F05AA6-2035-4787-9621-B3ABEC093250}" destId="{FD1279F2-1893-4789-8FD4-BD3B54F75EED}" srcOrd="2" destOrd="0" presId="urn:microsoft.com/office/officeart/2005/8/layout/hList6"/>
    <dgm:cxn modelId="{F16E77C8-976C-41DF-B2F3-CA5DB73C4ECB}" type="presParOf" srcId="{27F05AA6-2035-4787-9621-B3ABEC093250}" destId="{D6214F56-C209-4BDC-B30D-BAE4A6C52834}" srcOrd="3" destOrd="0" presId="urn:microsoft.com/office/officeart/2005/8/layout/hList6"/>
    <dgm:cxn modelId="{856287CC-72F3-47D8-9B01-F75152F5C635}" type="presParOf" srcId="{27F05AA6-2035-4787-9621-B3ABEC093250}" destId="{64E307DE-BFDD-4AF5-98E8-A37AF2FBF7E6}" srcOrd="4" destOrd="0" presId="urn:microsoft.com/office/officeart/2005/8/layout/hList6"/>
    <dgm:cxn modelId="{EF217133-761C-4FBF-B009-BB2F2214EB92}" type="presParOf" srcId="{27F05AA6-2035-4787-9621-B3ABEC093250}" destId="{39710778-8A74-450E-AA1F-28D8FD80D4A7}" srcOrd="5" destOrd="0" presId="urn:microsoft.com/office/officeart/2005/8/layout/hList6"/>
    <dgm:cxn modelId="{DDEA2294-0D71-4460-8983-E5C9CE550D6A}" type="presParOf" srcId="{27F05AA6-2035-4787-9621-B3ABEC093250}" destId="{66DFE9E4-57C6-42F5-8370-A955EDE84516}" srcOrd="6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ACA1195-6F4F-4899-8E9A-E6A81E1D5FDE}" type="doc">
      <dgm:prSet loTypeId="urn:microsoft.com/office/officeart/2005/8/layout/h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E068F449-B424-4C13-B8C7-C77AB85A1AEB}">
      <dgm:prSet phldrT="[Tekst]" custT="1"/>
      <dgm:spPr/>
      <dgm:t>
        <a:bodyPr/>
        <a:lstStyle/>
        <a:p>
          <a:r>
            <a:rPr lang="pl-PL" sz="1200" dirty="0"/>
            <a:t>Opracuj zasady postępowania w sytuacji dostarczenia przesyłki niewiadomego pochodzenia do recepcji firmy. Określ co powinno zbudzić podejrzenie, co należy w takim przypadku zrobić, a co należy zrobić jeżeli doszło do naruszenia/rozszczelnienia przesyłki.</a:t>
          </a:r>
        </a:p>
      </dgm:t>
    </dgm:pt>
    <dgm:pt modelId="{C1F85EFC-87FF-4E6B-A010-111CE9DE3564}" type="parTrans" cxnId="{32C0824C-5E08-4F11-9223-03E9B7B7031A}">
      <dgm:prSet/>
      <dgm:spPr/>
      <dgm:t>
        <a:bodyPr/>
        <a:lstStyle/>
        <a:p>
          <a:endParaRPr lang="pl-PL"/>
        </a:p>
      </dgm:t>
    </dgm:pt>
    <dgm:pt modelId="{72E2260F-F32C-4834-AC8D-70FE9F36E71F}" type="sibTrans" cxnId="{32C0824C-5E08-4F11-9223-03E9B7B7031A}">
      <dgm:prSet/>
      <dgm:spPr/>
      <dgm:t>
        <a:bodyPr/>
        <a:lstStyle/>
        <a:p>
          <a:endParaRPr lang="pl-PL"/>
        </a:p>
      </dgm:t>
    </dgm:pt>
    <dgm:pt modelId="{41BAA434-1FEC-40BC-8002-71A4664ABEC3}">
      <dgm:prSet phldrT="[Tekst]"/>
      <dgm:spPr/>
      <dgm:t>
        <a:bodyPr/>
        <a:lstStyle/>
        <a:p>
          <a:endParaRPr lang="pl-PL" dirty="0"/>
        </a:p>
      </dgm:t>
    </dgm:pt>
    <dgm:pt modelId="{C0D19CB7-D5D3-4FD0-86FD-85201E7507D2}" type="parTrans" cxnId="{7FEF9636-175D-4D81-8B39-550E131A8BA2}">
      <dgm:prSet/>
      <dgm:spPr/>
      <dgm:t>
        <a:bodyPr/>
        <a:lstStyle/>
        <a:p>
          <a:endParaRPr lang="pl-PL"/>
        </a:p>
      </dgm:t>
    </dgm:pt>
    <dgm:pt modelId="{EDDC3C80-B7E4-42B4-808C-5FC7AC3763B5}" type="sibTrans" cxnId="{7FEF9636-175D-4D81-8B39-550E131A8BA2}">
      <dgm:prSet/>
      <dgm:spPr/>
      <dgm:t>
        <a:bodyPr/>
        <a:lstStyle/>
        <a:p>
          <a:endParaRPr lang="pl-PL"/>
        </a:p>
      </dgm:t>
    </dgm:pt>
    <dgm:pt modelId="{72111167-04B9-4B83-B613-6DADEC3D9FEB}">
      <dgm:prSet phldrT="[Tekst]" custT="1"/>
      <dgm:spPr/>
      <dgm:t>
        <a:bodyPr/>
        <a:lstStyle/>
        <a:p>
          <a:r>
            <a:rPr lang="pl-PL" sz="1200" dirty="0"/>
            <a:t>Opracuj zasady postępowania w sytuacji kradzieży na terenie firmy XXXX. Określ co należy w takim przypadku zrobić i jakie służy zawiadomić.</a:t>
          </a:r>
        </a:p>
      </dgm:t>
    </dgm:pt>
    <dgm:pt modelId="{D7027DDB-97C9-450D-B4DF-797B1F8A6294}" type="parTrans" cxnId="{E5B7253B-8460-45A1-B84B-7B7A9B965128}">
      <dgm:prSet/>
      <dgm:spPr/>
      <dgm:t>
        <a:bodyPr/>
        <a:lstStyle/>
        <a:p>
          <a:endParaRPr lang="pl-PL"/>
        </a:p>
      </dgm:t>
    </dgm:pt>
    <dgm:pt modelId="{B65169F4-D140-491C-9C35-EBF32F4FB237}" type="sibTrans" cxnId="{E5B7253B-8460-45A1-B84B-7B7A9B965128}">
      <dgm:prSet/>
      <dgm:spPr/>
      <dgm:t>
        <a:bodyPr/>
        <a:lstStyle/>
        <a:p>
          <a:endParaRPr lang="pl-PL"/>
        </a:p>
      </dgm:t>
    </dgm:pt>
    <dgm:pt modelId="{4187D6C9-B126-43D7-A9BC-EA176DBCDAED}">
      <dgm:prSet phldrT="[Tekst]"/>
      <dgm:spPr/>
      <dgm:t>
        <a:bodyPr/>
        <a:lstStyle/>
        <a:p>
          <a:endParaRPr lang="pl-PL" dirty="0"/>
        </a:p>
      </dgm:t>
    </dgm:pt>
    <dgm:pt modelId="{A05A2FC3-9198-4F48-B26C-CF28B59C61C2}" type="parTrans" cxnId="{07464A34-4343-4585-9F3A-613E6749C133}">
      <dgm:prSet/>
      <dgm:spPr/>
      <dgm:t>
        <a:bodyPr/>
        <a:lstStyle/>
        <a:p>
          <a:endParaRPr lang="pl-PL"/>
        </a:p>
      </dgm:t>
    </dgm:pt>
    <dgm:pt modelId="{4AF510DF-CCCF-41FB-A6D2-113162959C6B}" type="sibTrans" cxnId="{07464A34-4343-4585-9F3A-613E6749C133}">
      <dgm:prSet/>
      <dgm:spPr/>
      <dgm:t>
        <a:bodyPr/>
        <a:lstStyle/>
        <a:p>
          <a:endParaRPr lang="pl-PL"/>
        </a:p>
      </dgm:t>
    </dgm:pt>
    <dgm:pt modelId="{895B8C01-06CC-4A21-8175-66B01F7D2F5C}">
      <dgm:prSet phldrT="[Tekst]" custT="1"/>
      <dgm:spPr/>
      <dgm:t>
        <a:bodyPr/>
        <a:lstStyle/>
        <a:p>
          <a:r>
            <a:rPr lang="pl-PL" sz="1200" dirty="0"/>
            <a:t>Opracuj zasady postępowania w sytuacji wandalizmu lub rozruchów na terenie  gminy XXXX. Określ w jaki sposób mogą przejawiać się akty wandalizmu lub rozruchów, co należy w takim przypadku zrobić i jakie służy zawiadomić.</a:t>
          </a:r>
        </a:p>
      </dgm:t>
    </dgm:pt>
    <dgm:pt modelId="{95C2BA35-8897-4B88-9AD4-B0A34B0E7E95}" type="parTrans" cxnId="{F008E1DF-F16B-4705-88A7-EB0A54538E3C}">
      <dgm:prSet/>
      <dgm:spPr/>
      <dgm:t>
        <a:bodyPr/>
        <a:lstStyle/>
        <a:p>
          <a:endParaRPr lang="pl-PL"/>
        </a:p>
      </dgm:t>
    </dgm:pt>
    <dgm:pt modelId="{C3374942-905C-4824-A2B4-956B24EEF8A4}" type="sibTrans" cxnId="{F008E1DF-F16B-4705-88A7-EB0A54538E3C}">
      <dgm:prSet/>
      <dgm:spPr/>
      <dgm:t>
        <a:bodyPr/>
        <a:lstStyle/>
        <a:p>
          <a:endParaRPr lang="pl-PL"/>
        </a:p>
      </dgm:t>
    </dgm:pt>
    <dgm:pt modelId="{4F0813BA-EA41-413B-AA8D-7EE84619675E}">
      <dgm:prSet/>
      <dgm:spPr/>
      <dgm:t>
        <a:bodyPr/>
        <a:lstStyle/>
        <a:p>
          <a:endParaRPr lang="pl-PL" dirty="0"/>
        </a:p>
      </dgm:t>
    </dgm:pt>
    <dgm:pt modelId="{8F9DFC87-544E-421E-8FF5-747300F5802D}" type="parTrans" cxnId="{25BDA51B-58DC-4346-8906-3C237D7E8503}">
      <dgm:prSet/>
      <dgm:spPr/>
      <dgm:t>
        <a:bodyPr/>
        <a:lstStyle/>
        <a:p>
          <a:endParaRPr lang="pl-PL"/>
        </a:p>
      </dgm:t>
    </dgm:pt>
    <dgm:pt modelId="{1C3371DD-752E-4081-A358-CF579FC20207}" type="sibTrans" cxnId="{25BDA51B-58DC-4346-8906-3C237D7E8503}">
      <dgm:prSet/>
      <dgm:spPr/>
      <dgm:t>
        <a:bodyPr/>
        <a:lstStyle/>
        <a:p>
          <a:endParaRPr lang="pl-PL"/>
        </a:p>
      </dgm:t>
    </dgm:pt>
    <dgm:pt modelId="{12639CE2-DB2C-4318-A543-3B8FE5E3C9A5}">
      <dgm:prSet custT="1"/>
      <dgm:spPr/>
      <dgm:t>
        <a:bodyPr/>
        <a:lstStyle/>
        <a:p>
          <a:r>
            <a:rPr lang="pl-PL" sz="1200" dirty="0"/>
            <a:t>Opracuj zasady postępowania w sytuacji poinformowania, że na terenie firmy XXXX podłożono bombę. Określ w jaki sposób mogą przejawiać się akty wandalizmu lub rozruchów, co należy w takim przypadku zrobić, jakie symptomy mogą być oznaką terroryzmu, co powinny zrobić osoby poinformowane o podłożeniu bomby. </a:t>
          </a:r>
        </a:p>
      </dgm:t>
    </dgm:pt>
    <dgm:pt modelId="{4DEA43C3-26D3-4336-9AAD-9776D845D5DD}" type="parTrans" cxnId="{BA9C1F82-5C1E-4DA9-AFC6-C56E6FDB5ACF}">
      <dgm:prSet/>
      <dgm:spPr/>
      <dgm:t>
        <a:bodyPr/>
        <a:lstStyle/>
        <a:p>
          <a:endParaRPr lang="pl-PL"/>
        </a:p>
      </dgm:t>
    </dgm:pt>
    <dgm:pt modelId="{DF53F9EA-7594-4FC0-9E82-29DC0C2F8B24}" type="sibTrans" cxnId="{BA9C1F82-5C1E-4DA9-AFC6-C56E6FDB5ACF}">
      <dgm:prSet/>
      <dgm:spPr/>
      <dgm:t>
        <a:bodyPr/>
        <a:lstStyle/>
        <a:p>
          <a:endParaRPr lang="pl-PL"/>
        </a:p>
      </dgm:t>
    </dgm:pt>
    <dgm:pt modelId="{48CEAE8A-1490-4974-AA4D-2885BBC0D779}">
      <dgm:prSet phldrT="[Tekst]"/>
      <dgm:spPr/>
      <dgm:t>
        <a:bodyPr/>
        <a:lstStyle/>
        <a:p>
          <a:endParaRPr lang="pl-PL" dirty="0"/>
        </a:p>
      </dgm:t>
    </dgm:pt>
    <dgm:pt modelId="{5F890777-DE2D-45DA-8CE9-6A7F8275C83A}" type="sibTrans" cxnId="{2FC8BB5F-26B6-48C9-8590-556D3796D365}">
      <dgm:prSet/>
      <dgm:spPr/>
      <dgm:t>
        <a:bodyPr/>
        <a:lstStyle/>
        <a:p>
          <a:endParaRPr lang="pl-PL"/>
        </a:p>
      </dgm:t>
    </dgm:pt>
    <dgm:pt modelId="{01AD6D91-D866-4B1D-A81C-C3D043E6D737}" type="parTrans" cxnId="{2FC8BB5F-26B6-48C9-8590-556D3796D365}">
      <dgm:prSet/>
      <dgm:spPr/>
      <dgm:t>
        <a:bodyPr/>
        <a:lstStyle/>
        <a:p>
          <a:endParaRPr lang="pl-PL"/>
        </a:p>
      </dgm:t>
    </dgm:pt>
    <dgm:pt modelId="{8246D12D-2D72-46AB-8925-6A7BEEDDCDD1}" type="pres">
      <dgm:prSet presAssocID="{1ACA1195-6F4F-4899-8E9A-E6A81E1D5FDE}" presName="linearFlow" presStyleCnt="0">
        <dgm:presLayoutVars>
          <dgm:dir/>
          <dgm:animLvl val="lvl"/>
          <dgm:resizeHandles/>
        </dgm:presLayoutVars>
      </dgm:prSet>
      <dgm:spPr/>
    </dgm:pt>
    <dgm:pt modelId="{057B5F91-569B-44B4-BA23-D97260B2A3F7}" type="pres">
      <dgm:prSet presAssocID="{48CEAE8A-1490-4974-AA4D-2885BBC0D779}" presName="compositeNode" presStyleCnt="0">
        <dgm:presLayoutVars>
          <dgm:bulletEnabled val="1"/>
        </dgm:presLayoutVars>
      </dgm:prSet>
      <dgm:spPr/>
    </dgm:pt>
    <dgm:pt modelId="{B2B77120-8773-49C1-9A02-F98C42BCFBC7}" type="pres">
      <dgm:prSet presAssocID="{48CEAE8A-1490-4974-AA4D-2885BBC0D779}" presName="image" presStyleLbl="fgImgPlace1" presStyleIdx="0" presStyleCnt="4"/>
      <dgm:spPr/>
    </dgm:pt>
    <dgm:pt modelId="{EEA1BE40-AE4A-4EE6-8009-41A2A0130EE9}" type="pres">
      <dgm:prSet presAssocID="{48CEAE8A-1490-4974-AA4D-2885BBC0D779}" presName="childNode" presStyleLbl="node1" presStyleIdx="0" presStyleCnt="4" custScaleX="129172">
        <dgm:presLayoutVars>
          <dgm:bulletEnabled val="1"/>
        </dgm:presLayoutVars>
      </dgm:prSet>
      <dgm:spPr/>
    </dgm:pt>
    <dgm:pt modelId="{89720050-82C0-42E6-9603-F0920ADA23C4}" type="pres">
      <dgm:prSet presAssocID="{48CEAE8A-1490-4974-AA4D-2885BBC0D779}" presName="parentNode" presStyleLbl="revTx" presStyleIdx="0" presStyleCnt="4" custLinFactNeighborX="-74844">
        <dgm:presLayoutVars>
          <dgm:chMax val="0"/>
          <dgm:bulletEnabled val="1"/>
        </dgm:presLayoutVars>
      </dgm:prSet>
      <dgm:spPr/>
    </dgm:pt>
    <dgm:pt modelId="{409B1DB3-EAA0-45D2-B912-C7CC418DF487}" type="pres">
      <dgm:prSet presAssocID="{5F890777-DE2D-45DA-8CE9-6A7F8275C83A}" presName="sibTrans" presStyleCnt="0"/>
      <dgm:spPr/>
    </dgm:pt>
    <dgm:pt modelId="{1C5C946A-75C3-45F4-A55F-D381A85BE885}" type="pres">
      <dgm:prSet presAssocID="{41BAA434-1FEC-40BC-8002-71A4664ABEC3}" presName="compositeNode" presStyleCnt="0">
        <dgm:presLayoutVars>
          <dgm:bulletEnabled val="1"/>
        </dgm:presLayoutVars>
      </dgm:prSet>
      <dgm:spPr/>
    </dgm:pt>
    <dgm:pt modelId="{8AD39C66-3690-4F3B-AC03-B0439C1E72BB}" type="pres">
      <dgm:prSet presAssocID="{41BAA434-1FEC-40BC-8002-71A4664ABEC3}" presName="image" presStyleLbl="fgImgPlace1" presStyleIdx="1" presStyleCnt="4"/>
      <dgm:spPr/>
    </dgm:pt>
    <dgm:pt modelId="{DCC33826-8609-4252-A77D-58AF4A7F3CA4}" type="pres">
      <dgm:prSet presAssocID="{41BAA434-1FEC-40BC-8002-71A4664ABEC3}" presName="childNode" presStyleLbl="node1" presStyleIdx="1" presStyleCnt="4" custScaleX="122082">
        <dgm:presLayoutVars>
          <dgm:bulletEnabled val="1"/>
        </dgm:presLayoutVars>
      </dgm:prSet>
      <dgm:spPr/>
    </dgm:pt>
    <dgm:pt modelId="{6F546BDB-D974-410F-8379-C376F73F7762}" type="pres">
      <dgm:prSet presAssocID="{41BAA434-1FEC-40BC-8002-71A4664ABEC3}" presName="parentNode" presStyleLbl="revTx" presStyleIdx="1" presStyleCnt="4" custLinFactNeighborX="-47491">
        <dgm:presLayoutVars>
          <dgm:chMax val="0"/>
          <dgm:bulletEnabled val="1"/>
        </dgm:presLayoutVars>
      </dgm:prSet>
      <dgm:spPr/>
    </dgm:pt>
    <dgm:pt modelId="{9A84B572-54E2-4E0C-AB2F-D5CF1E9023E0}" type="pres">
      <dgm:prSet presAssocID="{EDDC3C80-B7E4-42B4-808C-5FC7AC3763B5}" presName="sibTrans" presStyleCnt="0"/>
      <dgm:spPr/>
    </dgm:pt>
    <dgm:pt modelId="{7F1913B8-C585-487A-A008-C3D39250303B}" type="pres">
      <dgm:prSet presAssocID="{4187D6C9-B126-43D7-A9BC-EA176DBCDAED}" presName="compositeNode" presStyleCnt="0">
        <dgm:presLayoutVars>
          <dgm:bulletEnabled val="1"/>
        </dgm:presLayoutVars>
      </dgm:prSet>
      <dgm:spPr/>
    </dgm:pt>
    <dgm:pt modelId="{3AFD543D-6160-4C72-A022-2105657C6B07}" type="pres">
      <dgm:prSet presAssocID="{4187D6C9-B126-43D7-A9BC-EA176DBCDAED}" presName="image" presStyleLbl="fgImgPlace1" presStyleIdx="2" presStyleCnt="4"/>
      <dgm:spPr/>
    </dgm:pt>
    <dgm:pt modelId="{2923506E-4DC9-4C89-8A11-0BF65ABFBDB8}" type="pres">
      <dgm:prSet presAssocID="{4187D6C9-B126-43D7-A9BC-EA176DBCDAED}" presName="childNode" presStyleLbl="node1" presStyleIdx="2" presStyleCnt="4" custScaleX="122594">
        <dgm:presLayoutVars>
          <dgm:bulletEnabled val="1"/>
        </dgm:presLayoutVars>
      </dgm:prSet>
      <dgm:spPr/>
    </dgm:pt>
    <dgm:pt modelId="{667AA76C-DF9D-4847-BF1D-631F6920C35D}" type="pres">
      <dgm:prSet presAssocID="{4187D6C9-B126-43D7-A9BC-EA176DBCDAED}" presName="parentNode" presStyleLbl="revTx" presStyleIdx="2" presStyleCnt="4" custLinFactNeighborX="-44096">
        <dgm:presLayoutVars>
          <dgm:chMax val="0"/>
          <dgm:bulletEnabled val="1"/>
        </dgm:presLayoutVars>
      </dgm:prSet>
      <dgm:spPr/>
    </dgm:pt>
    <dgm:pt modelId="{05AAC7ED-CDAF-4339-882E-5A2862897C58}" type="pres">
      <dgm:prSet presAssocID="{4AF510DF-CCCF-41FB-A6D2-113162959C6B}" presName="sibTrans" presStyleCnt="0"/>
      <dgm:spPr/>
    </dgm:pt>
    <dgm:pt modelId="{E8B5E0DB-9E58-4985-AF8B-9546DE1E6837}" type="pres">
      <dgm:prSet presAssocID="{4F0813BA-EA41-413B-AA8D-7EE84619675E}" presName="compositeNode" presStyleCnt="0">
        <dgm:presLayoutVars>
          <dgm:bulletEnabled val="1"/>
        </dgm:presLayoutVars>
      </dgm:prSet>
      <dgm:spPr/>
    </dgm:pt>
    <dgm:pt modelId="{0738F9C7-E90B-4827-A8E1-78C6E786BF57}" type="pres">
      <dgm:prSet presAssocID="{4F0813BA-EA41-413B-AA8D-7EE84619675E}" presName="image" presStyleLbl="fgImgPlace1" presStyleIdx="3" presStyleCnt="4"/>
      <dgm:spPr/>
    </dgm:pt>
    <dgm:pt modelId="{87A23E9C-0248-43DA-BBB9-CBC2364CE1AB}" type="pres">
      <dgm:prSet presAssocID="{4F0813BA-EA41-413B-AA8D-7EE84619675E}" presName="childNode" presStyleLbl="node1" presStyleIdx="3" presStyleCnt="4" custScaleX="118426">
        <dgm:presLayoutVars>
          <dgm:bulletEnabled val="1"/>
        </dgm:presLayoutVars>
      </dgm:prSet>
      <dgm:spPr/>
    </dgm:pt>
    <dgm:pt modelId="{52851E3F-5123-40C6-8680-B8498DEA3800}" type="pres">
      <dgm:prSet presAssocID="{4F0813BA-EA41-413B-AA8D-7EE84619675E}" presName="parentNode" presStyleLbl="revTx" presStyleIdx="3" presStyleCnt="4" custLinFactNeighborX="-44096">
        <dgm:presLayoutVars>
          <dgm:chMax val="0"/>
          <dgm:bulletEnabled val="1"/>
        </dgm:presLayoutVars>
      </dgm:prSet>
      <dgm:spPr/>
    </dgm:pt>
  </dgm:ptLst>
  <dgm:cxnLst>
    <dgm:cxn modelId="{AC68BD0C-3A8B-4680-AE7C-2C36FBEDF945}" type="presOf" srcId="{4187D6C9-B126-43D7-A9BC-EA176DBCDAED}" destId="{667AA76C-DF9D-4847-BF1D-631F6920C35D}" srcOrd="0" destOrd="0" presId="urn:microsoft.com/office/officeart/2005/8/layout/hList2"/>
    <dgm:cxn modelId="{25BDA51B-58DC-4346-8906-3C237D7E8503}" srcId="{1ACA1195-6F4F-4899-8E9A-E6A81E1D5FDE}" destId="{4F0813BA-EA41-413B-AA8D-7EE84619675E}" srcOrd="3" destOrd="0" parTransId="{8F9DFC87-544E-421E-8FF5-747300F5802D}" sibTransId="{1C3371DD-752E-4081-A358-CF579FC20207}"/>
    <dgm:cxn modelId="{E7DCF327-C33D-4F68-9823-561FD4CDB94F}" type="presOf" srcId="{4F0813BA-EA41-413B-AA8D-7EE84619675E}" destId="{52851E3F-5123-40C6-8680-B8498DEA3800}" srcOrd="0" destOrd="0" presId="urn:microsoft.com/office/officeart/2005/8/layout/hList2"/>
    <dgm:cxn modelId="{07464A34-4343-4585-9F3A-613E6749C133}" srcId="{1ACA1195-6F4F-4899-8E9A-E6A81E1D5FDE}" destId="{4187D6C9-B126-43D7-A9BC-EA176DBCDAED}" srcOrd="2" destOrd="0" parTransId="{A05A2FC3-9198-4F48-B26C-CF28B59C61C2}" sibTransId="{4AF510DF-CCCF-41FB-A6D2-113162959C6B}"/>
    <dgm:cxn modelId="{7FEF9636-175D-4D81-8B39-550E131A8BA2}" srcId="{1ACA1195-6F4F-4899-8E9A-E6A81E1D5FDE}" destId="{41BAA434-1FEC-40BC-8002-71A4664ABEC3}" srcOrd="1" destOrd="0" parTransId="{C0D19CB7-D5D3-4FD0-86FD-85201E7507D2}" sibTransId="{EDDC3C80-B7E4-42B4-808C-5FC7AC3763B5}"/>
    <dgm:cxn modelId="{E5B7253B-8460-45A1-B84B-7B7A9B965128}" srcId="{41BAA434-1FEC-40BC-8002-71A4664ABEC3}" destId="{72111167-04B9-4B83-B613-6DADEC3D9FEB}" srcOrd="0" destOrd="0" parTransId="{D7027DDB-97C9-450D-B4DF-797B1F8A6294}" sibTransId="{B65169F4-D140-491C-9C35-EBF32F4FB237}"/>
    <dgm:cxn modelId="{2FC8BB5F-26B6-48C9-8590-556D3796D365}" srcId="{1ACA1195-6F4F-4899-8E9A-E6A81E1D5FDE}" destId="{48CEAE8A-1490-4974-AA4D-2885BBC0D779}" srcOrd="0" destOrd="0" parTransId="{01AD6D91-D866-4B1D-A81C-C3D043E6D737}" sibTransId="{5F890777-DE2D-45DA-8CE9-6A7F8275C83A}"/>
    <dgm:cxn modelId="{E1A4D643-3AF7-4250-A1BC-047665824272}" type="presOf" srcId="{41BAA434-1FEC-40BC-8002-71A4664ABEC3}" destId="{6F546BDB-D974-410F-8379-C376F73F7762}" srcOrd="0" destOrd="0" presId="urn:microsoft.com/office/officeart/2005/8/layout/hList2"/>
    <dgm:cxn modelId="{32C0824C-5E08-4F11-9223-03E9B7B7031A}" srcId="{48CEAE8A-1490-4974-AA4D-2885BBC0D779}" destId="{E068F449-B424-4C13-B8C7-C77AB85A1AEB}" srcOrd="0" destOrd="0" parTransId="{C1F85EFC-87FF-4E6B-A010-111CE9DE3564}" sibTransId="{72E2260F-F32C-4834-AC8D-70FE9F36E71F}"/>
    <dgm:cxn modelId="{456A7E6F-C6E3-4BCA-BA0C-49ACBA7BDEFA}" type="presOf" srcId="{E068F449-B424-4C13-B8C7-C77AB85A1AEB}" destId="{EEA1BE40-AE4A-4EE6-8009-41A2A0130EE9}" srcOrd="0" destOrd="0" presId="urn:microsoft.com/office/officeart/2005/8/layout/hList2"/>
    <dgm:cxn modelId="{BA9C1F82-5C1E-4DA9-AFC6-C56E6FDB5ACF}" srcId="{4F0813BA-EA41-413B-AA8D-7EE84619675E}" destId="{12639CE2-DB2C-4318-A543-3B8FE5E3C9A5}" srcOrd="0" destOrd="0" parTransId="{4DEA43C3-26D3-4336-9AAD-9776D845D5DD}" sibTransId="{DF53F9EA-7594-4FC0-9E82-29DC0C2F8B24}"/>
    <dgm:cxn modelId="{45500D83-198A-4BB2-9F72-29E5BEC47371}" type="presOf" srcId="{1ACA1195-6F4F-4899-8E9A-E6A81E1D5FDE}" destId="{8246D12D-2D72-46AB-8925-6A7BEEDDCDD1}" srcOrd="0" destOrd="0" presId="urn:microsoft.com/office/officeart/2005/8/layout/hList2"/>
    <dgm:cxn modelId="{56567EC7-656C-46A6-A804-36FE67CA62E8}" type="presOf" srcId="{895B8C01-06CC-4A21-8175-66B01F7D2F5C}" destId="{2923506E-4DC9-4C89-8A11-0BF65ABFBDB8}" srcOrd="0" destOrd="0" presId="urn:microsoft.com/office/officeart/2005/8/layout/hList2"/>
    <dgm:cxn modelId="{C4CE4ACB-D610-4358-B3B3-8A2BA60A6E9E}" type="presOf" srcId="{12639CE2-DB2C-4318-A543-3B8FE5E3C9A5}" destId="{87A23E9C-0248-43DA-BBB9-CBC2364CE1AB}" srcOrd="0" destOrd="0" presId="urn:microsoft.com/office/officeart/2005/8/layout/hList2"/>
    <dgm:cxn modelId="{A1854DD3-D15D-462B-ABE4-34DD683164D1}" type="presOf" srcId="{48CEAE8A-1490-4974-AA4D-2885BBC0D779}" destId="{89720050-82C0-42E6-9603-F0920ADA23C4}" srcOrd="0" destOrd="0" presId="urn:microsoft.com/office/officeart/2005/8/layout/hList2"/>
    <dgm:cxn modelId="{F008E1DF-F16B-4705-88A7-EB0A54538E3C}" srcId="{4187D6C9-B126-43D7-A9BC-EA176DBCDAED}" destId="{895B8C01-06CC-4A21-8175-66B01F7D2F5C}" srcOrd="0" destOrd="0" parTransId="{95C2BA35-8897-4B88-9AD4-B0A34B0E7E95}" sibTransId="{C3374942-905C-4824-A2B4-956B24EEF8A4}"/>
    <dgm:cxn modelId="{252A1EF1-6BA2-417E-9A78-171D29FF94E3}" type="presOf" srcId="{72111167-04B9-4B83-B613-6DADEC3D9FEB}" destId="{DCC33826-8609-4252-A77D-58AF4A7F3CA4}" srcOrd="0" destOrd="0" presId="urn:microsoft.com/office/officeart/2005/8/layout/hList2"/>
    <dgm:cxn modelId="{42179BF3-C574-4C16-94FB-C22082213A79}" type="presParOf" srcId="{8246D12D-2D72-46AB-8925-6A7BEEDDCDD1}" destId="{057B5F91-569B-44B4-BA23-D97260B2A3F7}" srcOrd="0" destOrd="0" presId="urn:microsoft.com/office/officeart/2005/8/layout/hList2"/>
    <dgm:cxn modelId="{93E720F1-E6D6-4D82-BF36-A242B4F77745}" type="presParOf" srcId="{057B5F91-569B-44B4-BA23-D97260B2A3F7}" destId="{B2B77120-8773-49C1-9A02-F98C42BCFBC7}" srcOrd="0" destOrd="0" presId="urn:microsoft.com/office/officeart/2005/8/layout/hList2"/>
    <dgm:cxn modelId="{E99D300D-59DD-4C7C-B736-97E23F42AD4F}" type="presParOf" srcId="{057B5F91-569B-44B4-BA23-D97260B2A3F7}" destId="{EEA1BE40-AE4A-4EE6-8009-41A2A0130EE9}" srcOrd="1" destOrd="0" presId="urn:microsoft.com/office/officeart/2005/8/layout/hList2"/>
    <dgm:cxn modelId="{06CDADD8-CAD3-4D50-A7E1-2F2A16C02359}" type="presParOf" srcId="{057B5F91-569B-44B4-BA23-D97260B2A3F7}" destId="{89720050-82C0-42E6-9603-F0920ADA23C4}" srcOrd="2" destOrd="0" presId="urn:microsoft.com/office/officeart/2005/8/layout/hList2"/>
    <dgm:cxn modelId="{813F4D6B-D2E9-4610-8B15-F4A703203790}" type="presParOf" srcId="{8246D12D-2D72-46AB-8925-6A7BEEDDCDD1}" destId="{409B1DB3-EAA0-45D2-B912-C7CC418DF487}" srcOrd="1" destOrd="0" presId="urn:microsoft.com/office/officeart/2005/8/layout/hList2"/>
    <dgm:cxn modelId="{AE3CCDB1-5830-4288-937F-A547BA0D64B1}" type="presParOf" srcId="{8246D12D-2D72-46AB-8925-6A7BEEDDCDD1}" destId="{1C5C946A-75C3-45F4-A55F-D381A85BE885}" srcOrd="2" destOrd="0" presId="urn:microsoft.com/office/officeart/2005/8/layout/hList2"/>
    <dgm:cxn modelId="{2D2E8EB0-305B-4C92-B15A-635E18C5488F}" type="presParOf" srcId="{1C5C946A-75C3-45F4-A55F-D381A85BE885}" destId="{8AD39C66-3690-4F3B-AC03-B0439C1E72BB}" srcOrd="0" destOrd="0" presId="urn:microsoft.com/office/officeart/2005/8/layout/hList2"/>
    <dgm:cxn modelId="{6C5B2E30-E6AE-4D6A-9FCB-7A2B6CA13422}" type="presParOf" srcId="{1C5C946A-75C3-45F4-A55F-D381A85BE885}" destId="{DCC33826-8609-4252-A77D-58AF4A7F3CA4}" srcOrd="1" destOrd="0" presId="urn:microsoft.com/office/officeart/2005/8/layout/hList2"/>
    <dgm:cxn modelId="{FDFBEA17-803E-41F5-A6B6-1555AB9F1C38}" type="presParOf" srcId="{1C5C946A-75C3-45F4-A55F-D381A85BE885}" destId="{6F546BDB-D974-410F-8379-C376F73F7762}" srcOrd="2" destOrd="0" presId="urn:microsoft.com/office/officeart/2005/8/layout/hList2"/>
    <dgm:cxn modelId="{6EF0E727-CD71-4A1F-8E9A-B71FCC0D9236}" type="presParOf" srcId="{8246D12D-2D72-46AB-8925-6A7BEEDDCDD1}" destId="{9A84B572-54E2-4E0C-AB2F-D5CF1E9023E0}" srcOrd="3" destOrd="0" presId="urn:microsoft.com/office/officeart/2005/8/layout/hList2"/>
    <dgm:cxn modelId="{AA7B04F8-DAC2-419B-9E5D-D1531834CB56}" type="presParOf" srcId="{8246D12D-2D72-46AB-8925-6A7BEEDDCDD1}" destId="{7F1913B8-C585-487A-A008-C3D39250303B}" srcOrd="4" destOrd="0" presId="urn:microsoft.com/office/officeart/2005/8/layout/hList2"/>
    <dgm:cxn modelId="{C8BBE929-9E70-4E40-A56C-EB63EE38DC48}" type="presParOf" srcId="{7F1913B8-C585-487A-A008-C3D39250303B}" destId="{3AFD543D-6160-4C72-A022-2105657C6B07}" srcOrd="0" destOrd="0" presId="urn:microsoft.com/office/officeart/2005/8/layout/hList2"/>
    <dgm:cxn modelId="{F81C672D-865A-494A-8570-5032403DFE35}" type="presParOf" srcId="{7F1913B8-C585-487A-A008-C3D39250303B}" destId="{2923506E-4DC9-4C89-8A11-0BF65ABFBDB8}" srcOrd="1" destOrd="0" presId="urn:microsoft.com/office/officeart/2005/8/layout/hList2"/>
    <dgm:cxn modelId="{D8315224-975C-4E76-BD81-52153A5F4A39}" type="presParOf" srcId="{7F1913B8-C585-487A-A008-C3D39250303B}" destId="{667AA76C-DF9D-4847-BF1D-631F6920C35D}" srcOrd="2" destOrd="0" presId="urn:microsoft.com/office/officeart/2005/8/layout/hList2"/>
    <dgm:cxn modelId="{0435AC98-84E9-4ECC-96C9-33780FB63B86}" type="presParOf" srcId="{8246D12D-2D72-46AB-8925-6A7BEEDDCDD1}" destId="{05AAC7ED-CDAF-4339-882E-5A2862897C58}" srcOrd="5" destOrd="0" presId="urn:microsoft.com/office/officeart/2005/8/layout/hList2"/>
    <dgm:cxn modelId="{819A9612-FFD4-4E26-9AA4-D61E40DC25D8}" type="presParOf" srcId="{8246D12D-2D72-46AB-8925-6A7BEEDDCDD1}" destId="{E8B5E0DB-9E58-4985-AF8B-9546DE1E6837}" srcOrd="6" destOrd="0" presId="urn:microsoft.com/office/officeart/2005/8/layout/hList2"/>
    <dgm:cxn modelId="{64B2D194-5093-4833-AE28-ADA5D3F9A629}" type="presParOf" srcId="{E8B5E0DB-9E58-4985-AF8B-9546DE1E6837}" destId="{0738F9C7-E90B-4827-A8E1-78C6E786BF57}" srcOrd="0" destOrd="0" presId="urn:microsoft.com/office/officeart/2005/8/layout/hList2"/>
    <dgm:cxn modelId="{42F9F0FB-3E6E-44A1-B292-034C82255F64}" type="presParOf" srcId="{E8B5E0DB-9E58-4985-AF8B-9546DE1E6837}" destId="{87A23E9C-0248-43DA-BBB9-CBC2364CE1AB}" srcOrd="1" destOrd="0" presId="urn:microsoft.com/office/officeart/2005/8/layout/hList2"/>
    <dgm:cxn modelId="{77F429EF-9132-4850-BD51-047BB712D2C0}" type="presParOf" srcId="{E8B5E0DB-9E58-4985-AF8B-9546DE1E6837}" destId="{52851E3F-5123-40C6-8680-B8498DEA3800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08F958E-B0A9-408F-9BDE-36C28B769A0F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14563FB-9DED-42E0-8A2B-50622867914D}">
      <dgm:prSet phldrT="[Tekst]" custT="1"/>
      <dgm:spPr/>
      <dgm:t>
        <a:bodyPr/>
        <a:lstStyle/>
        <a:p>
          <a:r>
            <a:rPr lang="pl-PL" sz="14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Przekazanie materiałów informacyjnych dla dziennikarzy</a:t>
          </a:r>
          <a:endParaRPr lang="pl-PL" sz="1400" dirty="0">
            <a:solidFill>
              <a:schemeClr val="bg1"/>
            </a:solidFill>
          </a:endParaRPr>
        </a:p>
      </dgm:t>
    </dgm:pt>
    <dgm:pt modelId="{88541C2F-E7BA-40ED-AA59-15ACDA489785}" type="parTrans" cxnId="{888F748F-6E24-4376-8D70-C0849A7FB0E1}">
      <dgm:prSet/>
      <dgm:spPr/>
      <dgm:t>
        <a:bodyPr/>
        <a:lstStyle/>
        <a:p>
          <a:endParaRPr lang="pl-PL" sz="1500"/>
        </a:p>
      </dgm:t>
    </dgm:pt>
    <dgm:pt modelId="{8153A7A1-64A7-4835-892D-FB42BA79546B}" type="sibTrans" cxnId="{888F748F-6E24-4376-8D70-C0849A7FB0E1}">
      <dgm:prSet/>
      <dgm:spPr/>
      <dgm:t>
        <a:bodyPr/>
        <a:lstStyle/>
        <a:p>
          <a:endParaRPr lang="pl-PL" sz="1500"/>
        </a:p>
      </dgm:t>
    </dgm:pt>
    <dgm:pt modelId="{F5B27B0E-971C-46A1-8F0F-A918BD3471EC}">
      <dgm:prSet phldrT="[Tekst]" custT="1"/>
      <dgm:spPr/>
      <dgm:t>
        <a:bodyPr/>
        <a:lstStyle/>
        <a:p>
          <a:r>
            <a:rPr lang="pl-PL" sz="14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Powitanie włącznie z krótkim podaniem celu konferencji</a:t>
          </a:r>
          <a:endParaRPr lang="pl-PL" sz="1400" dirty="0">
            <a:solidFill>
              <a:schemeClr val="bg1"/>
            </a:solidFill>
          </a:endParaRPr>
        </a:p>
      </dgm:t>
    </dgm:pt>
    <dgm:pt modelId="{42C7B4EE-E1F7-4825-9034-A747563D7A9B}" type="parTrans" cxnId="{C040A334-B2BF-4D1F-BC7B-5690308964B9}">
      <dgm:prSet/>
      <dgm:spPr/>
      <dgm:t>
        <a:bodyPr/>
        <a:lstStyle/>
        <a:p>
          <a:endParaRPr lang="pl-PL" sz="1500"/>
        </a:p>
      </dgm:t>
    </dgm:pt>
    <dgm:pt modelId="{67F32097-88D4-4F58-90F9-1236ED99269B}" type="sibTrans" cxnId="{C040A334-B2BF-4D1F-BC7B-5690308964B9}">
      <dgm:prSet/>
      <dgm:spPr/>
      <dgm:t>
        <a:bodyPr/>
        <a:lstStyle/>
        <a:p>
          <a:endParaRPr lang="pl-PL" sz="1500"/>
        </a:p>
      </dgm:t>
    </dgm:pt>
    <dgm:pt modelId="{20B77D10-DDCC-4E18-AB7C-0D77BB94860C}">
      <dgm:prSet phldrT="[Tekst]" custT="1"/>
      <dgm:spPr/>
      <dgm:t>
        <a:bodyPr/>
        <a:lstStyle/>
        <a:p>
          <a:r>
            <a:rPr lang="pl-PL" sz="14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Przedstawienie osób biorących udział ze strony organizatorów konferencji</a:t>
          </a:r>
          <a:endParaRPr lang="pl-PL" sz="1400" dirty="0">
            <a:solidFill>
              <a:schemeClr val="bg1"/>
            </a:solidFill>
          </a:endParaRPr>
        </a:p>
      </dgm:t>
    </dgm:pt>
    <dgm:pt modelId="{B2491D2C-96A9-460E-8B01-8C623ABCFC2F}" type="parTrans" cxnId="{164BB15D-C8BC-44ED-9F33-3B6727807894}">
      <dgm:prSet/>
      <dgm:spPr/>
      <dgm:t>
        <a:bodyPr/>
        <a:lstStyle/>
        <a:p>
          <a:endParaRPr lang="pl-PL" sz="1500"/>
        </a:p>
      </dgm:t>
    </dgm:pt>
    <dgm:pt modelId="{C4AE1A83-7D0D-4178-8612-621359626B0B}" type="sibTrans" cxnId="{164BB15D-C8BC-44ED-9F33-3B6727807894}">
      <dgm:prSet/>
      <dgm:spPr/>
      <dgm:t>
        <a:bodyPr/>
        <a:lstStyle/>
        <a:p>
          <a:endParaRPr lang="pl-PL" sz="1500"/>
        </a:p>
      </dgm:t>
    </dgm:pt>
    <dgm:pt modelId="{4E2C12EA-E52B-4176-9156-6F2825C42949}">
      <dgm:prSet custT="1"/>
      <dgm:spPr/>
      <dgm:t>
        <a:bodyPr/>
        <a:lstStyle/>
        <a:p>
          <a:r>
            <a:rPr lang="pl-PL" sz="14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Podanie planu przebiegu konferencji</a:t>
          </a:r>
          <a:endParaRPr lang="pl-PL" sz="1400" dirty="0">
            <a:solidFill>
              <a:schemeClr val="bg1"/>
            </a:solidFill>
          </a:endParaRPr>
        </a:p>
      </dgm:t>
    </dgm:pt>
    <dgm:pt modelId="{38395EAB-AE90-4BB8-A74C-CACC1EB12ED4}" type="parTrans" cxnId="{BB1A0052-17CE-410A-A2BC-AF48503E6A34}">
      <dgm:prSet/>
      <dgm:spPr/>
      <dgm:t>
        <a:bodyPr/>
        <a:lstStyle/>
        <a:p>
          <a:endParaRPr lang="pl-PL" sz="1500"/>
        </a:p>
      </dgm:t>
    </dgm:pt>
    <dgm:pt modelId="{8732E949-1B1A-4F99-8D04-4511531E2623}" type="sibTrans" cxnId="{BB1A0052-17CE-410A-A2BC-AF48503E6A34}">
      <dgm:prSet/>
      <dgm:spPr/>
      <dgm:t>
        <a:bodyPr/>
        <a:lstStyle/>
        <a:p>
          <a:endParaRPr lang="pl-PL" sz="1500"/>
        </a:p>
      </dgm:t>
    </dgm:pt>
    <dgm:pt modelId="{7E51A6E1-FA6D-45DF-9D5B-77A7916F90D8}">
      <dgm:prSet custT="1"/>
      <dgm:spPr/>
      <dgm:t>
        <a:bodyPr/>
        <a:lstStyle/>
        <a:p>
          <a:r>
            <a:rPr lang="pl-PL" sz="14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Odczytanie lub wygłoszenie oświadczenia</a:t>
          </a:r>
          <a:endParaRPr lang="pl-PL" sz="1400" dirty="0">
            <a:solidFill>
              <a:schemeClr val="bg1"/>
            </a:solidFill>
          </a:endParaRPr>
        </a:p>
      </dgm:t>
    </dgm:pt>
    <dgm:pt modelId="{760BAF73-2AFE-46ED-AEA8-D75768AE307C}" type="parTrans" cxnId="{D028E5AB-DB4D-4AFE-9E40-C04FED99C03D}">
      <dgm:prSet/>
      <dgm:spPr/>
      <dgm:t>
        <a:bodyPr/>
        <a:lstStyle/>
        <a:p>
          <a:endParaRPr lang="pl-PL" sz="1500"/>
        </a:p>
      </dgm:t>
    </dgm:pt>
    <dgm:pt modelId="{79FFDBC7-817A-45FA-AD6E-22C691E36CC7}" type="sibTrans" cxnId="{D028E5AB-DB4D-4AFE-9E40-C04FED99C03D}">
      <dgm:prSet/>
      <dgm:spPr/>
      <dgm:t>
        <a:bodyPr/>
        <a:lstStyle/>
        <a:p>
          <a:endParaRPr lang="pl-PL" sz="1500"/>
        </a:p>
      </dgm:t>
    </dgm:pt>
    <dgm:pt modelId="{F0E0B926-CB63-4E42-ABE8-B5614330EA81}">
      <dgm:prSet custT="1"/>
      <dgm:spPr/>
      <dgm:t>
        <a:bodyPr/>
        <a:lstStyle/>
        <a:p>
          <a:pPr rtl="0"/>
          <a:r>
            <a:rPr lang="pl-PL" sz="14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Wypowiedzi uzupełniające</a:t>
          </a:r>
          <a:endParaRPr lang="pl-PL" sz="1400" dirty="0">
            <a:solidFill>
              <a:schemeClr val="bg1"/>
            </a:solidFill>
          </a:endParaRPr>
        </a:p>
      </dgm:t>
    </dgm:pt>
    <dgm:pt modelId="{6D7E3E43-360A-4DC6-9F71-FC5E2E0C056B}" type="parTrans" cxnId="{C865CEF0-B9D6-4BAB-A075-588A878182C0}">
      <dgm:prSet/>
      <dgm:spPr/>
      <dgm:t>
        <a:bodyPr/>
        <a:lstStyle/>
        <a:p>
          <a:endParaRPr lang="pl-PL" sz="1500"/>
        </a:p>
      </dgm:t>
    </dgm:pt>
    <dgm:pt modelId="{0AAA7ED5-DAD9-4B54-B932-0A365022CF5F}" type="sibTrans" cxnId="{C865CEF0-B9D6-4BAB-A075-588A878182C0}">
      <dgm:prSet/>
      <dgm:spPr/>
      <dgm:t>
        <a:bodyPr/>
        <a:lstStyle/>
        <a:p>
          <a:endParaRPr lang="pl-PL" sz="1500"/>
        </a:p>
      </dgm:t>
    </dgm:pt>
    <dgm:pt modelId="{0261427F-BDDE-4C00-A153-279F69CBEA77}">
      <dgm:prSet custT="1"/>
      <dgm:spPr/>
      <dgm:t>
        <a:bodyPr/>
        <a:lstStyle/>
        <a:p>
          <a:r>
            <a:rPr lang="pl-PL" sz="1400" dirty="0"/>
            <a:t>Sesja pytań i odpowiedzi</a:t>
          </a:r>
        </a:p>
      </dgm:t>
    </dgm:pt>
    <dgm:pt modelId="{02F39B55-2033-42B5-9C0E-00433607973D}" type="parTrans" cxnId="{58E89E1A-5F94-4FE0-AF98-6C50516E79FD}">
      <dgm:prSet/>
      <dgm:spPr/>
      <dgm:t>
        <a:bodyPr/>
        <a:lstStyle/>
        <a:p>
          <a:endParaRPr lang="pl-PL"/>
        </a:p>
      </dgm:t>
    </dgm:pt>
    <dgm:pt modelId="{80AE71A4-D617-4ECA-847F-89A49B7C00FA}" type="sibTrans" cxnId="{58E89E1A-5F94-4FE0-AF98-6C50516E79FD}">
      <dgm:prSet/>
      <dgm:spPr/>
      <dgm:t>
        <a:bodyPr/>
        <a:lstStyle/>
        <a:p>
          <a:endParaRPr lang="pl-PL"/>
        </a:p>
      </dgm:t>
    </dgm:pt>
    <dgm:pt modelId="{0132DFFB-6DD8-4C51-8105-7EC0DBB001DF}">
      <dgm:prSet custT="1"/>
      <dgm:spPr/>
      <dgm:t>
        <a:bodyPr/>
        <a:lstStyle/>
        <a:p>
          <a:r>
            <a:rPr lang="pl-PL" sz="1400" dirty="0"/>
            <a:t>Zakończenie konferencji </a:t>
          </a:r>
        </a:p>
      </dgm:t>
    </dgm:pt>
    <dgm:pt modelId="{B7EC0981-8508-47AF-B7BE-125B04BBAF38}" type="parTrans" cxnId="{4E82BF96-25AD-4AA0-9442-4D8B15779F1A}">
      <dgm:prSet/>
      <dgm:spPr/>
      <dgm:t>
        <a:bodyPr/>
        <a:lstStyle/>
        <a:p>
          <a:endParaRPr lang="pl-PL"/>
        </a:p>
      </dgm:t>
    </dgm:pt>
    <dgm:pt modelId="{AF3F0663-1143-4BFD-BBE2-2655E49DA386}" type="sibTrans" cxnId="{4E82BF96-25AD-4AA0-9442-4D8B15779F1A}">
      <dgm:prSet/>
      <dgm:spPr/>
      <dgm:t>
        <a:bodyPr/>
        <a:lstStyle/>
        <a:p>
          <a:endParaRPr lang="pl-PL"/>
        </a:p>
      </dgm:t>
    </dgm:pt>
    <dgm:pt modelId="{A0BCB4F1-FD57-4779-B56D-4AB76E636462}" type="pres">
      <dgm:prSet presAssocID="{208F958E-B0A9-408F-9BDE-36C28B769A0F}" presName="CompostProcess" presStyleCnt="0">
        <dgm:presLayoutVars>
          <dgm:dir/>
          <dgm:resizeHandles val="exact"/>
        </dgm:presLayoutVars>
      </dgm:prSet>
      <dgm:spPr/>
    </dgm:pt>
    <dgm:pt modelId="{18E3FEDD-10C8-4FBC-BD5C-FFBE9B38DA67}" type="pres">
      <dgm:prSet presAssocID="{208F958E-B0A9-408F-9BDE-36C28B769A0F}" presName="arrow" presStyleLbl="bgShp" presStyleIdx="0" presStyleCnt="1"/>
      <dgm:spPr/>
    </dgm:pt>
    <dgm:pt modelId="{42A1800F-73F0-4B7A-911A-4CE19F34201F}" type="pres">
      <dgm:prSet presAssocID="{208F958E-B0A9-408F-9BDE-36C28B769A0F}" presName="linearProcess" presStyleCnt="0"/>
      <dgm:spPr/>
    </dgm:pt>
    <dgm:pt modelId="{0BDF472A-B59A-4440-8F41-3067903ADE0D}" type="pres">
      <dgm:prSet presAssocID="{514563FB-9DED-42E0-8A2B-50622867914D}" presName="textNode" presStyleLbl="node1" presStyleIdx="0" presStyleCnt="8">
        <dgm:presLayoutVars>
          <dgm:bulletEnabled val="1"/>
        </dgm:presLayoutVars>
      </dgm:prSet>
      <dgm:spPr/>
    </dgm:pt>
    <dgm:pt modelId="{C416CD9B-525C-4DCB-B0B9-30D0FC20FF83}" type="pres">
      <dgm:prSet presAssocID="{8153A7A1-64A7-4835-892D-FB42BA79546B}" presName="sibTrans" presStyleCnt="0"/>
      <dgm:spPr/>
    </dgm:pt>
    <dgm:pt modelId="{35475837-568A-4BBC-B24D-07074EDD3DC9}" type="pres">
      <dgm:prSet presAssocID="{F5B27B0E-971C-46A1-8F0F-A918BD3471EC}" presName="textNode" presStyleLbl="node1" presStyleIdx="1" presStyleCnt="8">
        <dgm:presLayoutVars>
          <dgm:bulletEnabled val="1"/>
        </dgm:presLayoutVars>
      </dgm:prSet>
      <dgm:spPr/>
    </dgm:pt>
    <dgm:pt modelId="{0B206839-C83B-4559-8358-BF548EC497E8}" type="pres">
      <dgm:prSet presAssocID="{67F32097-88D4-4F58-90F9-1236ED99269B}" presName="sibTrans" presStyleCnt="0"/>
      <dgm:spPr/>
    </dgm:pt>
    <dgm:pt modelId="{DE7E0CE1-1187-42DE-9DA8-E9B3F01A808C}" type="pres">
      <dgm:prSet presAssocID="{20B77D10-DDCC-4E18-AB7C-0D77BB94860C}" presName="textNode" presStyleLbl="node1" presStyleIdx="2" presStyleCnt="8">
        <dgm:presLayoutVars>
          <dgm:bulletEnabled val="1"/>
        </dgm:presLayoutVars>
      </dgm:prSet>
      <dgm:spPr/>
    </dgm:pt>
    <dgm:pt modelId="{A7E0A452-6358-4C4C-BBDF-E3A928425BBE}" type="pres">
      <dgm:prSet presAssocID="{C4AE1A83-7D0D-4178-8612-621359626B0B}" presName="sibTrans" presStyleCnt="0"/>
      <dgm:spPr/>
    </dgm:pt>
    <dgm:pt modelId="{D12248F1-CFEE-4E3F-A700-63ACBB921D3C}" type="pres">
      <dgm:prSet presAssocID="{4E2C12EA-E52B-4176-9156-6F2825C42949}" presName="textNode" presStyleLbl="node1" presStyleIdx="3" presStyleCnt="8">
        <dgm:presLayoutVars>
          <dgm:bulletEnabled val="1"/>
        </dgm:presLayoutVars>
      </dgm:prSet>
      <dgm:spPr/>
    </dgm:pt>
    <dgm:pt modelId="{1138BD31-43C4-48CD-BE66-ED848B19D33A}" type="pres">
      <dgm:prSet presAssocID="{8732E949-1B1A-4F99-8D04-4511531E2623}" presName="sibTrans" presStyleCnt="0"/>
      <dgm:spPr/>
    </dgm:pt>
    <dgm:pt modelId="{471EDF20-2A51-484F-9521-26F0B853F28B}" type="pres">
      <dgm:prSet presAssocID="{7E51A6E1-FA6D-45DF-9D5B-77A7916F90D8}" presName="textNode" presStyleLbl="node1" presStyleIdx="4" presStyleCnt="8">
        <dgm:presLayoutVars>
          <dgm:bulletEnabled val="1"/>
        </dgm:presLayoutVars>
      </dgm:prSet>
      <dgm:spPr/>
    </dgm:pt>
    <dgm:pt modelId="{725E01CC-1224-4000-91B1-923CF71AA3CE}" type="pres">
      <dgm:prSet presAssocID="{79FFDBC7-817A-45FA-AD6E-22C691E36CC7}" presName="sibTrans" presStyleCnt="0"/>
      <dgm:spPr/>
    </dgm:pt>
    <dgm:pt modelId="{479207C4-2292-4360-9F59-FB8791DE8A43}" type="pres">
      <dgm:prSet presAssocID="{F0E0B926-CB63-4E42-ABE8-B5614330EA81}" presName="textNode" presStyleLbl="node1" presStyleIdx="5" presStyleCnt="8">
        <dgm:presLayoutVars>
          <dgm:bulletEnabled val="1"/>
        </dgm:presLayoutVars>
      </dgm:prSet>
      <dgm:spPr/>
    </dgm:pt>
    <dgm:pt modelId="{E347351C-79F4-41DE-88D0-59861B743E49}" type="pres">
      <dgm:prSet presAssocID="{0AAA7ED5-DAD9-4B54-B932-0A365022CF5F}" presName="sibTrans" presStyleCnt="0"/>
      <dgm:spPr/>
    </dgm:pt>
    <dgm:pt modelId="{EBBC2F0C-9612-43D4-9C7A-827471E4D2EC}" type="pres">
      <dgm:prSet presAssocID="{0261427F-BDDE-4C00-A153-279F69CBEA77}" presName="textNode" presStyleLbl="node1" presStyleIdx="6" presStyleCnt="8">
        <dgm:presLayoutVars>
          <dgm:bulletEnabled val="1"/>
        </dgm:presLayoutVars>
      </dgm:prSet>
      <dgm:spPr/>
    </dgm:pt>
    <dgm:pt modelId="{5604B206-4FFB-402C-B010-07E2927780FA}" type="pres">
      <dgm:prSet presAssocID="{80AE71A4-D617-4ECA-847F-89A49B7C00FA}" presName="sibTrans" presStyleCnt="0"/>
      <dgm:spPr/>
    </dgm:pt>
    <dgm:pt modelId="{96D935CD-DB74-4069-AC85-C3AB4078A571}" type="pres">
      <dgm:prSet presAssocID="{0132DFFB-6DD8-4C51-8105-7EC0DBB001DF}" presName="textNode" presStyleLbl="node1" presStyleIdx="7" presStyleCnt="8">
        <dgm:presLayoutVars>
          <dgm:bulletEnabled val="1"/>
        </dgm:presLayoutVars>
      </dgm:prSet>
      <dgm:spPr/>
    </dgm:pt>
  </dgm:ptLst>
  <dgm:cxnLst>
    <dgm:cxn modelId="{FAAB0D03-FD7F-4895-A8C9-6D06EC0ED0F0}" type="presOf" srcId="{F0E0B926-CB63-4E42-ABE8-B5614330EA81}" destId="{479207C4-2292-4360-9F59-FB8791DE8A43}" srcOrd="0" destOrd="0" presId="urn:microsoft.com/office/officeart/2005/8/layout/hProcess9"/>
    <dgm:cxn modelId="{B045D413-078E-4A27-A7A5-B4A6E68BDD8A}" type="presOf" srcId="{514563FB-9DED-42E0-8A2B-50622867914D}" destId="{0BDF472A-B59A-4440-8F41-3067903ADE0D}" srcOrd="0" destOrd="0" presId="urn:microsoft.com/office/officeart/2005/8/layout/hProcess9"/>
    <dgm:cxn modelId="{58E89E1A-5F94-4FE0-AF98-6C50516E79FD}" srcId="{208F958E-B0A9-408F-9BDE-36C28B769A0F}" destId="{0261427F-BDDE-4C00-A153-279F69CBEA77}" srcOrd="6" destOrd="0" parTransId="{02F39B55-2033-42B5-9C0E-00433607973D}" sibTransId="{80AE71A4-D617-4ECA-847F-89A49B7C00FA}"/>
    <dgm:cxn modelId="{C040A334-B2BF-4D1F-BC7B-5690308964B9}" srcId="{208F958E-B0A9-408F-9BDE-36C28B769A0F}" destId="{F5B27B0E-971C-46A1-8F0F-A918BD3471EC}" srcOrd="1" destOrd="0" parTransId="{42C7B4EE-E1F7-4825-9034-A747563D7A9B}" sibTransId="{67F32097-88D4-4F58-90F9-1236ED99269B}"/>
    <dgm:cxn modelId="{21356738-630C-40F6-A308-6A319F787EFB}" type="presOf" srcId="{F5B27B0E-971C-46A1-8F0F-A918BD3471EC}" destId="{35475837-568A-4BBC-B24D-07074EDD3DC9}" srcOrd="0" destOrd="0" presId="urn:microsoft.com/office/officeart/2005/8/layout/hProcess9"/>
    <dgm:cxn modelId="{164BB15D-C8BC-44ED-9F33-3B6727807894}" srcId="{208F958E-B0A9-408F-9BDE-36C28B769A0F}" destId="{20B77D10-DDCC-4E18-AB7C-0D77BB94860C}" srcOrd="2" destOrd="0" parTransId="{B2491D2C-96A9-460E-8B01-8C623ABCFC2F}" sibTransId="{C4AE1A83-7D0D-4178-8612-621359626B0B}"/>
    <dgm:cxn modelId="{7CA17D50-D6BA-45D3-973C-B64ABAC604D3}" type="presOf" srcId="{208F958E-B0A9-408F-9BDE-36C28B769A0F}" destId="{A0BCB4F1-FD57-4779-B56D-4AB76E636462}" srcOrd="0" destOrd="0" presId="urn:microsoft.com/office/officeart/2005/8/layout/hProcess9"/>
    <dgm:cxn modelId="{BB1A0052-17CE-410A-A2BC-AF48503E6A34}" srcId="{208F958E-B0A9-408F-9BDE-36C28B769A0F}" destId="{4E2C12EA-E52B-4176-9156-6F2825C42949}" srcOrd="3" destOrd="0" parTransId="{38395EAB-AE90-4BB8-A74C-CACC1EB12ED4}" sibTransId="{8732E949-1B1A-4F99-8D04-4511531E2623}"/>
    <dgm:cxn modelId="{33DDE683-7723-404C-942E-342A40450B97}" type="presOf" srcId="{0132DFFB-6DD8-4C51-8105-7EC0DBB001DF}" destId="{96D935CD-DB74-4069-AC85-C3AB4078A571}" srcOrd="0" destOrd="0" presId="urn:microsoft.com/office/officeart/2005/8/layout/hProcess9"/>
    <dgm:cxn modelId="{7C885485-1690-4632-A679-315C40C3788C}" type="presOf" srcId="{0261427F-BDDE-4C00-A153-279F69CBEA77}" destId="{EBBC2F0C-9612-43D4-9C7A-827471E4D2EC}" srcOrd="0" destOrd="0" presId="urn:microsoft.com/office/officeart/2005/8/layout/hProcess9"/>
    <dgm:cxn modelId="{888F748F-6E24-4376-8D70-C0849A7FB0E1}" srcId="{208F958E-B0A9-408F-9BDE-36C28B769A0F}" destId="{514563FB-9DED-42E0-8A2B-50622867914D}" srcOrd="0" destOrd="0" parTransId="{88541C2F-E7BA-40ED-AA59-15ACDA489785}" sibTransId="{8153A7A1-64A7-4835-892D-FB42BA79546B}"/>
    <dgm:cxn modelId="{4E82BF96-25AD-4AA0-9442-4D8B15779F1A}" srcId="{208F958E-B0A9-408F-9BDE-36C28B769A0F}" destId="{0132DFFB-6DD8-4C51-8105-7EC0DBB001DF}" srcOrd="7" destOrd="0" parTransId="{B7EC0981-8508-47AF-B7BE-125B04BBAF38}" sibTransId="{AF3F0663-1143-4BFD-BBE2-2655E49DA386}"/>
    <dgm:cxn modelId="{D028E5AB-DB4D-4AFE-9E40-C04FED99C03D}" srcId="{208F958E-B0A9-408F-9BDE-36C28B769A0F}" destId="{7E51A6E1-FA6D-45DF-9D5B-77A7916F90D8}" srcOrd="4" destOrd="0" parTransId="{760BAF73-2AFE-46ED-AEA8-D75768AE307C}" sibTransId="{79FFDBC7-817A-45FA-AD6E-22C691E36CC7}"/>
    <dgm:cxn modelId="{8041E0D6-68DC-40EE-8F36-89C8F7C90800}" type="presOf" srcId="{7E51A6E1-FA6D-45DF-9D5B-77A7916F90D8}" destId="{471EDF20-2A51-484F-9521-26F0B853F28B}" srcOrd="0" destOrd="0" presId="urn:microsoft.com/office/officeart/2005/8/layout/hProcess9"/>
    <dgm:cxn modelId="{24E608EE-CE4F-46B8-B19B-4583F17A4B21}" type="presOf" srcId="{4E2C12EA-E52B-4176-9156-6F2825C42949}" destId="{D12248F1-CFEE-4E3F-A700-63ACBB921D3C}" srcOrd="0" destOrd="0" presId="urn:microsoft.com/office/officeart/2005/8/layout/hProcess9"/>
    <dgm:cxn modelId="{C865CEF0-B9D6-4BAB-A075-588A878182C0}" srcId="{208F958E-B0A9-408F-9BDE-36C28B769A0F}" destId="{F0E0B926-CB63-4E42-ABE8-B5614330EA81}" srcOrd="5" destOrd="0" parTransId="{6D7E3E43-360A-4DC6-9F71-FC5E2E0C056B}" sibTransId="{0AAA7ED5-DAD9-4B54-B932-0A365022CF5F}"/>
    <dgm:cxn modelId="{CD49D8F3-1D8A-4CE8-9D2B-6E0AA0CF88E7}" type="presOf" srcId="{20B77D10-DDCC-4E18-AB7C-0D77BB94860C}" destId="{DE7E0CE1-1187-42DE-9DA8-E9B3F01A808C}" srcOrd="0" destOrd="0" presId="urn:microsoft.com/office/officeart/2005/8/layout/hProcess9"/>
    <dgm:cxn modelId="{33437558-9F52-4626-A6CD-6D93766D30E1}" type="presParOf" srcId="{A0BCB4F1-FD57-4779-B56D-4AB76E636462}" destId="{18E3FEDD-10C8-4FBC-BD5C-FFBE9B38DA67}" srcOrd="0" destOrd="0" presId="urn:microsoft.com/office/officeart/2005/8/layout/hProcess9"/>
    <dgm:cxn modelId="{0E0D2CEC-B0AA-4D90-A131-A2CFBC149CD1}" type="presParOf" srcId="{A0BCB4F1-FD57-4779-B56D-4AB76E636462}" destId="{42A1800F-73F0-4B7A-911A-4CE19F34201F}" srcOrd="1" destOrd="0" presId="urn:microsoft.com/office/officeart/2005/8/layout/hProcess9"/>
    <dgm:cxn modelId="{1A8BFF05-B575-4984-974A-44D9E32B4A9A}" type="presParOf" srcId="{42A1800F-73F0-4B7A-911A-4CE19F34201F}" destId="{0BDF472A-B59A-4440-8F41-3067903ADE0D}" srcOrd="0" destOrd="0" presId="urn:microsoft.com/office/officeart/2005/8/layout/hProcess9"/>
    <dgm:cxn modelId="{7DC3D3E9-D94D-4462-816A-2972C4231077}" type="presParOf" srcId="{42A1800F-73F0-4B7A-911A-4CE19F34201F}" destId="{C416CD9B-525C-4DCB-B0B9-30D0FC20FF83}" srcOrd="1" destOrd="0" presId="urn:microsoft.com/office/officeart/2005/8/layout/hProcess9"/>
    <dgm:cxn modelId="{1AA6427E-3402-4514-BC66-6340BB068CBC}" type="presParOf" srcId="{42A1800F-73F0-4B7A-911A-4CE19F34201F}" destId="{35475837-568A-4BBC-B24D-07074EDD3DC9}" srcOrd="2" destOrd="0" presId="urn:microsoft.com/office/officeart/2005/8/layout/hProcess9"/>
    <dgm:cxn modelId="{1212F007-B1DC-4F9D-987E-2533A0C8C520}" type="presParOf" srcId="{42A1800F-73F0-4B7A-911A-4CE19F34201F}" destId="{0B206839-C83B-4559-8358-BF548EC497E8}" srcOrd="3" destOrd="0" presId="urn:microsoft.com/office/officeart/2005/8/layout/hProcess9"/>
    <dgm:cxn modelId="{1E0CB5A1-6C6D-4498-A91D-34BD3C05AAB1}" type="presParOf" srcId="{42A1800F-73F0-4B7A-911A-4CE19F34201F}" destId="{DE7E0CE1-1187-42DE-9DA8-E9B3F01A808C}" srcOrd="4" destOrd="0" presId="urn:microsoft.com/office/officeart/2005/8/layout/hProcess9"/>
    <dgm:cxn modelId="{D2F24876-1415-407E-BE3F-D6C45492CB11}" type="presParOf" srcId="{42A1800F-73F0-4B7A-911A-4CE19F34201F}" destId="{A7E0A452-6358-4C4C-BBDF-E3A928425BBE}" srcOrd="5" destOrd="0" presId="urn:microsoft.com/office/officeart/2005/8/layout/hProcess9"/>
    <dgm:cxn modelId="{D64D8D5F-7CC6-4CBE-A883-A3A323782963}" type="presParOf" srcId="{42A1800F-73F0-4B7A-911A-4CE19F34201F}" destId="{D12248F1-CFEE-4E3F-A700-63ACBB921D3C}" srcOrd="6" destOrd="0" presId="urn:microsoft.com/office/officeart/2005/8/layout/hProcess9"/>
    <dgm:cxn modelId="{4DB746E7-8677-4E0A-996E-50413366FBDB}" type="presParOf" srcId="{42A1800F-73F0-4B7A-911A-4CE19F34201F}" destId="{1138BD31-43C4-48CD-BE66-ED848B19D33A}" srcOrd="7" destOrd="0" presId="urn:microsoft.com/office/officeart/2005/8/layout/hProcess9"/>
    <dgm:cxn modelId="{C89DDE0B-B6D9-4B85-9E46-58AF35AC7B8D}" type="presParOf" srcId="{42A1800F-73F0-4B7A-911A-4CE19F34201F}" destId="{471EDF20-2A51-484F-9521-26F0B853F28B}" srcOrd="8" destOrd="0" presId="urn:microsoft.com/office/officeart/2005/8/layout/hProcess9"/>
    <dgm:cxn modelId="{C3080166-0C64-4C64-8F2F-FDEC5F4BB512}" type="presParOf" srcId="{42A1800F-73F0-4B7A-911A-4CE19F34201F}" destId="{725E01CC-1224-4000-91B1-923CF71AA3CE}" srcOrd="9" destOrd="0" presId="urn:microsoft.com/office/officeart/2005/8/layout/hProcess9"/>
    <dgm:cxn modelId="{E13D3226-4187-46F7-8B69-6D8FEEB2705F}" type="presParOf" srcId="{42A1800F-73F0-4B7A-911A-4CE19F34201F}" destId="{479207C4-2292-4360-9F59-FB8791DE8A43}" srcOrd="10" destOrd="0" presId="urn:microsoft.com/office/officeart/2005/8/layout/hProcess9"/>
    <dgm:cxn modelId="{50AD7F16-6933-4FE8-AB62-AB5CC4236A22}" type="presParOf" srcId="{42A1800F-73F0-4B7A-911A-4CE19F34201F}" destId="{E347351C-79F4-41DE-88D0-59861B743E49}" srcOrd="11" destOrd="0" presId="urn:microsoft.com/office/officeart/2005/8/layout/hProcess9"/>
    <dgm:cxn modelId="{87158B18-EE1D-4102-9298-45041834B96D}" type="presParOf" srcId="{42A1800F-73F0-4B7A-911A-4CE19F34201F}" destId="{EBBC2F0C-9612-43D4-9C7A-827471E4D2EC}" srcOrd="12" destOrd="0" presId="urn:microsoft.com/office/officeart/2005/8/layout/hProcess9"/>
    <dgm:cxn modelId="{26F5693B-15EC-4A64-BD9D-CB7752BAEC37}" type="presParOf" srcId="{42A1800F-73F0-4B7A-911A-4CE19F34201F}" destId="{5604B206-4FFB-402C-B010-07E2927780FA}" srcOrd="13" destOrd="0" presId="urn:microsoft.com/office/officeart/2005/8/layout/hProcess9"/>
    <dgm:cxn modelId="{579CD2A4-E13E-4F80-86AE-B26CF45AB9FE}" type="presParOf" srcId="{42A1800F-73F0-4B7A-911A-4CE19F34201F}" destId="{96D935CD-DB74-4069-AC85-C3AB4078A571}" srcOrd="1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D74742DB-6822-40FB-9CCA-3578C4C78BEA}" type="doc">
      <dgm:prSet loTypeId="urn:microsoft.com/office/officeart/2005/8/layout/chevron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2F1B139C-B4A7-4795-BAD7-8F6E2D7211E5}">
      <dgm:prSet phldrT="[Tekst]" phldr="1" custT="1"/>
      <dgm:spPr/>
      <dgm:t>
        <a:bodyPr/>
        <a:lstStyle/>
        <a:p>
          <a:endParaRPr lang="pl-PL" sz="1800"/>
        </a:p>
      </dgm:t>
    </dgm:pt>
    <dgm:pt modelId="{4280FDD4-6813-486D-A18B-B7DE3354BD9E}" type="parTrans" cxnId="{1EE9C863-3380-485C-B472-6B24FFADE93F}">
      <dgm:prSet/>
      <dgm:spPr/>
      <dgm:t>
        <a:bodyPr/>
        <a:lstStyle/>
        <a:p>
          <a:endParaRPr lang="pl-PL" sz="1800"/>
        </a:p>
      </dgm:t>
    </dgm:pt>
    <dgm:pt modelId="{26A889E5-A9FD-4AB3-BD07-EE0DC0FFBF6B}" type="sibTrans" cxnId="{1EE9C863-3380-485C-B472-6B24FFADE93F}">
      <dgm:prSet/>
      <dgm:spPr/>
      <dgm:t>
        <a:bodyPr/>
        <a:lstStyle/>
        <a:p>
          <a:endParaRPr lang="pl-PL" sz="1800"/>
        </a:p>
      </dgm:t>
    </dgm:pt>
    <dgm:pt modelId="{3D9DB17B-5920-4F6D-8F1D-74614F4EB63E}">
      <dgm:prSet phldrT="[Tekst]" custT="1"/>
      <dgm:spPr/>
      <dgm:t>
        <a:bodyPr/>
        <a:lstStyle/>
        <a:p>
          <a:r>
            <a:rPr lang="pl-PL" sz="1800" dirty="0"/>
            <a:t>Zdefiniuj i wyodrębnij rzeczywisty problem </a:t>
          </a:r>
        </a:p>
      </dgm:t>
    </dgm:pt>
    <dgm:pt modelId="{DA04470A-5B7F-4268-BC8F-1953FE53ED84}" type="parTrans" cxnId="{AF4BF484-F44B-467D-A53D-3BFAADC5E145}">
      <dgm:prSet/>
      <dgm:spPr/>
      <dgm:t>
        <a:bodyPr/>
        <a:lstStyle/>
        <a:p>
          <a:endParaRPr lang="pl-PL" sz="1800"/>
        </a:p>
      </dgm:t>
    </dgm:pt>
    <dgm:pt modelId="{A5E95A88-D338-417D-8148-F5CFBDAC6891}" type="sibTrans" cxnId="{AF4BF484-F44B-467D-A53D-3BFAADC5E145}">
      <dgm:prSet/>
      <dgm:spPr/>
      <dgm:t>
        <a:bodyPr/>
        <a:lstStyle/>
        <a:p>
          <a:endParaRPr lang="pl-PL" sz="1800"/>
        </a:p>
      </dgm:t>
    </dgm:pt>
    <dgm:pt modelId="{C08F9D3C-7C09-4599-9387-C3D741BD7612}">
      <dgm:prSet phldrT="[Tekst]" phldr="1" custT="1"/>
      <dgm:spPr/>
      <dgm:t>
        <a:bodyPr/>
        <a:lstStyle/>
        <a:p>
          <a:endParaRPr lang="pl-PL" sz="1800"/>
        </a:p>
      </dgm:t>
    </dgm:pt>
    <dgm:pt modelId="{EE8F9845-44E8-4D7C-950D-F8293918AAEC}" type="parTrans" cxnId="{1B716C28-391C-4F41-942B-4B58D5383602}">
      <dgm:prSet/>
      <dgm:spPr/>
      <dgm:t>
        <a:bodyPr/>
        <a:lstStyle/>
        <a:p>
          <a:endParaRPr lang="pl-PL" sz="1800"/>
        </a:p>
      </dgm:t>
    </dgm:pt>
    <dgm:pt modelId="{141D5BB0-5A97-41B7-92E0-3DB4A0EB412F}" type="sibTrans" cxnId="{1B716C28-391C-4F41-942B-4B58D5383602}">
      <dgm:prSet/>
      <dgm:spPr/>
      <dgm:t>
        <a:bodyPr/>
        <a:lstStyle/>
        <a:p>
          <a:endParaRPr lang="pl-PL" sz="1800"/>
        </a:p>
      </dgm:t>
    </dgm:pt>
    <dgm:pt modelId="{A42995AF-D39D-460C-8154-0080A2E29CA0}">
      <dgm:prSet phldrT="[Tekst]" custT="1"/>
      <dgm:spPr/>
      <dgm:t>
        <a:bodyPr/>
        <a:lstStyle/>
        <a:p>
          <a:r>
            <a:rPr lang="pl-PL" sz="1800" dirty="0"/>
            <a:t>Sformuj od jednego do trzech kluczowych przekazów, aby publicznie poinformować o kryzysie</a:t>
          </a:r>
        </a:p>
      </dgm:t>
    </dgm:pt>
    <dgm:pt modelId="{D7166199-28F0-4C82-B29E-80A544C2B65E}" type="parTrans" cxnId="{3A6E57F6-7B9F-4F25-9A23-D8F3C22EB44B}">
      <dgm:prSet/>
      <dgm:spPr/>
      <dgm:t>
        <a:bodyPr/>
        <a:lstStyle/>
        <a:p>
          <a:endParaRPr lang="pl-PL" sz="1800"/>
        </a:p>
      </dgm:t>
    </dgm:pt>
    <dgm:pt modelId="{C5F705D9-20AC-45FC-A3D6-F99DBE07DEC7}" type="sibTrans" cxnId="{3A6E57F6-7B9F-4F25-9A23-D8F3C22EB44B}">
      <dgm:prSet/>
      <dgm:spPr/>
      <dgm:t>
        <a:bodyPr/>
        <a:lstStyle/>
        <a:p>
          <a:endParaRPr lang="pl-PL" sz="1800"/>
        </a:p>
      </dgm:t>
    </dgm:pt>
    <dgm:pt modelId="{1665C15C-7156-4BB5-992A-E6221F303E56}">
      <dgm:prSet phldrT="[Tekst]" phldr="1" custT="1"/>
      <dgm:spPr/>
      <dgm:t>
        <a:bodyPr/>
        <a:lstStyle/>
        <a:p>
          <a:endParaRPr lang="pl-PL" sz="1800"/>
        </a:p>
      </dgm:t>
    </dgm:pt>
    <dgm:pt modelId="{68F75731-3D7F-413F-A890-7A7B26DD20A9}" type="parTrans" cxnId="{A013FD54-AC71-4BDA-89BB-F2BF07683D3E}">
      <dgm:prSet/>
      <dgm:spPr/>
      <dgm:t>
        <a:bodyPr/>
        <a:lstStyle/>
        <a:p>
          <a:endParaRPr lang="pl-PL" sz="1800"/>
        </a:p>
      </dgm:t>
    </dgm:pt>
    <dgm:pt modelId="{37390BD0-A133-4EB5-9A59-5B0277C30555}" type="sibTrans" cxnId="{A013FD54-AC71-4BDA-89BB-F2BF07683D3E}">
      <dgm:prSet/>
      <dgm:spPr/>
      <dgm:t>
        <a:bodyPr/>
        <a:lstStyle/>
        <a:p>
          <a:endParaRPr lang="pl-PL" sz="1800"/>
        </a:p>
      </dgm:t>
    </dgm:pt>
    <dgm:pt modelId="{B6221060-B4B8-4DFA-8806-053E114B0C6C}">
      <dgm:prSet phldrT="[Tekst]" custT="1"/>
      <dgm:spPr/>
      <dgm:t>
        <a:bodyPr/>
        <a:lstStyle/>
        <a:p>
          <a:r>
            <a:rPr lang="pl-PL" sz="1800" dirty="0"/>
            <a:t>Przekazy powinny być proste i jasne</a:t>
          </a:r>
        </a:p>
      </dgm:t>
    </dgm:pt>
    <dgm:pt modelId="{7DC97706-34F5-486F-9432-E227CF709A3F}" type="parTrans" cxnId="{A1B3C331-225F-4A7E-A674-AA0B9ECA1147}">
      <dgm:prSet/>
      <dgm:spPr/>
      <dgm:t>
        <a:bodyPr/>
        <a:lstStyle/>
        <a:p>
          <a:endParaRPr lang="pl-PL" sz="1800"/>
        </a:p>
      </dgm:t>
    </dgm:pt>
    <dgm:pt modelId="{FF8E2114-2310-4BC7-89F4-A884371FA490}" type="sibTrans" cxnId="{A1B3C331-225F-4A7E-A674-AA0B9ECA1147}">
      <dgm:prSet/>
      <dgm:spPr/>
      <dgm:t>
        <a:bodyPr/>
        <a:lstStyle/>
        <a:p>
          <a:endParaRPr lang="pl-PL" sz="1800"/>
        </a:p>
      </dgm:t>
    </dgm:pt>
    <dgm:pt modelId="{AB633651-5F1E-48E4-B25E-E6E9423E6079}" type="pres">
      <dgm:prSet presAssocID="{D74742DB-6822-40FB-9CCA-3578C4C78BEA}" presName="linearFlow" presStyleCnt="0">
        <dgm:presLayoutVars>
          <dgm:dir/>
          <dgm:animLvl val="lvl"/>
          <dgm:resizeHandles val="exact"/>
        </dgm:presLayoutVars>
      </dgm:prSet>
      <dgm:spPr/>
    </dgm:pt>
    <dgm:pt modelId="{C71E788C-980E-496E-9B53-A9307EB19C8E}" type="pres">
      <dgm:prSet presAssocID="{2F1B139C-B4A7-4795-BAD7-8F6E2D7211E5}" presName="composite" presStyleCnt="0"/>
      <dgm:spPr/>
    </dgm:pt>
    <dgm:pt modelId="{05FEF680-89EE-477A-BC65-ECE5562E8449}" type="pres">
      <dgm:prSet presAssocID="{2F1B139C-B4A7-4795-BAD7-8F6E2D7211E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C58D604A-9E6C-491B-9FCC-CF3783A4EF64}" type="pres">
      <dgm:prSet presAssocID="{2F1B139C-B4A7-4795-BAD7-8F6E2D7211E5}" presName="descendantText" presStyleLbl="alignAcc1" presStyleIdx="0" presStyleCnt="3">
        <dgm:presLayoutVars>
          <dgm:bulletEnabled val="1"/>
        </dgm:presLayoutVars>
      </dgm:prSet>
      <dgm:spPr/>
    </dgm:pt>
    <dgm:pt modelId="{2B799A49-5126-41F4-BE28-C6F6DE0862BA}" type="pres">
      <dgm:prSet presAssocID="{26A889E5-A9FD-4AB3-BD07-EE0DC0FFBF6B}" presName="sp" presStyleCnt="0"/>
      <dgm:spPr/>
    </dgm:pt>
    <dgm:pt modelId="{7C5691B4-CD42-4FF8-A5D1-E099641105DF}" type="pres">
      <dgm:prSet presAssocID="{C08F9D3C-7C09-4599-9387-C3D741BD7612}" presName="composite" presStyleCnt="0"/>
      <dgm:spPr/>
    </dgm:pt>
    <dgm:pt modelId="{AB2017DB-55E5-4BAC-9F39-9AF05734F3F6}" type="pres">
      <dgm:prSet presAssocID="{C08F9D3C-7C09-4599-9387-C3D741BD7612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8873C473-9552-4548-B7F3-9D9BB146E021}" type="pres">
      <dgm:prSet presAssocID="{C08F9D3C-7C09-4599-9387-C3D741BD7612}" presName="descendantText" presStyleLbl="alignAcc1" presStyleIdx="1" presStyleCnt="3">
        <dgm:presLayoutVars>
          <dgm:bulletEnabled val="1"/>
        </dgm:presLayoutVars>
      </dgm:prSet>
      <dgm:spPr/>
    </dgm:pt>
    <dgm:pt modelId="{7A83DAE4-4815-414C-92E8-EBA826BB4345}" type="pres">
      <dgm:prSet presAssocID="{141D5BB0-5A97-41B7-92E0-3DB4A0EB412F}" presName="sp" presStyleCnt="0"/>
      <dgm:spPr/>
    </dgm:pt>
    <dgm:pt modelId="{203B9AD3-AAAD-4C9F-95D2-F2326BAC1C9B}" type="pres">
      <dgm:prSet presAssocID="{1665C15C-7156-4BB5-992A-E6221F303E56}" presName="composite" presStyleCnt="0"/>
      <dgm:spPr/>
    </dgm:pt>
    <dgm:pt modelId="{F39D9A11-1145-4217-B4A5-EA3B07E39EDB}" type="pres">
      <dgm:prSet presAssocID="{1665C15C-7156-4BB5-992A-E6221F303E56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57394E46-DD32-4192-82B3-9E4B62F62464}" type="pres">
      <dgm:prSet presAssocID="{1665C15C-7156-4BB5-992A-E6221F303E56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69537800-B053-4A16-8811-BA8179E918CB}" type="presOf" srcId="{C08F9D3C-7C09-4599-9387-C3D741BD7612}" destId="{AB2017DB-55E5-4BAC-9F39-9AF05734F3F6}" srcOrd="0" destOrd="0" presId="urn:microsoft.com/office/officeart/2005/8/layout/chevron2"/>
    <dgm:cxn modelId="{1B716C28-391C-4F41-942B-4B58D5383602}" srcId="{D74742DB-6822-40FB-9CCA-3578C4C78BEA}" destId="{C08F9D3C-7C09-4599-9387-C3D741BD7612}" srcOrd="1" destOrd="0" parTransId="{EE8F9845-44E8-4D7C-950D-F8293918AAEC}" sibTransId="{141D5BB0-5A97-41B7-92E0-3DB4A0EB412F}"/>
    <dgm:cxn modelId="{FD67FA2D-2517-4F51-A8A2-61D3BF591F4D}" type="presOf" srcId="{D74742DB-6822-40FB-9CCA-3578C4C78BEA}" destId="{AB633651-5F1E-48E4-B25E-E6E9423E6079}" srcOrd="0" destOrd="0" presId="urn:microsoft.com/office/officeart/2005/8/layout/chevron2"/>
    <dgm:cxn modelId="{A1B3C331-225F-4A7E-A674-AA0B9ECA1147}" srcId="{1665C15C-7156-4BB5-992A-E6221F303E56}" destId="{B6221060-B4B8-4DFA-8806-053E114B0C6C}" srcOrd="0" destOrd="0" parTransId="{7DC97706-34F5-486F-9432-E227CF709A3F}" sibTransId="{FF8E2114-2310-4BC7-89F4-A884371FA490}"/>
    <dgm:cxn modelId="{1EE9C863-3380-485C-B472-6B24FFADE93F}" srcId="{D74742DB-6822-40FB-9CCA-3578C4C78BEA}" destId="{2F1B139C-B4A7-4795-BAD7-8F6E2D7211E5}" srcOrd="0" destOrd="0" parTransId="{4280FDD4-6813-486D-A18B-B7DE3354BD9E}" sibTransId="{26A889E5-A9FD-4AB3-BD07-EE0DC0FFBF6B}"/>
    <dgm:cxn modelId="{A013FD54-AC71-4BDA-89BB-F2BF07683D3E}" srcId="{D74742DB-6822-40FB-9CCA-3578C4C78BEA}" destId="{1665C15C-7156-4BB5-992A-E6221F303E56}" srcOrd="2" destOrd="0" parTransId="{68F75731-3D7F-413F-A890-7A7B26DD20A9}" sibTransId="{37390BD0-A133-4EB5-9A59-5B0277C30555}"/>
    <dgm:cxn modelId="{82300B7D-784D-4AC7-9DEA-26A7CA8FC33D}" type="presOf" srcId="{B6221060-B4B8-4DFA-8806-053E114B0C6C}" destId="{57394E46-DD32-4192-82B3-9E4B62F62464}" srcOrd="0" destOrd="0" presId="urn:microsoft.com/office/officeart/2005/8/layout/chevron2"/>
    <dgm:cxn modelId="{AF4BF484-F44B-467D-A53D-3BFAADC5E145}" srcId="{2F1B139C-B4A7-4795-BAD7-8F6E2D7211E5}" destId="{3D9DB17B-5920-4F6D-8F1D-74614F4EB63E}" srcOrd="0" destOrd="0" parTransId="{DA04470A-5B7F-4268-BC8F-1953FE53ED84}" sibTransId="{A5E95A88-D338-417D-8148-F5CFBDAC6891}"/>
    <dgm:cxn modelId="{073A8B8F-F489-4FF6-8F99-5B060A8CC39C}" type="presOf" srcId="{A42995AF-D39D-460C-8154-0080A2E29CA0}" destId="{8873C473-9552-4548-B7F3-9D9BB146E021}" srcOrd="0" destOrd="0" presId="urn:microsoft.com/office/officeart/2005/8/layout/chevron2"/>
    <dgm:cxn modelId="{2A4E00CC-8BF2-4B44-858B-CEAEA83E41C6}" type="presOf" srcId="{3D9DB17B-5920-4F6D-8F1D-74614F4EB63E}" destId="{C58D604A-9E6C-491B-9FCC-CF3783A4EF64}" srcOrd="0" destOrd="0" presId="urn:microsoft.com/office/officeart/2005/8/layout/chevron2"/>
    <dgm:cxn modelId="{503C64F1-E650-42AC-96E5-4CAD063D23FC}" type="presOf" srcId="{2F1B139C-B4A7-4795-BAD7-8F6E2D7211E5}" destId="{05FEF680-89EE-477A-BC65-ECE5562E8449}" srcOrd="0" destOrd="0" presId="urn:microsoft.com/office/officeart/2005/8/layout/chevron2"/>
    <dgm:cxn modelId="{3A6E57F6-7B9F-4F25-9A23-D8F3C22EB44B}" srcId="{C08F9D3C-7C09-4599-9387-C3D741BD7612}" destId="{A42995AF-D39D-460C-8154-0080A2E29CA0}" srcOrd="0" destOrd="0" parTransId="{D7166199-28F0-4C82-B29E-80A544C2B65E}" sibTransId="{C5F705D9-20AC-45FC-A3D6-F99DBE07DEC7}"/>
    <dgm:cxn modelId="{155166FE-6890-4057-B85D-B137BC31FFD4}" type="presOf" srcId="{1665C15C-7156-4BB5-992A-E6221F303E56}" destId="{F39D9A11-1145-4217-B4A5-EA3B07E39EDB}" srcOrd="0" destOrd="0" presId="urn:microsoft.com/office/officeart/2005/8/layout/chevron2"/>
    <dgm:cxn modelId="{72F65076-1594-4E96-8210-6FF0D723F2F3}" type="presParOf" srcId="{AB633651-5F1E-48E4-B25E-E6E9423E6079}" destId="{C71E788C-980E-496E-9B53-A9307EB19C8E}" srcOrd="0" destOrd="0" presId="urn:microsoft.com/office/officeart/2005/8/layout/chevron2"/>
    <dgm:cxn modelId="{F31872EE-4342-4102-95D9-3AA48E7A9CAC}" type="presParOf" srcId="{C71E788C-980E-496E-9B53-A9307EB19C8E}" destId="{05FEF680-89EE-477A-BC65-ECE5562E8449}" srcOrd="0" destOrd="0" presId="urn:microsoft.com/office/officeart/2005/8/layout/chevron2"/>
    <dgm:cxn modelId="{A2266027-693F-4B9A-8B2A-F02F890FE14B}" type="presParOf" srcId="{C71E788C-980E-496E-9B53-A9307EB19C8E}" destId="{C58D604A-9E6C-491B-9FCC-CF3783A4EF64}" srcOrd="1" destOrd="0" presId="urn:microsoft.com/office/officeart/2005/8/layout/chevron2"/>
    <dgm:cxn modelId="{AE21F0FE-0CD7-4BEE-B0CF-D1D566082A5A}" type="presParOf" srcId="{AB633651-5F1E-48E4-B25E-E6E9423E6079}" destId="{2B799A49-5126-41F4-BE28-C6F6DE0862BA}" srcOrd="1" destOrd="0" presId="urn:microsoft.com/office/officeart/2005/8/layout/chevron2"/>
    <dgm:cxn modelId="{3B79FAD8-A612-42B1-80B4-66EA87C8E8E6}" type="presParOf" srcId="{AB633651-5F1E-48E4-B25E-E6E9423E6079}" destId="{7C5691B4-CD42-4FF8-A5D1-E099641105DF}" srcOrd="2" destOrd="0" presId="urn:microsoft.com/office/officeart/2005/8/layout/chevron2"/>
    <dgm:cxn modelId="{DFF7E64D-93FE-4E7A-91EF-858A703C51DD}" type="presParOf" srcId="{7C5691B4-CD42-4FF8-A5D1-E099641105DF}" destId="{AB2017DB-55E5-4BAC-9F39-9AF05734F3F6}" srcOrd="0" destOrd="0" presId="urn:microsoft.com/office/officeart/2005/8/layout/chevron2"/>
    <dgm:cxn modelId="{C6FF542D-0EB8-497C-A6F5-7C772C3D69BA}" type="presParOf" srcId="{7C5691B4-CD42-4FF8-A5D1-E099641105DF}" destId="{8873C473-9552-4548-B7F3-9D9BB146E021}" srcOrd="1" destOrd="0" presId="urn:microsoft.com/office/officeart/2005/8/layout/chevron2"/>
    <dgm:cxn modelId="{75C4072A-2D85-4FA6-9A1A-AA246DF053D1}" type="presParOf" srcId="{AB633651-5F1E-48E4-B25E-E6E9423E6079}" destId="{7A83DAE4-4815-414C-92E8-EBA826BB4345}" srcOrd="3" destOrd="0" presId="urn:microsoft.com/office/officeart/2005/8/layout/chevron2"/>
    <dgm:cxn modelId="{623AFB31-C8B9-4D57-9243-9D8273178BD0}" type="presParOf" srcId="{AB633651-5F1E-48E4-B25E-E6E9423E6079}" destId="{203B9AD3-AAAD-4C9F-95D2-F2326BAC1C9B}" srcOrd="4" destOrd="0" presId="urn:microsoft.com/office/officeart/2005/8/layout/chevron2"/>
    <dgm:cxn modelId="{E56339FE-DF82-4BA6-B06B-D9E99AA48C1B}" type="presParOf" srcId="{203B9AD3-AAAD-4C9F-95D2-F2326BAC1C9B}" destId="{F39D9A11-1145-4217-B4A5-EA3B07E39EDB}" srcOrd="0" destOrd="0" presId="urn:microsoft.com/office/officeart/2005/8/layout/chevron2"/>
    <dgm:cxn modelId="{46E76069-71D0-4D2A-846B-B6B8DAC88474}" type="presParOf" srcId="{203B9AD3-AAAD-4C9F-95D2-F2326BAC1C9B}" destId="{57394E46-DD32-4192-82B3-9E4B62F6246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D928C4DA-368C-4E7B-9E37-1B3865BE6239}" type="doc">
      <dgm:prSet loTypeId="urn:microsoft.com/office/officeart/2005/8/layout/chevron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DDE1D9B5-D776-4C03-B212-1D0470369B9C}">
      <dgm:prSet phldrT="[Tekst]"/>
      <dgm:spPr/>
      <dgm:t>
        <a:bodyPr/>
        <a:lstStyle/>
        <a:p>
          <a:r>
            <a:rPr lang="pl-PL" dirty="0"/>
            <a:t>1</a:t>
          </a:r>
        </a:p>
      </dgm:t>
    </dgm:pt>
    <dgm:pt modelId="{E557092F-0E5A-4C67-8C64-0D0FDAC9D209}" type="parTrans" cxnId="{C329CA51-D170-418E-9B87-890429BB378E}">
      <dgm:prSet/>
      <dgm:spPr/>
      <dgm:t>
        <a:bodyPr/>
        <a:lstStyle/>
        <a:p>
          <a:endParaRPr lang="pl-PL"/>
        </a:p>
      </dgm:t>
    </dgm:pt>
    <dgm:pt modelId="{38EA99C4-BFC8-4D12-97A8-1E7AACC796FB}" type="sibTrans" cxnId="{C329CA51-D170-418E-9B87-890429BB378E}">
      <dgm:prSet/>
      <dgm:spPr/>
      <dgm:t>
        <a:bodyPr/>
        <a:lstStyle/>
        <a:p>
          <a:endParaRPr lang="pl-PL"/>
        </a:p>
      </dgm:t>
    </dgm:pt>
    <dgm:pt modelId="{3B91EDCE-B1F0-4B43-80B8-A5A95B786586}">
      <dgm:prSet phldrT="[Tekst]"/>
      <dgm:spPr/>
      <dgm:t>
        <a:bodyPr/>
        <a:lstStyle/>
        <a:p>
          <a:r>
            <a:rPr lang="pl-PL" b="1" dirty="0"/>
            <a:t>Powódź</a:t>
          </a:r>
          <a:endParaRPr lang="pl-PL" dirty="0"/>
        </a:p>
      </dgm:t>
    </dgm:pt>
    <dgm:pt modelId="{DC1B651D-9DF2-453A-8AB3-4EC87DFE09C4}" type="parTrans" cxnId="{845B5F10-E783-4B47-BA9C-2DB49B070842}">
      <dgm:prSet/>
      <dgm:spPr/>
      <dgm:t>
        <a:bodyPr/>
        <a:lstStyle/>
        <a:p>
          <a:endParaRPr lang="pl-PL"/>
        </a:p>
      </dgm:t>
    </dgm:pt>
    <dgm:pt modelId="{A06CA169-41FA-4B6B-A883-85CAF33EBEFE}" type="sibTrans" cxnId="{845B5F10-E783-4B47-BA9C-2DB49B070842}">
      <dgm:prSet/>
      <dgm:spPr/>
      <dgm:t>
        <a:bodyPr/>
        <a:lstStyle/>
        <a:p>
          <a:endParaRPr lang="pl-PL"/>
        </a:p>
      </dgm:t>
    </dgm:pt>
    <dgm:pt modelId="{E02D2440-F69A-4C61-985A-E5AC023D7F5B}">
      <dgm:prSet phldrT="[Tekst]"/>
      <dgm:spPr/>
      <dgm:t>
        <a:bodyPr/>
        <a:lstStyle/>
        <a:p>
          <a:r>
            <a:rPr lang="pl-PL" dirty="0"/>
            <a:t>2</a:t>
          </a:r>
        </a:p>
      </dgm:t>
    </dgm:pt>
    <dgm:pt modelId="{425A0871-B04A-4068-87A0-564713B0E3EF}" type="parTrans" cxnId="{D7851C4A-F305-49FF-BD99-27188EA85FC1}">
      <dgm:prSet/>
      <dgm:spPr/>
      <dgm:t>
        <a:bodyPr/>
        <a:lstStyle/>
        <a:p>
          <a:endParaRPr lang="pl-PL"/>
        </a:p>
      </dgm:t>
    </dgm:pt>
    <dgm:pt modelId="{CA24B24E-9E47-45E4-AA39-CE63699A03C2}" type="sibTrans" cxnId="{D7851C4A-F305-49FF-BD99-27188EA85FC1}">
      <dgm:prSet/>
      <dgm:spPr/>
      <dgm:t>
        <a:bodyPr/>
        <a:lstStyle/>
        <a:p>
          <a:endParaRPr lang="pl-PL"/>
        </a:p>
      </dgm:t>
    </dgm:pt>
    <dgm:pt modelId="{568F80A2-5A31-49AF-B00C-16E5A9B94AB0}">
      <dgm:prSet phldrT="[Tekst]"/>
      <dgm:spPr/>
      <dgm:t>
        <a:bodyPr/>
        <a:lstStyle/>
        <a:p>
          <a:r>
            <a:rPr lang="pl-PL" b="1" dirty="0"/>
            <a:t>Korupcja</a:t>
          </a:r>
          <a:endParaRPr lang="pl-PL" dirty="0"/>
        </a:p>
      </dgm:t>
    </dgm:pt>
    <dgm:pt modelId="{942B4D17-2155-4970-9096-E1451D67F83B}" type="parTrans" cxnId="{667182D9-B50F-43B0-8CE4-8E336D1C67D4}">
      <dgm:prSet/>
      <dgm:spPr/>
      <dgm:t>
        <a:bodyPr/>
        <a:lstStyle/>
        <a:p>
          <a:endParaRPr lang="pl-PL"/>
        </a:p>
      </dgm:t>
    </dgm:pt>
    <dgm:pt modelId="{605541EA-A397-4F3B-A200-A3844BEB691C}" type="sibTrans" cxnId="{667182D9-B50F-43B0-8CE4-8E336D1C67D4}">
      <dgm:prSet/>
      <dgm:spPr/>
      <dgm:t>
        <a:bodyPr/>
        <a:lstStyle/>
        <a:p>
          <a:endParaRPr lang="pl-PL"/>
        </a:p>
      </dgm:t>
    </dgm:pt>
    <dgm:pt modelId="{03A3A29D-07CF-4D05-9995-CB8FA8C17E94}">
      <dgm:prSet phldrT="[Tekst]"/>
      <dgm:spPr/>
      <dgm:t>
        <a:bodyPr/>
        <a:lstStyle/>
        <a:p>
          <a:r>
            <a:rPr lang="pl-PL" dirty="0"/>
            <a:t>3</a:t>
          </a:r>
        </a:p>
      </dgm:t>
    </dgm:pt>
    <dgm:pt modelId="{0A3A0463-391F-4A9A-8478-23F447B817F3}" type="parTrans" cxnId="{CCF13A1A-55EA-44D5-9AA5-9E9771F6B37D}">
      <dgm:prSet/>
      <dgm:spPr/>
      <dgm:t>
        <a:bodyPr/>
        <a:lstStyle/>
        <a:p>
          <a:endParaRPr lang="pl-PL"/>
        </a:p>
      </dgm:t>
    </dgm:pt>
    <dgm:pt modelId="{29AF08A4-75AB-4F1B-A479-F5244FED362D}" type="sibTrans" cxnId="{CCF13A1A-55EA-44D5-9AA5-9E9771F6B37D}">
      <dgm:prSet/>
      <dgm:spPr/>
      <dgm:t>
        <a:bodyPr/>
        <a:lstStyle/>
        <a:p>
          <a:endParaRPr lang="pl-PL"/>
        </a:p>
      </dgm:t>
    </dgm:pt>
    <dgm:pt modelId="{639B1EE3-1603-4B10-8B66-691D7694A7FF}">
      <dgm:prSet phldrT="[Tekst]"/>
      <dgm:spPr/>
      <dgm:t>
        <a:bodyPr/>
        <a:lstStyle/>
        <a:p>
          <a:r>
            <a:rPr lang="pl-PL" b="1" dirty="0"/>
            <a:t>Nepotyzm</a:t>
          </a:r>
          <a:endParaRPr lang="pl-PL" dirty="0"/>
        </a:p>
      </dgm:t>
    </dgm:pt>
    <dgm:pt modelId="{6900405E-6F45-46FF-8048-102D927E7C7F}" type="parTrans" cxnId="{92077A7A-7867-467D-B08C-2FB47658D6D9}">
      <dgm:prSet/>
      <dgm:spPr/>
      <dgm:t>
        <a:bodyPr/>
        <a:lstStyle/>
        <a:p>
          <a:endParaRPr lang="pl-PL"/>
        </a:p>
      </dgm:t>
    </dgm:pt>
    <dgm:pt modelId="{B5A9DBF9-494F-4493-B8C7-AEE1169EA137}" type="sibTrans" cxnId="{92077A7A-7867-467D-B08C-2FB47658D6D9}">
      <dgm:prSet/>
      <dgm:spPr/>
      <dgm:t>
        <a:bodyPr/>
        <a:lstStyle/>
        <a:p>
          <a:endParaRPr lang="pl-PL"/>
        </a:p>
      </dgm:t>
    </dgm:pt>
    <dgm:pt modelId="{6A7AF283-9C13-47AE-9952-1B390262A603}">
      <dgm:prSet/>
      <dgm:spPr/>
      <dgm:t>
        <a:bodyPr/>
        <a:lstStyle/>
        <a:p>
          <a:r>
            <a:rPr lang="pl-PL" dirty="0"/>
            <a:t>Firmie grozi powódź. Otrzymała informację z </a:t>
          </a:r>
          <a:r>
            <a:rPr lang="pl-PL" dirty="0" err="1"/>
            <a:t>IMiGW</a:t>
          </a:r>
          <a:r>
            <a:rPr lang="pl-PL" dirty="0"/>
            <a:t> o możliwości podtopienia jedno z zakładu produkcyjnego znajdującego się w pobliży rzeki Wisła. Na chwilę obecną sytuacja jest stabilna. Jednak stan rzeki w miejscowości XXXX przekroczył już stan alarmowy a w miejscowości XXXX przekroczone zostały stany alarmowe. Przygotuj komunikat wewnętrzny. Określ jego wykorzystanie. </a:t>
          </a:r>
        </a:p>
      </dgm:t>
    </dgm:pt>
    <dgm:pt modelId="{38EE46C5-D547-4D2D-AFEB-B3F773C7ACDA}" type="parTrans" cxnId="{EC2B25D9-B4C6-45C7-841A-177A78FECDC9}">
      <dgm:prSet/>
      <dgm:spPr/>
      <dgm:t>
        <a:bodyPr/>
        <a:lstStyle/>
        <a:p>
          <a:endParaRPr lang="pl-PL"/>
        </a:p>
      </dgm:t>
    </dgm:pt>
    <dgm:pt modelId="{FDBC1239-01CA-466C-BA96-D1B3CF373B8D}" type="sibTrans" cxnId="{EC2B25D9-B4C6-45C7-841A-177A78FECDC9}">
      <dgm:prSet/>
      <dgm:spPr/>
      <dgm:t>
        <a:bodyPr/>
        <a:lstStyle/>
        <a:p>
          <a:endParaRPr lang="pl-PL"/>
        </a:p>
      </dgm:t>
    </dgm:pt>
    <dgm:pt modelId="{5256A9D0-AAA9-4ECC-A6B6-A0200429A12D}">
      <dgm:prSet/>
      <dgm:spPr/>
      <dgm:t>
        <a:bodyPr/>
        <a:lstStyle/>
        <a:p>
          <a:r>
            <a:rPr lang="pl-PL" dirty="0"/>
            <a:t>Z doniesień medialnych wynika, że w gminie XXXX jest z pracowników jest podejrzany o korupcję. Przygotuj komunikat na podpis burmistrza/wójta z wyjaśnieniem jakie kroki zostaną podjęte oraz jakie procedury zostaną wdrożone. Przygotuj drugi komunikat jeżeli doniesienia się potwierdzą. Określ jego wykorzystanie. </a:t>
          </a:r>
        </a:p>
      </dgm:t>
    </dgm:pt>
    <dgm:pt modelId="{D9AFA896-D409-4E84-8004-0EE0989D79A7}" type="parTrans" cxnId="{86A655C1-19B7-4E71-A8BC-68EC52DFCFC2}">
      <dgm:prSet/>
      <dgm:spPr/>
      <dgm:t>
        <a:bodyPr/>
        <a:lstStyle/>
        <a:p>
          <a:endParaRPr lang="pl-PL"/>
        </a:p>
      </dgm:t>
    </dgm:pt>
    <dgm:pt modelId="{1E5E307A-36DD-4CFE-9AE7-95EE67C199C5}" type="sibTrans" cxnId="{86A655C1-19B7-4E71-A8BC-68EC52DFCFC2}">
      <dgm:prSet/>
      <dgm:spPr/>
      <dgm:t>
        <a:bodyPr/>
        <a:lstStyle/>
        <a:p>
          <a:endParaRPr lang="pl-PL"/>
        </a:p>
      </dgm:t>
    </dgm:pt>
    <dgm:pt modelId="{9FBBF7A4-5148-405D-A754-7A513F3D0891}">
      <dgm:prSet/>
      <dgm:spPr/>
      <dgm:t>
        <a:bodyPr/>
        <a:lstStyle/>
        <a:p>
          <a:r>
            <a:rPr lang="pl-PL" dirty="0"/>
            <a:t>Z doniesień medialnych wynika, że w firmie XXXX jest z Dyrektorów Wydziału dopuścił się nepotyzmu. Określ kto podpisze się pod komunikatem, przygotuj komunikat na z wyjaśnieniem jakie kroki zostaną podjęte oraz jakie procedury zostaną wdrożone. Przygotuj drugi komunikat jeżeli doniesienia się potwierdzą. Określ jego wykorzystanie. </a:t>
          </a:r>
        </a:p>
      </dgm:t>
    </dgm:pt>
    <dgm:pt modelId="{5D3749B4-A1C4-47FF-A7C2-D45C1A1CD586}" type="parTrans" cxnId="{BFD8897A-88F4-43DC-BAAE-DE06749852D5}">
      <dgm:prSet/>
      <dgm:spPr/>
      <dgm:t>
        <a:bodyPr/>
        <a:lstStyle/>
        <a:p>
          <a:endParaRPr lang="pl-PL"/>
        </a:p>
      </dgm:t>
    </dgm:pt>
    <dgm:pt modelId="{33051FEB-7BB8-4C82-98A5-3EE06A5F5366}" type="sibTrans" cxnId="{BFD8897A-88F4-43DC-BAAE-DE06749852D5}">
      <dgm:prSet/>
      <dgm:spPr/>
      <dgm:t>
        <a:bodyPr/>
        <a:lstStyle/>
        <a:p>
          <a:endParaRPr lang="pl-PL"/>
        </a:p>
      </dgm:t>
    </dgm:pt>
    <dgm:pt modelId="{1FADBDF7-82E5-4497-990F-BD31712DE43F}">
      <dgm:prSet/>
      <dgm:spPr/>
      <dgm:t>
        <a:bodyPr/>
        <a:lstStyle/>
        <a:p>
          <a:r>
            <a:rPr lang="pl-PL" dirty="0"/>
            <a:t>4</a:t>
          </a:r>
        </a:p>
      </dgm:t>
    </dgm:pt>
    <dgm:pt modelId="{0F47B090-DE0B-4847-BC27-C6D0E021866E}" type="parTrans" cxnId="{20AF8219-52D2-46A5-8B8A-5484D77A7F21}">
      <dgm:prSet/>
      <dgm:spPr/>
      <dgm:t>
        <a:bodyPr/>
        <a:lstStyle/>
        <a:p>
          <a:endParaRPr lang="pl-PL"/>
        </a:p>
      </dgm:t>
    </dgm:pt>
    <dgm:pt modelId="{09AAD966-8585-40CA-88D9-A8B230DE40DC}" type="sibTrans" cxnId="{20AF8219-52D2-46A5-8B8A-5484D77A7F21}">
      <dgm:prSet/>
      <dgm:spPr/>
      <dgm:t>
        <a:bodyPr/>
        <a:lstStyle/>
        <a:p>
          <a:endParaRPr lang="pl-PL"/>
        </a:p>
      </dgm:t>
    </dgm:pt>
    <dgm:pt modelId="{407768FA-2D05-4228-9170-3C470D9758F0}">
      <dgm:prSet/>
      <dgm:spPr/>
      <dgm:t>
        <a:bodyPr/>
        <a:lstStyle/>
        <a:p>
          <a:r>
            <a:rPr lang="pl-PL" b="1" dirty="0"/>
            <a:t>Protesty społeczne</a:t>
          </a:r>
          <a:endParaRPr lang="pl-PL" dirty="0"/>
        </a:p>
      </dgm:t>
    </dgm:pt>
    <dgm:pt modelId="{E29F98A3-0C48-4541-8604-3E3890B43431}" type="parTrans" cxnId="{9911A618-2F33-4805-BB1C-B248E82843F9}">
      <dgm:prSet/>
      <dgm:spPr/>
      <dgm:t>
        <a:bodyPr/>
        <a:lstStyle/>
        <a:p>
          <a:endParaRPr lang="pl-PL"/>
        </a:p>
      </dgm:t>
    </dgm:pt>
    <dgm:pt modelId="{D21B2F52-3533-405C-A132-02CDE2EEC382}" type="sibTrans" cxnId="{9911A618-2F33-4805-BB1C-B248E82843F9}">
      <dgm:prSet/>
      <dgm:spPr/>
      <dgm:t>
        <a:bodyPr/>
        <a:lstStyle/>
        <a:p>
          <a:endParaRPr lang="pl-PL"/>
        </a:p>
      </dgm:t>
    </dgm:pt>
    <dgm:pt modelId="{DB7F9076-F395-4417-A051-BEED44AA141F}">
      <dgm:prSet/>
      <dgm:spPr/>
      <dgm:t>
        <a:bodyPr/>
        <a:lstStyle/>
        <a:p>
          <a:r>
            <a:rPr lang="pl-PL" dirty="0"/>
            <a:t>Grupa mieszkańców złożyła protest przeciwko rozbudowie zakładu produkcyjnego w miejscowości XXXX. Według opinii mieszkańców „inwestycja zaburzy wyjątkowy charakter miejscowości i negatywnie odbije się na postrzeganiu miejscowości jako miejsca spokojnego wypoczynku na łonie przyrody”. Określ kto podpisze się pod komunikatem, przygotuj komunikat na z wyjaśnieniem jakie kroki zostaną podjęte oraz jakie procedury zostaną wdrożone. Określ jego wykorzystanie.</a:t>
          </a:r>
        </a:p>
      </dgm:t>
    </dgm:pt>
    <dgm:pt modelId="{6F9A0D6E-A486-43CF-9C34-BCB694B0FE7B}" type="parTrans" cxnId="{03FAB848-80C4-47C4-AC14-52E4ECA7BF3D}">
      <dgm:prSet/>
      <dgm:spPr/>
      <dgm:t>
        <a:bodyPr/>
        <a:lstStyle/>
        <a:p>
          <a:endParaRPr lang="pl-PL"/>
        </a:p>
      </dgm:t>
    </dgm:pt>
    <dgm:pt modelId="{5F95F4CF-B216-48A0-A445-53F5F95F31BB}" type="sibTrans" cxnId="{03FAB848-80C4-47C4-AC14-52E4ECA7BF3D}">
      <dgm:prSet/>
      <dgm:spPr/>
      <dgm:t>
        <a:bodyPr/>
        <a:lstStyle/>
        <a:p>
          <a:endParaRPr lang="pl-PL"/>
        </a:p>
      </dgm:t>
    </dgm:pt>
    <dgm:pt modelId="{4AE02C99-3588-44CF-BED6-1CFF155E3F54}" type="pres">
      <dgm:prSet presAssocID="{D928C4DA-368C-4E7B-9E37-1B3865BE6239}" presName="linearFlow" presStyleCnt="0">
        <dgm:presLayoutVars>
          <dgm:dir/>
          <dgm:animLvl val="lvl"/>
          <dgm:resizeHandles val="exact"/>
        </dgm:presLayoutVars>
      </dgm:prSet>
      <dgm:spPr/>
    </dgm:pt>
    <dgm:pt modelId="{2D674438-CF58-45A6-9859-E5C69A540BB1}" type="pres">
      <dgm:prSet presAssocID="{DDE1D9B5-D776-4C03-B212-1D0470369B9C}" presName="composite" presStyleCnt="0"/>
      <dgm:spPr/>
    </dgm:pt>
    <dgm:pt modelId="{E049FEAC-EB8E-4AA1-A662-D2AC475026A6}" type="pres">
      <dgm:prSet presAssocID="{DDE1D9B5-D776-4C03-B212-1D0470369B9C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DBFA569E-3EA1-42BB-8D48-27529DA645B2}" type="pres">
      <dgm:prSet presAssocID="{DDE1D9B5-D776-4C03-B212-1D0470369B9C}" presName="descendantText" presStyleLbl="alignAcc1" presStyleIdx="0" presStyleCnt="4">
        <dgm:presLayoutVars>
          <dgm:bulletEnabled val="1"/>
        </dgm:presLayoutVars>
      </dgm:prSet>
      <dgm:spPr/>
    </dgm:pt>
    <dgm:pt modelId="{A10430D1-7D43-4B02-A9EB-28723C1582C8}" type="pres">
      <dgm:prSet presAssocID="{38EA99C4-BFC8-4D12-97A8-1E7AACC796FB}" presName="sp" presStyleCnt="0"/>
      <dgm:spPr/>
    </dgm:pt>
    <dgm:pt modelId="{FF5962AF-AD1A-445E-A872-E75F16432949}" type="pres">
      <dgm:prSet presAssocID="{E02D2440-F69A-4C61-985A-E5AC023D7F5B}" presName="composite" presStyleCnt="0"/>
      <dgm:spPr/>
    </dgm:pt>
    <dgm:pt modelId="{28B59A6B-79A4-49ED-9D0C-062BAD18B6B0}" type="pres">
      <dgm:prSet presAssocID="{E02D2440-F69A-4C61-985A-E5AC023D7F5B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A40A040A-AE7A-4FB0-A1EA-235A928C2FC3}" type="pres">
      <dgm:prSet presAssocID="{E02D2440-F69A-4C61-985A-E5AC023D7F5B}" presName="descendantText" presStyleLbl="alignAcc1" presStyleIdx="1" presStyleCnt="4">
        <dgm:presLayoutVars>
          <dgm:bulletEnabled val="1"/>
        </dgm:presLayoutVars>
      </dgm:prSet>
      <dgm:spPr/>
    </dgm:pt>
    <dgm:pt modelId="{CF5CEBD1-6EF6-4BC0-AAF1-CEFD5438A19E}" type="pres">
      <dgm:prSet presAssocID="{CA24B24E-9E47-45E4-AA39-CE63699A03C2}" presName="sp" presStyleCnt="0"/>
      <dgm:spPr/>
    </dgm:pt>
    <dgm:pt modelId="{A6C4A0E2-F1F7-44EF-9979-76887FB1C9D9}" type="pres">
      <dgm:prSet presAssocID="{03A3A29D-07CF-4D05-9995-CB8FA8C17E94}" presName="composite" presStyleCnt="0"/>
      <dgm:spPr/>
    </dgm:pt>
    <dgm:pt modelId="{8215DBDF-E7D2-4C34-ABE4-CADFB25C05A1}" type="pres">
      <dgm:prSet presAssocID="{03A3A29D-07CF-4D05-9995-CB8FA8C17E94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45192953-4C85-4574-A8A8-D9D4FB30992C}" type="pres">
      <dgm:prSet presAssocID="{03A3A29D-07CF-4D05-9995-CB8FA8C17E94}" presName="descendantText" presStyleLbl="alignAcc1" presStyleIdx="2" presStyleCnt="4">
        <dgm:presLayoutVars>
          <dgm:bulletEnabled val="1"/>
        </dgm:presLayoutVars>
      </dgm:prSet>
      <dgm:spPr/>
    </dgm:pt>
    <dgm:pt modelId="{8A899582-0AA3-4C74-B13E-63CE803D7706}" type="pres">
      <dgm:prSet presAssocID="{29AF08A4-75AB-4F1B-A479-F5244FED362D}" presName="sp" presStyleCnt="0"/>
      <dgm:spPr/>
    </dgm:pt>
    <dgm:pt modelId="{1B7BEE18-1E9A-4268-B6A5-5BB5668D45B7}" type="pres">
      <dgm:prSet presAssocID="{1FADBDF7-82E5-4497-990F-BD31712DE43F}" presName="composite" presStyleCnt="0"/>
      <dgm:spPr/>
    </dgm:pt>
    <dgm:pt modelId="{C6AE4C6A-8DD0-4E3E-95F0-F061F8D00272}" type="pres">
      <dgm:prSet presAssocID="{1FADBDF7-82E5-4497-990F-BD31712DE43F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AEAE81F1-4D52-4F4B-A68D-F87F10CA1B80}" type="pres">
      <dgm:prSet presAssocID="{1FADBDF7-82E5-4497-990F-BD31712DE43F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367F4307-2C90-4DE6-934D-E67C1821487A}" type="presOf" srcId="{1FADBDF7-82E5-4497-990F-BD31712DE43F}" destId="{C6AE4C6A-8DD0-4E3E-95F0-F061F8D00272}" srcOrd="0" destOrd="0" presId="urn:microsoft.com/office/officeart/2005/8/layout/chevron2"/>
    <dgm:cxn modelId="{845B5F10-E783-4B47-BA9C-2DB49B070842}" srcId="{DDE1D9B5-D776-4C03-B212-1D0470369B9C}" destId="{3B91EDCE-B1F0-4B43-80B8-A5A95B786586}" srcOrd="0" destOrd="0" parTransId="{DC1B651D-9DF2-453A-8AB3-4EC87DFE09C4}" sibTransId="{A06CA169-41FA-4B6B-A883-85CAF33EBEFE}"/>
    <dgm:cxn modelId="{EDB95311-B23B-47A7-B223-F61A2C10540F}" type="presOf" srcId="{DB7F9076-F395-4417-A051-BEED44AA141F}" destId="{AEAE81F1-4D52-4F4B-A68D-F87F10CA1B80}" srcOrd="0" destOrd="1" presId="urn:microsoft.com/office/officeart/2005/8/layout/chevron2"/>
    <dgm:cxn modelId="{9911A618-2F33-4805-BB1C-B248E82843F9}" srcId="{1FADBDF7-82E5-4497-990F-BD31712DE43F}" destId="{407768FA-2D05-4228-9170-3C470D9758F0}" srcOrd="0" destOrd="0" parTransId="{E29F98A3-0C48-4541-8604-3E3890B43431}" sibTransId="{D21B2F52-3533-405C-A132-02CDE2EEC382}"/>
    <dgm:cxn modelId="{20AF8219-52D2-46A5-8B8A-5484D77A7F21}" srcId="{D928C4DA-368C-4E7B-9E37-1B3865BE6239}" destId="{1FADBDF7-82E5-4497-990F-BD31712DE43F}" srcOrd="3" destOrd="0" parTransId="{0F47B090-DE0B-4847-BC27-C6D0E021866E}" sibTransId="{09AAD966-8585-40CA-88D9-A8B230DE40DC}"/>
    <dgm:cxn modelId="{CCF13A1A-55EA-44D5-9AA5-9E9771F6B37D}" srcId="{D928C4DA-368C-4E7B-9E37-1B3865BE6239}" destId="{03A3A29D-07CF-4D05-9995-CB8FA8C17E94}" srcOrd="2" destOrd="0" parTransId="{0A3A0463-391F-4A9A-8478-23F447B817F3}" sibTransId="{29AF08A4-75AB-4F1B-A479-F5244FED362D}"/>
    <dgm:cxn modelId="{82D62F21-3EF0-4E86-B06A-7B1A351DC4CC}" type="presOf" srcId="{3B91EDCE-B1F0-4B43-80B8-A5A95B786586}" destId="{DBFA569E-3EA1-42BB-8D48-27529DA645B2}" srcOrd="0" destOrd="0" presId="urn:microsoft.com/office/officeart/2005/8/layout/chevron2"/>
    <dgm:cxn modelId="{E1F1B12C-0F46-4174-B130-C794E1251AAA}" type="presOf" srcId="{E02D2440-F69A-4C61-985A-E5AC023D7F5B}" destId="{28B59A6B-79A4-49ED-9D0C-062BAD18B6B0}" srcOrd="0" destOrd="0" presId="urn:microsoft.com/office/officeart/2005/8/layout/chevron2"/>
    <dgm:cxn modelId="{817F9765-1985-4920-8128-69F8403DDD4E}" type="presOf" srcId="{5256A9D0-AAA9-4ECC-A6B6-A0200429A12D}" destId="{A40A040A-AE7A-4FB0-A1EA-235A928C2FC3}" srcOrd="0" destOrd="1" presId="urn:microsoft.com/office/officeart/2005/8/layout/chevron2"/>
    <dgm:cxn modelId="{03FAB848-80C4-47C4-AC14-52E4ECA7BF3D}" srcId="{1FADBDF7-82E5-4497-990F-BD31712DE43F}" destId="{DB7F9076-F395-4417-A051-BEED44AA141F}" srcOrd="1" destOrd="0" parTransId="{6F9A0D6E-A486-43CF-9C34-BCB694B0FE7B}" sibTransId="{5F95F4CF-B216-48A0-A445-53F5F95F31BB}"/>
    <dgm:cxn modelId="{D7851C4A-F305-49FF-BD99-27188EA85FC1}" srcId="{D928C4DA-368C-4E7B-9E37-1B3865BE6239}" destId="{E02D2440-F69A-4C61-985A-E5AC023D7F5B}" srcOrd="1" destOrd="0" parTransId="{425A0871-B04A-4068-87A0-564713B0E3EF}" sibTransId="{CA24B24E-9E47-45E4-AA39-CE63699A03C2}"/>
    <dgm:cxn modelId="{D529A14E-782D-41C2-8938-902FE9E4471D}" type="presOf" srcId="{9FBBF7A4-5148-405D-A754-7A513F3D0891}" destId="{45192953-4C85-4574-A8A8-D9D4FB30992C}" srcOrd="0" destOrd="1" presId="urn:microsoft.com/office/officeart/2005/8/layout/chevron2"/>
    <dgm:cxn modelId="{C329CA51-D170-418E-9B87-890429BB378E}" srcId="{D928C4DA-368C-4E7B-9E37-1B3865BE6239}" destId="{DDE1D9B5-D776-4C03-B212-1D0470369B9C}" srcOrd="0" destOrd="0" parTransId="{E557092F-0E5A-4C67-8C64-0D0FDAC9D209}" sibTransId="{38EA99C4-BFC8-4D12-97A8-1E7AACC796FB}"/>
    <dgm:cxn modelId="{92077A7A-7867-467D-B08C-2FB47658D6D9}" srcId="{03A3A29D-07CF-4D05-9995-CB8FA8C17E94}" destId="{639B1EE3-1603-4B10-8B66-691D7694A7FF}" srcOrd="0" destOrd="0" parTransId="{6900405E-6F45-46FF-8048-102D927E7C7F}" sibTransId="{B5A9DBF9-494F-4493-B8C7-AEE1169EA137}"/>
    <dgm:cxn modelId="{BFD8897A-88F4-43DC-BAAE-DE06749852D5}" srcId="{03A3A29D-07CF-4D05-9995-CB8FA8C17E94}" destId="{9FBBF7A4-5148-405D-A754-7A513F3D0891}" srcOrd="1" destOrd="0" parTransId="{5D3749B4-A1C4-47FF-A7C2-D45C1A1CD586}" sibTransId="{33051FEB-7BB8-4C82-98A5-3EE06A5F5366}"/>
    <dgm:cxn modelId="{131DDC81-C1C8-4CBE-B05B-162D6A150565}" type="presOf" srcId="{639B1EE3-1603-4B10-8B66-691D7694A7FF}" destId="{45192953-4C85-4574-A8A8-D9D4FB30992C}" srcOrd="0" destOrd="0" presId="urn:microsoft.com/office/officeart/2005/8/layout/chevron2"/>
    <dgm:cxn modelId="{43C577A0-B144-4F6D-957F-0463F2E80100}" type="presOf" srcId="{DDE1D9B5-D776-4C03-B212-1D0470369B9C}" destId="{E049FEAC-EB8E-4AA1-A662-D2AC475026A6}" srcOrd="0" destOrd="0" presId="urn:microsoft.com/office/officeart/2005/8/layout/chevron2"/>
    <dgm:cxn modelId="{C490A7A8-9CB9-4E49-93A8-E30653A7A62D}" type="presOf" srcId="{D928C4DA-368C-4E7B-9E37-1B3865BE6239}" destId="{4AE02C99-3588-44CF-BED6-1CFF155E3F54}" srcOrd="0" destOrd="0" presId="urn:microsoft.com/office/officeart/2005/8/layout/chevron2"/>
    <dgm:cxn modelId="{2882FFB2-658C-472C-B951-17FD24EC58DC}" type="presOf" srcId="{568F80A2-5A31-49AF-B00C-16E5A9B94AB0}" destId="{A40A040A-AE7A-4FB0-A1EA-235A928C2FC3}" srcOrd="0" destOrd="0" presId="urn:microsoft.com/office/officeart/2005/8/layout/chevron2"/>
    <dgm:cxn modelId="{B4811ABD-00B9-4FC6-8F77-FAAD49D86445}" type="presOf" srcId="{6A7AF283-9C13-47AE-9952-1B390262A603}" destId="{DBFA569E-3EA1-42BB-8D48-27529DA645B2}" srcOrd="0" destOrd="1" presId="urn:microsoft.com/office/officeart/2005/8/layout/chevron2"/>
    <dgm:cxn modelId="{86A655C1-19B7-4E71-A8BC-68EC52DFCFC2}" srcId="{E02D2440-F69A-4C61-985A-E5AC023D7F5B}" destId="{5256A9D0-AAA9-4ECC-A6B6-A0200429A12D}" srcOrd="1" destOrd="0" parTransId="{D9AFA896-D409-4E84-8004-0EE0989D79A7}" sibTransId="{1E5E307A-36DD-4CFE-9AE7-95EE67C199C5}"/>
    <dgm:cxn modelId="{EC2B25D9-B4C6-45C7-841A-177A78FECDC9}" srcId="{DDE1D9B5-D776-4C03-B212-1D0470369B9C}" destId="{6A7AF283-9C13-47AE-9952-1B390262A603}" srcOrd="1" destOrd="0" parTransId="{38EE46C5-D547-4D2D-AFEB-B3F773C7ACDA}" sibTransId="{FDBC1239-01CA-466C-BA96-D1B3CF373B8D}"/>
    <dgm:cxn modelId="{667182D9-B50F-43B0-8CE4-8E336D1C67D4}" srcId="{E02D2440-F69A-4C61-985A-E5AC023D7F5B}" destId="{568F80A2-5A31-49AF-B00C-16E5A9B94AB0}" srcOrd="0" destOrd="0" parTransId="{942B4D17-2155-4970-9096-E1451D67F83B}" sibTransId="{605541EA-A397-4F3B-A200-A3844BEB691C}"/>
    <dgm:cxn modelId="{9AF861DD-328C-4B74-8132-D1AFE3E3CFC7}" type="presOf" srcId="{03A3A29D-07CF-4D05-9995-CB8FA8C17E94}" destId="{8215DBDF-E7D2-4C34-ABE4-CADFB25C05A1}" srcOrd="0" destOrd="0" presId="urn:microsoft.com/office/officeart/2005/8/layout/chevron2"/>
    <dgm:cxn modelId="{2C30C1E5-97AC-450A-99B3-3D441FA77CC2}" type="presOf" srcId="{407768FA-2D05-4228-9170-3C470D9758F0}" destId="{AEAE81F1-4D52-4F4B-A68D-F87F10CA1B80}" srcOrd="0" destOrd="0" presId="urn:microsoft.com/office/officeart/2005/8/layout/chevron2"/>
    <dgm:cxn modelId="{E499D6D6-8E43-4AAE-AEBB-665CE99115A9}" type="presParOf" srcId="{4AE02C99-3588-44CF-BED6-1CFF155E3F54}" destId="{2D674438-CF58-45A6-9859-E5C69A540BB1}" srcOrd="0" destOrd="0" presId="urn:microsoft.com/office/officeart/2005/8/layout/chevron2"/>
    <dgm:cxn modelId="{0804E6D9-00EC-4F6E-8866-655D6234B837}" type="presParOf" srcId="{2D674438-CF58-45A6-9859-E5C69A540BB1}" destId="{E049FEAC-EB8E-4AA1-A662-D2AC475026A6}" srcOrd="0" destOrd="0" presId="urn:microsoft.com/office/officeart/2005/8/layout/chevron2"/>
    <dgm:cxn modelId="{3D2328A4-1258-4BC6-A209-6DF017FD0D0F}" type="presParOf" srcId="{2D674438-CF58-45A6-9859-E5C69A540BB1}" destId="{DBFA569E-3EA1-42BB-8D48-27529DA645B2}" srcOrd="1" destOrd="0" presId="urn:microsoft.com/office/officeart/2005/8/layout/chevron2"/>
    <dgm:cxn modelId="{650966B7-2685-420B-92EA-154ECB58E7A9}" type="presParOf" srcId="{4AE02C99-3588-44CF-BED6-1CFF155E3F54}" destId="{A10430D1-7D43-4B02-A9EB-28723C1582C8}" srcOrd="1" destOrd="0" presId="urn:microsoft.com/office/officeart/2005/8/layout/chevron2"/>
    <dgm:cxn modelId="{0D57F5B3-7438-4E6B-B6EC-22BE86A1181A}" type="presParOf" srcId="{4AE02C99-3588-44CF-BED6-1CFF155E3F54}" destId="{FF5962AF-AD1A-445E-A872-E75F16432949}" srcOrd="2" destOrd="0" presId="urn:microsoft.com/office/officeart/2005/8/layout/chevron2"/>
    <dgm:cxn modelId="{0AE135FE-BE4D-4366-A081-CD7EEC708090}" type="presParOf" srcId="{FF5962AF-AD1A-445E-A872-E75F16432949}" destId="{28B59A6B-79A4-49ED-9D0C-062BAD18B6B0}" srcOrd="0" destOrd="0" presId="urn:microsoft.com/office/officeart/2005/8/layout/chevron2"/>
    <dgm:cxn modelId="{DF5A66FD-C1E4-4DDA-BB92-1683446F2829}" type="presParOf" srcId="{FF5962AF-AD1A-445E-A872-E75F16432949}" destId="{A40A040A-AE7A-4FB0-A1EA-235A928C2FC3}" srcOrd="1" destOrd="0" presId="urn:microsoft.com/office/officeart/2005/8/layout/chevron2"/>
    <dgm:cxn modelId="{A185D81C-BE0C-462E-97A1-64DDC15254B7}" type="presParOf" srcId="{4AE02C99-3588-44CF-BED6-1CFF155E3F54}" destId="{CF5CEBD1-6EF6-4BC0-AAF1-CEFD5438A19E}" srcOrd="3" destOrd="0" presId="urn:microsoft.com/office/officeart/2005/8/layout/chevron2"/>
    <dgm:cxn modelId="{40B575E0-E3DF-4C86-BF3E-C16401B9D334}" type="presParOf" srcId="{4AE02C99-3588-44CF-BED6-1CFF155E3F54}" destId="{A6C4A0E2-F1F7-44EF-9979-76887FB1C9D9}" srcOrd="4" destOrd="0" presId="urn:microsoft.com/office/officeart/2005/8/layout/chevron2"/>
    <dgm:cxn modelId="{71F6BE51-F44C-4EBC-B6BF-B2144E408DA1}" type="presParOf" srcId="{A6C4A0E2-F1F7-44EF-9979-76887FB1C9D9}" destId="{8215DBDF-E7D2-4C34-ABE4-CADFB25C05A1}" srcOrd="0" destOrd="0" presId="urn:microsoft.com/office/officeart/2005/8/layout/chevron2"/>
    <dgm:cxn modelId="{3E7AAB2E-B0CC-4142-92F5-3397F864AD82}" type="presParOf" srcId="{A6C4A0E2-F1F7-44EF-9979-76887FB1C9D9}" destId="{45192953-4C85-4574-A8A8-D9D4FB30992C}" srcOrd="1" destOrd="0" presId="urn:microsoft.com/office/officeart/2005/8/layout/chevron2"/>
    <dgm:cxn modelId="{49A8F8C3-1FC0-4797-8BB2-C143FFDA88EB}" type="presParOf" srcId="{4AE02C99-3588-44CF-BED6-1CFF155E3F54}" destId="{8A899582-0AA3-4C74-B13E-63CE803D7706}" srcOrd="5" destOrd="0" presId="urn:microsoft.com/office/officeart/2005/8/layout/chevron2"/>
    <dgm:cxn modelId="{894A0571-26B6-41D1-88FE-23F4CF1CF069}" type="presParOf" srcId="{4AE02C99-3588-44CF-BED6-1CFF155E3F54}" destId="{1B7BEE18-1E9A-4268-B6A5-5BB5668D45B7}" srcOrd="6" destOrd="0" presId="urn:microsoft.com/office/officeart/2005/8/layout/chevron2"/>
    <dgm:cxn modelId="{8A39594F-EFFE-4D2B-9EB5-507466B9F207}" type="presParOf" srcId="{1B7BEE18-1E9A-4268-B6A5-5BB5668D45B7}" destId="{C6AE4C6A-8DD0-4E3E-95F0-F061F8D00272}" srcOrd="0" destOrd="0" presId="urn:microsoft.com/office/officeart/2005/8/layout/chevron2"/>
    <dgm:cxn modelId="{52B091E4-1FD5-434C-B951-2F83642A6A70}" type="presParOf" srcId="{1B7BEE18-1E9A-4268-B6A5-5BB5668D45B7}" destId="{AEAE81F1-4D52-4F4B-A68D-F87F10CA1B80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4ED72EE-C4EF-4AAE-A31A-F7ABE2D2A7F6}" type="doc">
      <dgm:prSet loTypeId="urn:microsoft.com/office/officeart/2005/8/layout/chevron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1FE9DA70-B63F-4233-B00F-2847983369E4}">
      <dgm:prSet phldrT="[Tekst]"/>
      <dgm:spPr/>
      <dgm:t>
        <a:bodyPr/>
        <a:lstStyle/>
        <a:p>
          <a:r>
            <a:rPr lang="pl-PL" dirty="0"/>
            <a:t>1</a:t>
          </a:r>
        </a:p>
      </dgm:t>
    </dgm:pt>
    <dgm:pt modelId="{4F66F49C-C936-49A2-94A1-D1010796AB21}" type="parTrans" cxnId="{5028C550-1AFB-42D5-A160-8222FACB73FA}">
      <dgm:prSet/>
      <dgm:spPr/>
      <dgm:t>
        <a:bodyPr/>
        <a:lstStyle/>
        <a:p>
          <a:endParaRPr lang="pl-PL"/>
        </a:p>
      </dgm:t>
    </dgm:pt>
    <dgm:pt modelId="{3FF27595-20E3-44A3-A691-93A8CB9FB62B}" type="sibTrans" cxnId="{5028C550-1AFB-42D5-A160-8222FACB73FA}">
      <dgm:prSet/>
      <dgm:spPr/>
      <dgm:t>
        <a:bodyPr/>
        <a:lstStyle/>
        <a:p>
          <a:endParaRPr lang="pl-PL"/>
        </a:p>
      </dgm:t>
    </dgm:pt>
    <dgm:pt modelId="{093C3B42-E57F-4407-ADCC-2DAAA496EF6E}">
      <dgm:prSet phldrT="[Tekst]" custT="1"/>
      <dgm:spPr/>
      <dgm:t>
        <a:bodyPr/>
        <a:lstStyle/>
        <a:p>
          <a:r>
            <a:rPr lang="pl-PL" sz="1800" dirty="0"/>
            <a:t>Jeden kanał</a:t>
          </a:r>
        </a:p>
      </dgm:t>
    </dgm:pt>
    <dgm:pt modelId="{390FECEE-6B57-491B-80ED-9A71BBA416D6}" type="parTrans" cxnId="{DADF6BED-3CE8-44BB-8851-1446E5C7A30F}">
      <dgm:prSet/>
      <dgm:spPr/>
      <dgm:t>
        <a:bodyPr/>
        <a:lstStyle/>
        <a:p>
          <a:endParaRPr lang="pl-PL"/>
        </a:p>
      </dgm:t>
    </dgm:pt>
    <dgm:pt modelId="{7460C133-1B43-47CF-B4FC-51A89EBB6AA4}" type="sibTrans" cxnId="{DADF6BED-3CE8-44BB-8851-1446E5C7A30F}">
      <dgm:prSet/>
      <dgm:spPr/>
      <dgm:t>
        <a:bodyPr/>
        <a:lstStyle/>
        <a:p>
          <a:endParaRPr lang="pl-PL"/>
        </a:p>
      </dgm:t>
    </dgm:pt>
    <dgm:pt modelId="{44B29F45-C1BF-4962-9820-BF1E00ED4A28}">
      <dgm:prSet phldrT="[Tekst]"/>
      <dgm:spPr/>
      <dgm:t>
        <a:bodyPr/>
        <a:lstStyle/>
        <a:p>
          <a:r>
            <a:rPr lang="pl-PL" dirty="0"/>
            <a:t>2</a:t>
          </a:r>
        </a:p>
      </dgm:t>
    </dgm:pt>
    <dgm:pt modelId="{D7D8380A-164C-4285-AEA6-4182A880B0A5}" type="parTrans" cxnId="{BD7D7FF0-7CA1-4006-877F-51B87AC1E4F6}">
      <dgm:prSet/>
      <dgm:spPr/>
      <dgm:t>
        <a:bodyPr/>
        <a:lstStyle/>
        <a:p>
          <a:endParaRPr lang="pl-PL"/>
        </a:p>
      </dgm:t>
    </dgm:pt>
    <dgm:pt modelId="{98C1F2B3-A540-4205-B0F7-4885332F388A}" type="sibTrans" cxnId="{BD7D7FF0-7CA1-4006-877F-51B87AC1E4F6}">
      <dgm:prSet/>
      <dgm:spPr/>
      <dgm:t>
        <a:bodyPr/>
        <a:lstStyle/>
        <a:p>
          <a:endParaRPr lang="pl-PL"/>
        </a:p>
      </dgm:t>
    </dgm:pt>
    <dgm:pt modelId="{339DCE7F-AC11-4E82-ABE7-BC27EA83D573}">
      <dgm:prSet phldrT="[Tekst]" custT="1"/>
      <dgm:spPr/>
      <dgm:t>
        <a:bodyPr/>
        <a:lstStyle/>
        <a:p>
          <a:r>
            <a:rPr lang="pl-PL" sz="1800" dirty="0"/>
            <a:t>Rozdzielenie komunikacji marek od komunikacji samej firmy</a:t>
          </a:r>
        </a:p>
      </dgm:t>
    </dgm:pt>
    <dgm:pt modelId="{B434333E-1BA7-4A9D-A935-2B72BCE01A86}" type="parTrans" cxnId="{55B9CB7D-210E-4032-97C5-BDA57F7D982A}">
      <dgm:prSet/>
      <dgm:spPr/>
      <dgm:t>
        <a:bodyPr/>
        <a:lstStyle/>
        <a:p>
          <a:endParaRPr lang="pl-PL"/>
        </a:p>
      </dgm:t>
    </dgm:pt>
    <dgm:pt modelId="{6FBAE350-3A00-496D-B576-554C5A58D634}" type="sibTrans" cxnId="{55B9CB7D-210E-4032-97C5-BDA57F7D982A}">
      <dgm:prSet/>
      <dgm:spPr/>
      <dgm:t>
        <a:bodyPr/>
        <a:lstStyle/>
        <a:p>
          <a:endParaRPr lang="pl-PL"/>
        </a:p>
      </dgm:t>
    </dgm:pt>
    <dgm:pt modelId="{E92BBD8C-2DE4-48A7-A78A-E5B6306DA5DA}">
      <dgm:prSet phldrT="[Tekst]"/>
      <dgm:spPr/>
      <dgm:t>
        <a:bodyPr/>
        <a:lstStyle/>
        <a:p>
          <a:r>
            <a:rPr lang="pl-PL" dirty="0"/>
            <a:t>3</a:t>
          </a:r>
        </a:p>
      </dgm:t>
    </dgm:pt>
    <dgm:pt modelId="{8B0D152E-4C8A-4CF8-96EF-6F082E05E3D1}" type="parTrans" cxnId="{DD46BEA7-0042-4BA3-884C-B3FD8DB2B6D6}">
      <dgm:prSet/>
      <dgm:spPr/>
      <dgm:t>
        <a:bodyPr/>
        <a:lstStyle/>
        <a:p>
          <a:endParaRPr lang="pl-PL"/>
        </a:p>
      </dgm:t>
    </dgm:pt>
    <dgm:pt modelId="{592FE271-FF3A-4F3F-A0DB-957EC06E2CD1}" type="sibTrans" cxnId="{DD46BEA7-0042-4BA3-884C-B3FD8DB2B6D6}">
      <dgm:prSet/>
      <dgm:spPr/>
      <dgm:t>
        <a:bodyPr/>
        <a:lstStyle/>
        <a:p>
          <a:endParaRPr lang="pl-PL"/>
        </a:p>
      </dgm:t>
    </dgm:pt>
    <dgm:pt modelId="{31F3706D-4895-4D0F-8204-02063DC9EAED}">
      <dgm:prSet phldrT="[Tekst]" custT="1"/>
      <dgm:spPr/>
      <dgm:t>
        <a:bodyPr/>
        <a:lstStyle/>
        <a:p>
          <a:r>
            <a:rPr lang="pl-PL" sz="1800" dirty="0"/>
            <a:t>Prostym, ludzki języki</a:t>
          </a:r>
        </a:p>
      </dgm:t>
    </dgm:pt>
    <dgm:pt modelId="{BE2EF690-B6EE-45ED-A447-AD3390C0E79B}" type="parTrans" cxnId="{355D2038-B7A7-498A-9DD7-FC778607B709}">
      <dgm:prSet/>
      <dgm:spPr/>
      <dgm:t>
        <a:bodyPr/>
        <a:lstStyle/>
        <a:p>
          <a:endParaRPr lang="pl-PL"/>
        </a:p>
      </dgm:t>
    </dgm:pt>
    <dgm:pt modelId="{7D3119AE-EC94-48E3-B698-1978BE72D539}" type="sibTrans" cxnId="{355D2038-B7A7-498A-9DD7-FC778607B709}">
      <dgm:prSet/>
      <dgm:spPr/>
      <dgm:t>
        <a:bodyPr/>
        <a:lstStyle/>
        <a:p>
          <a:endParaRPr lang="pl-PL"/>
        </a:p>
      </dgm:t>
    </dgm:pt>
    <dgm:pt modelId="{7C69B113-6B89-43AF-8AEE-D6D697DAB516}">
      <dgm:prSet/>
      <dgm:spPr/>
      <dgm:t>
        <a:bodyPr/>
        <a:lstStyle/>
        <a:p>
          <a:r>
            <a:rPr lang="pl-PL" dirty="0"/>
            <a:t>4</a:t>
          </a:r>
        </a:p>
      </dgm:t>
    </dgm:pt>
    <dgm:pt modelId="{768AA761-3764-4266-B01C-3E8F37D61CFB}" type="parTrans" cxnId="{482EE573-761E-4CC0-8A22-28432AE9772C}">
      <dgm:prSet/>
      <dgm:spPr/>
      <dgm:t>
        <a:bodyPr/>
        <a:lstStyle/>
        <a:p>
          <a:endParaRPr lang="pl-PL"/>
        </a:p>
      </dgm:t>
    </dgm:pt>
    <dgm:pt modelId="{1DE68E4B-E2E3-47E0-B274-10A7FEC40F04}" type="sibTrans" cxnId="{482EE573-761E-4CC0-8A22-28432AE9772C}">
      <dgm:prSet/>
      <dgm:spPr/>
      <dgm:t>
        <a:bodyPr/>
        <a:lstStyle/>
        <a:p>
          <a:endParaRPr lang="pl-PL"/>
        </a:p>
      </dgm:t>
    </dgm:pt>
    <dgm:pt modelId="{75D33B35-1434-4795-914B-2220EC7B4813}">
      <dgm:prSet/>
      <dgm:spPr/>
      <dgm:t>
        <a:bodyPr/>
        <a:lstStyle/>
        <a:p>
          <a:r>
            <a:rPr lang="pl-PL" dirty="0"/>
            <a:t>5</a:t>
          </a:r>
        </a:p>
      </dgm:t>
    </dgm:pt>
    <dgm:pt modelId="{CEA3306C-ED9C-40FE-BC24-DDEDD7AC9ECB}" type="parTrans" cxnId="{E157801F-2B74-4B5E-BD7D-C53FAF4F9C02}">
      <dgm:prSet/>
      <dgm:spPr/>
      <dgm:t>
        <a:bodyPr/>
        <a:lstStyle/>
        <a:p>
          <a:endParaRPr lang="pl-PL"/>
        </a:p>
      </dgm:t>
    </dgm:pt>
    <dgm:pt modelId="{0696EEEA-AD0D-4F4D-B765-DE7978F0F9ED}" type="sibTrans" cxnId="{E157801F-2B74-4B5E-BD7D-C53FAF4F9C02}">
      <dgm:prSet/>
      <dgm:spPr/>
      <dgm:t>
        <a:bodyPr/>
        <a:lstStyle/>
        <a:p>
          <a:endParaRPr lang="pl-PL"/>
        </a:p>
      </dgm:t>
    </dgm:pt>
    <dgm:pt modelId="{30D5DF60-0504-4824-80CC-C024A3B2B099}">
      <dgm:prSet custT="1"/>
      <dgm:spPr/>
      <dgm:t>
        <a:bodyPr/>
        <a:lstStyle/>
        <a:p>
          <a:r>
            <a:rPr lang="pl-PL" sz="1800" dirty="0"/>
            <a:t>Otwarte pokazywanie emocji </a:t>
          </a:r>
        </a:p>
      </dgm:t>
    </dgm:pt>
    <dgm:pt modelId="{04EA8677-9E31-411A-9152-37E96A39177E}" type="parTrans" cxnId="{C33B42CE-4675-4A7F-A0EE-6AE5320C4809}">
      <dgm:prSet/>
      <dgm:spPr/>
      <dgm:t>
        <a:bodyPr/>
        <a:lstStyle/>
        <a:p>
          <a:endParaRPr lang="pl-PL"/>
        </a:p>
      </dgm:t>
    </dgm:pt>
    <dgm:pt modelId="{C66FD115-8D85-4002-BE1C-3537DF2A0AF2}" type="sibTrans" cxnId="{C33B42CE-4675-4A7F-A0EE-6AE5320C4809}">
      <dgm:prSet/>
      <dgm:spPr/>
      <dgm:t>
        <a:bodyPr/>
        <a:lstStyle/>
        <a:p>
          <a:endParaRPr lang="pl-PL"/>
        </a:p>
      </dgm:t>
    </dgm:pt>
    <dgm:pt modelId="{05396BCD-BEBA-4363-AF80-A19FB98DCEC9}">
      <dgm:prSet custT="1"/>
      <dgm:spPr/>
      <dgm:t>
        <a:bodyPr/>
        <a:lstStyle/>
        <a:p>
          <a:r>
            <a:rPr lang="pl-PL" sz="1800" dirty="0"/>
            <a:t>Atrakcyjne „opakowanie” informacji kryzysowej</a:t>
          </a:r>
        </a:p>
      </dgm:t>
    </dgm:pt>
    <dgm:pt modelId="{B1B0D567-83D8-4094-BAAC-651E154905CB}" type="parTrans" cxnId="{1A61CF49-826D-4BDD-8423-C93031CFA94C}">
      <dgm:prSet/>
      <dgm:spPr/>
      <dgm:t>
        <a:bodyPr/>
        <a:lstStyle/>
        <a:p>
          <a:endParaRPr lang="pl-PL"/>
        </a:p>
      </dgm:t>
    </dgm:pt>
    <dgm:pt modelId="{F382595F-BE77-4057-9837-8B1AF22ACED7}" type="sibTrans" cxnId="{1A61CF49-826D-4BDD-8423-C93031CFA94C}">
      <dgm:prSet/>
      <dgm:spPr/>
      <dgm:t>
        <a:bodyPr/>
        <a:lstStyle/>
        <a:p>
          <a:endParaRPr lang="pl-PL"/>
        </a:p>
      </dgm:t>
    </dgm:pt>
    <dgm:pt modelId="{367E2871-7CE2-4688-B044-86C698C39171}" type="pres">
      <dgm:prSet presAssocID="{B4ED72EE-C4EF-4AAE-A31A-F7ABE2D2A7F6}" presName="linearFlow" presStyleCnt="0">
        <dgm:presLayoutVars>
          <dgm:dir/>
          <dgm:animLvl val="lvl"/>
          <dgm:resizeHandles val="exact"/>
        </dgm:presLayoutVars>
      </dgm:prSet>
      <dgm:spPr/>
    </dgm:pt>
    <dgm:pt modelId="{E8D350F0-B047-4B4F-A8C8-22660FC2FABF}" type="pres">
      <dgm:prSet presAssocID="{1FE9DA70-B63F-4233-B00F-2847983369E4}" presName="composite" presStyleCnt="0"/>
      <dgm:spPr/>
    </dgm:pt>
    <dgm:pt modelId="{3DA04F56-74CC-4C44-AB45-EADFB1DC3D7B}" type="pres">
      <dgm:prSet presAssocID="{1FE9DA70-B63F-4233-B00F-2847983369E4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223F2372-7276-4330-A0C7-60C927198697}" type="pres">
      <dgm:prSet presAssocID="{1FE9DA70-B63F-4233-B00F-2847983369E4}" presName="descendantText" presStyleLbl="alignAcc1" presStyleIdx="0" presStyleCnt="5">
        <dgm:presLayoutVars>
          <dgm:bulletEnabled val="1"/>
        </dgm:presLayoutVars>
      </dgm:prSet>
      <dgm:spPr/>
    </dgm:pt>
    <dgm:pt modelId="{592968D2-03E2-448C-9C6D-7092E86D0243}" type="pres">
      <dgm:prSet presAssocID="{3FF27595-20E3-44A3-A691-93A8CB9FB62B}" presName="sp" presStyleCnt="0"/>
      <dgm:spPr/>
    </dgm:pt>
    <dgm:pt modelId="{FCF9A376-CBE9-46AE-98A9-3CDF21BCB923}" type="pres">
      <dgm:prSet presAssocID="{44B29F45-C1BF-4962-9820-BF1E00ED4A28}" presName="composite" presStyleCnt="0"/>
      <dgm:spPr/>
    </dgm:pt>
    <dgm:pt modelId="{A5E20B53-E1D6-43A7-82E9-50C4E0D6264E}" type="pres">
      <dgm:prSet presAssocID="{44B29F45-C1BF-4962-9820-BF1E00ED4A28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9C821911-702D-4AEC-A299-9B06F5ADBBEF}" type="pres">
      <dgm:prSet presAssocID="{44B29F45-C1BF-4962-9820-BF1E00ED4A28}" presName="descendantText" presStyleLbl="alignAcc1" presStyleIdx="1" presStyleCnt="5">
        <dgm:presLayoutVars>
          <dgm:bulletEnabled val="1"/>
        </dgm:presLayoutVars>
      </dgm:prSet>
      <dgm:spPr/>
    </dgm:pt>
    <dgm:pt modelId="{D907D161-5916-4049-82BB-B69A764895B3}" type="pres">
      <dgm:prSet presAssocID="{98C1F2B3-A540-4205-B0F7-4885332F388A}" presName="sp" presStyleCnt="0"/>
      <dgm:spPr/>
    </dgm:pt>
    <dgm:pt modelId="{F610F040-0EB0-4D8B-A7A7-C23A3692D095}" type="pres">
      <dgm:prSet presAssocID="{E92BBD8C-2DE4-48A7-A78A-E5B6306DA5DA}" presName="composite" presStyleCnt="0"/>
      <dgm:spPr/>
    </dgm:pt>
    <dgm:pt modelId="{45338DE7-5746-4C39-B0CF-8DD7420DCE93}" type="pres">
      <dgm:prSet presAssocID="{E92BBD8C-2DE4-48A7-A78A-E5B6306DA5DA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767AABE9-25D6-4804-83B5-B13AAED4366B}" type="pres">
      <dgm:prSet presAssocID="{E92BBD8C-2DE4-48A7-A78A-E5B6306DA5DA}" presName="descendantText" presStyleLbl="alignAcc1" presStyleIdx="2" presStyleCnt="5">
        <dgm:presLayoutVars>
          <dgm:bulletEnabled val="1"/>
        </dgm:presLayoutVars>
      </dgm:prSet>
      <dgm:spPr/>
    </dgm:pt>
    <dgm:pt modelId="{0A17F9FF-25F7-444F-BAEE-0DCFE151E776}" type="pres">
      <dgm:prSet presAssocID="{592FE271-FF3A-4F3F-A0DB-957EC06E2CD1}" presName="sp" presStyleCnt="0"/>
      <dgm:spPr/>
    </dgm:pt>
    <dgm:pt modelId="{387BC142-55C3-4028-89D7-7FE418A4AFE7}" type="pres">
      <dgm:prSet presAssocID="{7C69B113-6B89-43AF-8AEE-D6D697DAB516}" presName="composite" presStyleCnt="0"/>
      <dgm:spPr/>
    </dgm:pt>
    <dgm:pt modelId="{D31DD6E4-2C86-454C-A633-B6A05F13969D}" type="pres">
      <dgm:prSet presAssocID="{7C69B113-6B89-43AF-8AEE-D6D697DAB516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8AF878EB-EFFA-4A60-BA43-9D387562C3C0}" type="pres">
      <dgm:prSet presAssocID="{7C69B113-6B89-43AF-8AEE-D6D697DAB516}" presName="descendantText" presStyleLbl="alignAcc1" presStyleIdx="3" presStyleCnt="5">
        <dgm:presLayoutVars>
          <dgm:bulletEnabled val="1"/>
        </dgm:presLayoutVars>
      </dgm:prSet>
      <dgm:spPr/>
    </dgm:pt>
    <dgm:pt modelId="{3FD97167-C0C6-4BAD-9C9F-D8BFF08FA330}" type="pres">
      <dgm:prSet presAssocID="{1DE68E4B-E2E3-47E0-B274-10A7FEC40F04}" presName="sp" presStyleCnt="0"/>
      <dgm:spPr/>
    </dgm:pt>
    <dgm:pt modelId="{669A9208-53D1-4534-A06C-C1AD042E65C0}" type="pres">
      <dgm:prSet presAssocID="{75D33B35-1434-4795-914B-2220EC7B4813}" presName="composite" presStyleCnt="0"/>
      <dgm:spPr/>
    </dgm:pt>
    <dgm:pt modelId="{E4788D80-1912-409A-A046-36953247653D}" type="pres">
      <dgm:prSet presAssocID="{75D33B35-1434-4795-914B-2220EC7B4813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03F62AF2-9A4C-4454-9E27-AF45F69078AA}" type="pres">
      <dgm:prSet presAssocID="{75D33B35-1434-4795-914B-2220EC7B4813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B2792A17-CA60-4A3A-959D-6BDD83414E23}" type="presOf" srcId="{7C69B113-6B89-43AF-8AEE-D6D697DAB516}" destId="{D31DD6E4-2C86-454C-A633-B6A05F13969D}" srcOrd="0" destOrd="0" presId="urn:microsoft.com/office/officeart/2005/8/layout/chevron2"/>
    <dgm:cxn modelId="{E157801F-2B74-4B5E-BD7D-C53FAF4F9C02}" srcId="{B4ED72EE-C4EF-4AAE-A31A-F7ABE2D2A7F6}" destId="{75D33B35-1434-4795-914B-2220EC7B4813}" srcOrd="4" destOrd="0" parTransId="{CEA3306C-ED9C-40FE-BC24-DDEDD7AC9ECB}" sibTransId="{0696EEEA-AD0D-4F4D-B765-DE7978F0F9ED}"/>
    <dgm:cxn modelId="{355D2038-B7A7-498A-9DD7-FC778607B709}" srcId="{E92BBD8C-2DE4-48A7-A78A-E5B6306DA5DA}" destId="{31F3706D-4895-4D0F-8204-02063DC9EAED}" srcOrd="0" destOrd="0" parTransId="{BE2EF690-B6EE-45ED-A447-AD3390C0E79B}" sibTransId="{7D3119AE-EC94-48E3-B698-1978BE72D539}"/>
    <dgm:cxn modelId="{060B443D-420E-45A8-8E6B-3608E320921E}" type="presOf" srcId="{30D5DF60-0504-4824-80CC-C024A3B2B099}" destId="{8AF878EB-EFFA-4A60-BA43-9D387562C3C0}" srcOrd="0" destOrd="0" presId="urn:microsoft.com/office/officeart/2005/8/layout/chevron2"/>
    <dgm:cxn modelId="{8ACD6B63-4515-4B4B-96CB-91127EA19754}" type="presOf" srcId="{339DCE7F-AC11-4E82-ABE7-BC27EA83D573}" destId="{9C821911-702D-4AEC-A299-9B06F5ADBBEF}" srcOrd="0" destOrd="0" presId="urn:microsoft.com/office/officeart/2005/8/layout/chevron2"/>
    <dgm:cxn modelId="{1A61CF49-826D-4BDD-8423-C93031CFA94C}" srcId="{75D33B35-1434-4795-914B-2220EC7B4813}" destId="{05396BCD-BEBA-4363-AF80-A19FB98DCEC9}" srcOrd="0" destOrd="0" parTransId="{B1B0D567-83D8-4094-BAAC-651E154905CB}" sibTransId="{F382595F-BE77-4057-9837-8B1AF22ACED7}"/>
    <dgm:cxn modelId="{47FAA64B-A76E-4DDA-A217-CC468DDCC39F}" type="presOf" srcId="{E92BBD8C-2DE4-48A7-A78A-E5B6306DA5DA}" destId="{45338DE7-5746-4C39-B0CF-8DD7420DCE93}" srcOrd="0" destOrd="0" presId="urn:microsoft.com/office/officeart/2005/8/layout/chevron2"/>
    <dgm:cxn modelId="{8DC11F4D-2272-4C99-B4F7-FAD8686A1F20}" type="presOf" srcId="{B4ED72EE-C4EF-4AAE-A31A-F7ABE2D2A7F6}" destId="{367E2871-7CE2-4688-B044-86C698C39171}" srcOrd="0" destOrd="0" presId="urn:microsoft.com/office/officeart/2005/8/layout/chevron2"/>
    <dgm:cxn modelId="{5028C550-1AFB-42D5-A160-8222FACB73FA}" srcId="{B4ED72EE-C4EF-4AAE-A31A-F7ABE2D2A7F6}" destId="{1FE9DA70-B63F-4233-B00F-2847983369E4}" srcOrd="0" destOrd="0" parTransId="{4F66F49C-C936-49A2-94A1-D1010796AB21}" sibTransId="{3FF27595-20E3-44A3-A691-93A8CB9FB62B}"/>
    <dgm:cxn modelId="{482EE573-761E-4CC0-8A22-28432AE9772C}" srcId="{B4ED72EE-C4EF-4AAE-A31A-F7ABE2D2A7F6}" destId="{7C69B113-6B89-43AF-8AEE-D6D697DAB516}" srcOrd="3" destOrd="0" parTransId="{768AA761-3764-4266-B01C-3E8F37D61CFB}" sibTransId="{1DE68E4B-E2E3-47E0-B274-10A7FEC40F04}"/>
    <dgm:cxn modelId="{9ECE7C57-D5F4-4827-B2E4-3846E174DBB6}" type="presOf" srcId="{093C3B42-E57F-4407-ADCC-2DAAA496EF6E}" destId="{223F2372-7276-4330-A0C7-60C927198697}" srcOrd="0" destOrd="0" presId="urn:microsoft.com/office/officeart/2005/8/layout/chevron2"/>
    <dgm:cxn modelId="{55B9CB7D-210E-4032-97C5-BDA57F7D982A}" srcId="{44B29F45-C1BF-4962-9820-BF1E00ED4A28}" destId="{339DCE7F-AC11-4E82-ABE7-BC27EA83D573}" srcOrd="0" destOrd="0" parTransId="{B434333E-1BA7-4A9D-A935-2B72BCE01A86}" sibTransId="{6FBAE350-3A00-496D-B576-554C5A58D634}"/>
    <dgm:cxn modelId="{0626617F-87A1-4A7F-A585-40D944D537B3}" type="presOf" srcId="{75D33B35-1434-4795-914B-2220EC7B4813}" destId="{E4788D80-1912-409A-A046-36953247653D}" srcOrd="0" destOrd="0" presId="urn:microsoft.com/office/officeart/2005/8/layout/chevron2"/>
    <dgm:cxn modelId="{6F055283-4787-4589-8224-F9DB5EEBBE4B}" type="presOf" srcId="{31F3706D-4895-4D0F-8204-02063DC9EAED}" destId="{767AABE9-25D6-4804-83B5-B13AAED4366B}" srcOrd="0" destOrd="0" presId="urn:microsoft.com/office/officeart/2005/8/layout/chevron2"/>
    <dgm:cxn modelId="{E456E086-E42C-4266-BC54-5221C2A7795A}" type="presOf" srcId="{05396BCD-BEBA-4363-AF80-A19FB98DCEC9}" destId="{03F62AF2-9A4C-4454-9E27-AF45F69078AA}" srcOrd="0" destOrd="0" presId="urn:microsoft.com/office/officeart/2005/8/layout/chevron2"/>
    <dgm:cxn modelId="{800F27A7-6AC3-420F-B82F-B4CB3B5CB773}" type="presOf" srcId="{1FE9DA70-B63F-4233-B00F-2847983369E4}" destId="{3DA04F56-74CC-4C44-AB45-EADFB1DC3D7B}" srcOrd="0" destOrd="0" presId="urn:microsoft.com/office/officeart/2005/8/layout/chevron2"/>
    <dgm:cxn modelId="{DD46BEA7-0042-4BA3-884C-B3FD8DB2B6D6}" srcId="{B4ED72EE-C4EF-4AAE-A31A-F7ABE2D2A7F6}" destId="{E92BBD8C-2DE4-48A7-A78A-E5B6306DA5DA}" srcOrd="2" destOrd="0" parTransId="{8B0D152E-4C8A-4CF8-96EF-6F082E05E3D1}" sibTransId="{592FE271-FF3A-4F3F-A0DB-957EC06E2CD1}"/>
    <dgm:cxn modelId="{C33B42CE-4675-4A7F-A0EE-6AE5320C4809}" srcId="{7C69B113-6B89-43AF-8AEE-D6D697DAB516}" destId="{30D5DF60-0504-4824-80CC-C024A3B2B099}" srcOrd="0" destOrd="0" parTransId="{04EA8677-9E31-411A-9152-37E96A39177E}" sibTransId="{C66FD115-8D85-4002-BE1C-3537DF2A0AF2}"/>
    <dgm:cxn modelId="{DADF6BED-3CE8-44BB-8851-1446E5C7A30F}" srcId="{1FE9DA70-B63F-4233-B00F-2847983369E4}" destId="{093C3B42-E57F-4407-ADCC-2DAAA496EF6E}" srcOrd="0" destOrd="0" parTransId="{390FECEE-6B57-491B-80ED-9A71BBA416D6}" sibTransId="{7460C133-1B43-47CF-B4FC-51A89EBB6AA4}"/>
    <dgm:cxn modelId="{BD7D7FF0-7CA1-4006-877F-51B87AC1E4F6}" srcId="{B4ED72EE-C4EF-4AAE-A31A-F7ABE2D2A7F6}" destId="{44B29F45-C1BF-4962-9820-BF1E00ED4A28}" srcOrd="1" destOrd="0" parTransId="{D7D8380A-164C-4285-AEA6-4182A880B0A5}" sibTransId="{98C1F2B3-A540-4205-B0F7-4885332F388A}"/>
    <dgm:cxn modelId="{0F33BEFB-644A-436F-A169-E4CC5FD5AAD1}" type="presOf" srcId="{44B29F45-C1BF-4962-9820-BF1E00ED4A28}" destId="{A5E20B53-E1D6-43A7-82E9-50C4E0D6264E}" srcOrd="0" destOrd="0" presId="urn:microsoft.com/office/officeart/2005/8/layout/chevron2"/>
    <dgm:cxn modelId="{0F6E2DE2-814B-4672-A106-367FE46141B9}" type="presParOf" srcId="{367E2871-7CE2-4688-B044-86C698C39171}" destId="{E8D350F0-B047-4B4F-A8C8-22660FC2FABF}" srcOrd="0" destOrd="0" presId="urn:microsoft.com/office/officeart/2005/8/layout/chevron2"/>
    <dgm:cxn modelId="{5CC28DAE-573D-4656-B3A7-A63D0E81E737}" type="presParOf" srcId="{E8D350F0-B047-4B4F-A8C8-22660FC2FABF}" destId="{3DA04F56-74CC-4C44-AB45-EADFB1DC3D7B}" srcOrd="0" destOrd="0" presId="urn:microsoft.com/office/officeart/2005/8/layout/chevron2"/>
    <dgm:cxn modelId="{7941BBB6-F218-4715-BE21-6172CC1580EE}" type="presParOf" srcId="{E8D350F0-B047-4B4F-A8C8-22660FC2FABF}" destId="{223F2372-7276-4330-A0C7-60C927198697}" srcOrd="1" destOrd="0" presId="urn:microsoft.com/office/officeart/2005/8/layout/chevron2"/>
    <dgm:cxn modelId="{815BBAF5-E86D-4F04-BB93-98BD4495AE0B}" type="presParOf" srcId="{367E2871-7CE2-4688-B044-86C698C39171}" destId="{592968D2-03E2-448C-9C6D-7092E86D0243}" srcOrd="1" destOrd="0" presId="urn:microsoft.com/office/officeart/2005/8/layout/chevron2"/>
    <dgm:cxn modelId="{A6452B44-3996-4486-B324-AC007A60B929}" type="presParOf" srcId="{367E2871-7CE2-4688-B044-86C698C39171}" destId="{FCF9A376-CBE9-46AE-98A9-3CDF21BCB923}" srcOrd="2" destOrd="0" presId="urn:microsoft.com/office/officeart/2005/8/layout/chevron2"/>
    <dgm:cxn modelId="{4C600C20-1F7C-4A1B-B998-1B5A9CDA7CF1}" type="presParOf" srcId="{FCF9A376-CBE9-46AE-98A9-3CDF21BCB923}" destId="{A5E20B53-E1D6-43A7-82E9-50C4E0D6264E}" srcOrd="0" destOrd="0" presId="urn:microsoft.com/office/officeart/2005/8/layout/chevron2"/>
    <dgm:cxn modelId="{E21BD466-1B10-47AD-B1B5-555A5F4DF8F4}" type="presParOf" srcId="{FCF9A376-CBE9-46AE-98A9-3CDF21BCB923}" destId="{9C821911-702D-4AEC-A299-9B06F5ADBBEF}" srcOrd="1" destOrd="0" presId="urn:microsoft.com/office/officeart/2005/8/layout/chevron2"/>
    <dgm:cxn modelId="{3570D412-85AD-4AF7-A34A-D2509AF93ED1}" type="presParOf" srcId="{367E2871-7CE2-4688-B044-86C698C39171}" destId="{D907D161-5916-4049-82BB-B69A764895B3}" srcOrd="3" destOrd="0" presId="urn:microsoft.com/office/officeart/2005/8/layout/chevron2"/>
    <dgm:cxn modelId="{104CDC03-301C-4070-A3E1-D05802D5BCC5}" type="presParOf" srcId="{367E2871-7CE2-4688-B044-86C698C39171}" destId="{F610F040-0EB0-4D8B-A7A7-C23A3692D095}" srcOrd="4" destOrd="0" presId="urn:microsoft.com/office/officeart/2005/8/layout/chevron2"/>
    <dgm:cxn modelId="{5FC6F822-5051-4713-A386-6B70A5E795D8}" type="presParOf" srcId="{F610F040-0EB0-4D8B-A7A7-C23A3692D095}" destId="{45338DE7-5746-4C39-B0CF-8DD7420DCE93}" srcOrd="0" destOrd="0" presId="urn:microsoft.com/office/officeart/2005/8/layout/chevron2"/>
    <dgm:cxn modelId="{73EFD24A-4E8B-41C4-A47D-EE44D114628C}" type="presParOf" srcId="{F610F040-0EB0-4D8B-A7A7-C23A3692D095}" destId="{767AABE9-25D6-4804-83B5-B13AAED4366B}" srcOrd="1" destOrd="0" presId="urn:microsoft.com/office/officeart/2005/8/layout/chevron2"/>
    <dgm:cxn modelId="{EEA16D04-988E-4E01-AB72-D7EE042998A3}" type="presParOf" srcId="{367E2871-7CE2-4688-B044-86C698C39171}" destId="{0A17F9FF-25F7-444F-BAEE-0DCFE151E776}" srcOrd="5" destOrd="0" presId="urn:microsoft.com/office/officeart/2005/8/layout/chevron2"/>
    <dgm:cxn modelId="{1CB2BB7D-C1BC-4C09-AA5B-F1E2DEBEE4CA}" type="presParOf" srcId="{367E2871-7CE2-4688-B044-86C698C39171}" destId="{387BC142-55C3-4028-89D7-7FE418A4AFE7}" srcOrd="6" destOrd="0" presId="urn:microsoft.com/office/officeart/2005/8/layout/chevron2"/>
    <dgm:cxn modelId="{C21411C9-19E8-4922-A1E3-774CD24D2EE7}" type="presParOf" srcId="{387BC142-55C3-4028-89D7-7FE418A4AFE7}" destId="{D31DD6E4-2C86-454C-A633-B6A05F13969D}" srcOrd="0" destOrd="0" presId="urn:microsoft.com/office/officeart/2005/8/layout/chevron2"/>
    <dgm:cxn modelId="{01C10AE0-C3D7-45A9-A5FB-9F54354F10A6}" type="presParOf" srcId="{387BC142-55C3-4028-89D7-7FE418A4AFE7}" destId="{8AF878EB-EFFA-4A60-BA43-9D387562C3C0}" srcOrd="1" destOrd="0" presId="urn:microsoft.com/office/officeart/2005/8/layout/chevron2"/>
    <dgm:cxn modelId="{AF855AE8-78A9-459A-8AA6-74753D3DB457}" type="presParOf" srcId="{367E2871-7CE2-4688-B044-86C698C39171}" destId="{3FD97167-C0C6-4BAD-9C9F-D8BFF08FA330}" srcOrd="7" destOrd="0" presId="urn:microsoft.com/office/officeart/2005/8/layout/chevron2"/>
    <dgm:cxn modelId="{5683E25F-1D4C-4F43-B2FC-9EECBDA02948}" type="presParOf" srcId="{367E2871-7CE2-4688-B044-86C698C39171}" destId="{669A9208-53D1-4534-A06C-C1AD042E65C0}" srcOrd="8" destOrd="0" presId="urn:microsoft.com/office/officeart/2005/8/layout/chevron2"/>
    <dgm:cxn modelId="{11CADE41-DA0E-43B4-88B3-BC8B43CFD392}" type="presParOf" srcId="{669A9208-53D1-4534-A06C-C1AD042E65C0}" destId="{E4788D80-1912-409A-A046-36953247653D}" srcOrd="0" destOrd="0" presId="urn:microsoft.com/office/officeart/2005/8/layout/chevron2"/>
    <dgm:cxn modelId="{0EE069F5-96B2-4DF0-A96C-E035D7DD697A}" type="presParOf" srcId="{669A9208-53D1-4534-A06C-C1AD042E65C0}" destId="{03F62AF2-9A4C-4454-9E27-AF45F69078A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4ED72EE-C4EF-4AAE-A31A-F7ABE2D2A7F6}" type="doc">
      <dgm:prSet loTypeId="urn:microsoft.com/office/officeart/2005/8/layout/chevron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1FE9DA70-B63F-4233-B00F-2847983369E4}">
      <dgm:prSet phldrT="[Tekst]"/>
      <dgm:spPr/>
      <dgm:t>
        <a:bodyPr/>
        <a:lstStyle/>
        <a:p>
          <a:r>
            <a:rPr lang="pl-PL" dirty="0"/>
            <a:t>6</a:t>
          </a:r>
        </a:p>
      </dgm:t>
    </dgm:pt>
    <dgm:pt modelId="{4F66F49C-C936-49A2-94A1-D1010796AB21}" type="parTrans" cxnId="{5028C550-1AFB-42D5-A160-8222FACB73FA}">
      <dgm:prSet/>
      <dgm:spPr/>
      <dgm:t>
        <a:bodyPr/>
        <a:lstStyle/>
        <a:p>
          <a:endParaRPr lang="pl-PL"/>
        </a:p>
      </dgm:t>
    </dgm:pt>
    <dgm:pt modelId="{3FF27595-20E3-44A3-A691-93A8CB9FB62B}" type="sibTrans" cxnId="{5028C550-1AFB-42D5-A160-8222FACB73FA}">
      <dgm:prSet/>
      <dgm:spPr/>
      <dgm:t>
        <a:bodyPr/>
        <a:lstStyle/>
        <a:p>
          <a:endParaRPr lang="pl-PL"/>
        </a:p>
      </dgm:t>
    </dgm:pt>
    <dgm:pt modelId="{093C3B42-E57F-4407-ADCC-2DAAA496EF6E}">
      <dgm:prSet phldrT="[Tekst]" custT="1"/>
      <dgm:spPr/>
      <dgm:t>
        <a:bodyPr/>
        <a:lstStyle/>
        <a:p>
          <a:r>
            <a:rPr lang="pl-PL" sz="1800" dirty="0"/>
            <a:t>Jeden kanał</a:t>
          </a:r>
        </a:p>
      </dgm:t>
    </dgm:pt>
    <dgm:pt modelId="{390FECEE-6B57-491B-80ED-9A71BBA416D6}" type="parTrans" cxnId="{DADF6BED-3CE8-44BB-8851-1446E5C7A30F}">
      <dgm:prSet/>
      <dgm:spPr/>
      <dgm:t>
        <a:bodyPr/>
        <a:lstStyle/>
        <a:p>
          <a:endParaRPr lang="pl-PL"/>
        </a:p>
      </dgm:t>
    </dgm:pt>
    <dgm:pt modelId="{7460C133-1B43-47CF-B4FC-51A89EBB6AA4}" type="sibTrans" cxnId="{DADF6BED-3CE8-44BB-8851-1446E5C7A30F}">
      <dgm:prSet/>
      <dgm:spPr/>
      <dgm:t>
        <a:bodyPr/>
        <a:lstStyle/>
        <a:p>
          <a:endParaRPr lang="pl-PL"/>
        </a:p>
      </dgm:t>
    </dgm:pt>
    <dgm:pt modelId="{44B29F45-C1BF-4962-9820-BF1E00ED4A28}">
      <dgm:prSet phldrT="[Tekst]"/>
      <dgm:spPr/>
      <dgm:t>
        <a:bodyPr/>
        <a:lstStyle/>
        <a:p>
          <a:r>
            <a:rPr lang="pl-PL" dirty="0"/>
            <a:t>7</a:t>
          </a:r>
        </a:p>
      </dgm:t>
    </dgm:pt>
    <dgm:pt modelId="{D7D8380A-164C-4285-AEA6-4182A880B0A5}" type="parTrans" cxnId="{BD7D7FF0-7CA1-4006-877F-51B87AC1E4F6}">
      <dgm:prSet/>
      <dgm:spPr/>
      <dgm:t>
        <a:bodyPr/>
        <a:lstStyle/>
        <a:p>
          <a:endParaRPr lang="pl-PL"/>
        </a:p>
      </dgm:t>
    </dgm:pt>
    <dgm:pt modelId="{98C1F2B3-A540-4205-B0F7-4885332F388A}" type="sibTrans" cxnId="{BD7D7FF0-7CA1-4006-877F-51B87AC1E4F6}">
      <dgm:prSet/>
      <dgm:spPr/>
      <dgm:t>
        <a:bodyPr/>
        <a:lstStyle/>
        <a:p>
          <a:endParaRPr lang="pl-PL"/>
        </a:p>
      </dgm:t>
    </dgm:pt>
    <dgm:pt modelId="{339DCE7F-AC11-4E82-ABE7-BC27EA83D573}">
      <dgm:prSet phldrT="[Tekst]" custT="1"/>
      <dgm:spPr/>
      <dgm:t>
        <a:bodyPr/>
        <a:lstStyle/>
        <a:p>
          <a:r>
            <a:rPr lang="pl-PL" sz="1800" dirty="0"/>
            <a:t>Zakaz usuwania postów</a:t>
          </a:r>
        </a:p>
      </dgm:t>
    </dgm:pt>
    <dgm:pt modelId="{B434333E-1BA7-4A9D-A935-2B72BCE01A86}" type="parTrans" cxnId="{55B9CB7D-210E-4032-97C5-BDA57F7D982A}">
      <dgm:prSet/>
      <dgm:spPr/>
      <dgm:t>
        <a:bodyPr/>
        <a:lstStyle/>
        <a:p>
          <a:endParaRPr lang="pl-PL"/>
        </a:p>
      </dgm:t>
    </dgm:pt>
    <dgm:pt modelId="{6FBAE350-3A00-496D-B576-554C5A58D634}" type="sibTrans" cxnId="{55B9CB7D-210E-4032-97C5-BDA57F7D982A}">
      <dgm:prSet/>
      <dgm:spPr/>
      <dgm:t>
        <a:bodyPr/>
        <a:lstStyle/>
        <a:p>
          <a:endParaRPr lang="pl-PL"/>
        </a:p>
      </dgm:t>
    </dgm:pt>
    <dgm:pt modelId="{E92BBD8C-2DE4-48A7-A78A-E5B6306DA5DA}">
      <dgm:prSet phldrT="[Tekst]"/>
      <dgm:spPr/>
      <dgm:t>
        <a:bodyPr/>
        <a:lstStyle/>
        <a:p>
          <a:r>
            <a:rPr lang="pl-PL" dirty="0"/>
            <a:t>8</a:t>
          </a:r>
        </a:p>
      </dgm:t>
    </dgm:pt>
    <dgm:pt modelId="{8B0D152E-4C8A-4CF8-96EF-6F082E05E3D1}" type="parTrans" cxnId="{DD46BEA7-0042-4BA3-884C-B3FD8DB2B6D6}">
      <dgm:prSet/>
      <dgm:spPr/>
      <dgm:t>
        <a:bodyPr/>
        <a:lstStyle/>
        <a:p>
          <a:endParaRPr lang="pl-PL"/>
        </a:p>
      </dgm:t>
    </dgm:pt>
    <dgm:pt modelId="{592FE271-FF3A-4F3F-A0DB-957EC06E2CD1}" type="sibTrans" cxnId="{DD46BEA7-0042-4BA3-884C-B3FD8DB2B6D6}">
      <dgm:prSet/>
      <dgm:spPr/>
      <dgm:t>
        <a:bodyPr/>
        <a:lstStyle/>
        <a:p>
          <a:endParaRPr lang="pl-PL"/>
        </a:p>
      </dgm:t>
    </dgm:pt>
    <dgm:pt modelId="{31F3706D-4895-4D0F-8204-02063DC9EAED}">
      <dgm:prSet phldrT="[Tekst]" custT="1"/>
      <dgm:spPr/>
      <dgm:t>
        <a:bodyPr/>
        <a:lstStyle/>
        <a:p>
          <a:r>
            <a:rPr lang="pl-PL" sz="1800" dirty="0"/>
            <a:t>Zapobieganie</a:t>
          </a:r>
        </a:p>
      </dgm:t>
    </dgm:pt>
    <dgm:pt modelId="{BE2EF690-B6EE-45ED-A447-AD3390C0E79B}" type="parTrans" cxnId="{355D2038-B7A7-498A-9DD7-FC778607B709}">
      <dgm:prSet/>
      <dgm:spPr/>
      <dgm:t>
        <a:bodyPr/>
        <a:lstStyle/>
        <a:p>
          <a:endParaRPr lang="pl-PL"/>
        </a:p>
      </dgm:t>
    </dgm:pt>
    <dgm:pt modelId="{7D3119AE-EC94-48E3-B698-1978BE72D539}" type="sibTrans" cxnId="{355D2038-B7A7-498A-9DD7-FC778607B709}">
      <dgm:prSet/>
      <dgm:spPr/>
      <dgm:t>
        <a:bodyPr/>
        <a:lstStyle/>
        <a:p>
          <a:endParaRPr lang="pl-PL"/>
        </a:p>
      </dgm:t>
    </dgm:pt>
    <dgm:pt modelId="{7C69B113-6B89-43AF-8AEE-D6D697DAB516}">
      <dgm:prSet/>
      <dgm:spPr/>
      <dgm:t>
        <a:bodyPr/>
        <a:lstStyle/>
        <a:p>
          <a:r>
            <a:rPr lang="pl-PL" dirty="0"/>
            <a:t>9</a:t>
          </a:r>
        </a:p>
      </dgm:t>
    </dgm:pt>
    <dgm:pt modelId="{768AA761-3764-4266-B01C-3E8F37D61CFB}" type="parTrans" cxnId="{482EE573-761E-4CC0-8A22-28432AE9772C}">
      <dgm:prSet/>
      <dgm:spPr/>
      <dgm:t>
        <a:bodyPr/>
        <a:lstStyle/>
        <a:p>
          <a:endParaRPr lang="pl-PL"/>
        </a:p>
      </dgm:t>
    </dgm:pt>
    <dgm:pt modelId="{1DE68E4B-E2E3-47E0-B274-10A7FEC40F04}" type="sibTrans" cxnId="{482EE573-761E-4CC0-8A22-28432AE9772C}">
      <dgm:prSet/>
      <dgm:spPr/>
      <dgm:t>
        <a:bodyPr/>
        <a:lstStyle/>
        <a:p>
          <a:endParaRPr lang="pl-PL"/>
        </a:p>
      </dgm:t>
    </dgm:pt>
    <dgm:pt modelId="{75D33B35-1434-4795-914B-2220EC7B4813}">
      <dgm:prSet/>
      <dgm:spPr/>
      <dgm:t>
        <a:bodyPr/>
        <a:lstStyle/>
        <a:p>
          <a:r>
            <a:rPr lang="pl-PL" dirty="0"/>
            <a:t>10</a:t>
          </a:r>
        </a:p>
      </dgm:t>
    </dgm:pt>
    <dgm:pt modelId="{CEA3306C-ED9C-40FE-BC24-DDEDD7AC9ECB}" type="parTrans" cxnId="{E157801F-2B74-4B5E-BD7D-C53FAF4F9C02}">
      <dgm:prSet/>
      <dgm:spPr/>
      <dgm:t>
        <a:bodyPr/>
        <a:lstStyle/>
        <a:p>
          <a:endParaRPr lang="pl-PL"/>
        </a:p>
      </dgm:t>
    </dgm:pt>
    <dgm:pt modelId="{0696EEEA-AD0D-4F4D-B765-DE7978F0F9ED}" type="sibTrans" cxnId="{E157801F-2B74-4B5E-BD7D-C53FAF4F9C02}">
      <dgm:prSet/>
      <dgm:spPr/>
      <dgm:t>
        <a:bodyPr/>
        <a:lstStyle/>
        <a:p>
          <a:endParaRPr lang="pl-PL"/>
        </a:p>
      </dgm:t>
    </dgm:pt>
    <dgm:pt modelId="{30D5DF60-0504-4824-80CC-C024A3B2B099}">
      <dgm:prSet custT="1"/>
      <dgm:spPr/>
      <dgm:t>
        <a:bodyPr/>
        <a:lstStyle/>
        <a:p>
          <a:r>
            <a:rPr lang="pl-PL" sz="1800" dirty="0"/>
            <a:t>Monitoring mediów</a:t>
          </a:r>
        </a:p>
      </dgm:t>
    </dgm:pt>
    <dgm:pt modelId="{04EA8677-9E31-411A-9152-37E96A39177E}" type="parTrans" cxnId="{C33B42CE-4675-4A7F-A0EE-6AE5320C4809}">
      <dgm:prSet/>
      <dgm:spPr/>
      <dgm:t>
        <a:bodyPr/>
        <a:lstStyle/>
        <a:p>
          <a:endParaRPr lang="pl-PL"/>
        </a:p>
      </dgm:t>
    </dgm:pt>
    <dgm:pt modelId="{C66FD115-8D85-4002-BE1C-3537DF2A0AF2}" type="sibTrans" cxnId="{C33B42CE-4675-4A7F-A0EE-6AE5320C4809}">
      <dgm:prSet/>
      <dgm:spPr/>
      <dgm:t>
        <a:bodyPr/>
        <a:lstStyle/>
        <a:p>
          <a:endParaRPr lang="pl-PL"/>
        </a:p>
      </dgm:t>
    </dgm:pt>
    <dgm:pt modelId="{05396BCD-BEBA-4363-AF80-A19FB98DCEC9}">
      <dgm:prSet custT="1"/>
      <dgm:spPr/>
      <dgm:t>
        <a:bodyPr/>
        <a:lstStyle/>
        <a:p>
          <a:r>
            <a:rPr lang="pl-PL" sz="1800" dirty="0"/>
            <a:t>Zasada zdrowego rozsądku</a:t>
          </a:r>
        </a:p>
      </dgm:t>
    </dgm:pt>
    <dgm:pt modelId="{B1B0D567-83D8-4094-BAAC-651E154905CB}" type="parTrans" cxnId="{1A61CF49-826D-4BDD-8423-C93031CFA94C}">
      <dgm:prSet/>
      <dgm:spPr/>
      <dgm:t>
        <a:bodyPr/>
        <a:lstStyle/>
        <a:p>
          <a:endParaRPr lang="pl-PL"/>
        </a:p>
      </dgm:t>
    </dgm:pt>
    <dgm:pt modelId="{F382595F-BE77-4057-9837-8B1AF22ACED7}" type="sibTrans" cxnId="{1A61CF49-826D-4BDD-8423-C93031CFA94C}">
      <dgm:prSet/>
      <dgm:spPr/>
      <dgm:t>
        <a:bodyPr/>
        <a:lstStyle/>
        <a:p>
          <a:endParaRPr lang="pl-PL"/>
        </a:p>
      </dgm:t>
    </dgm:pt>
    <dgm:pt modelId="{367E2871-7CE2-4688-B044-86C698C39171}" type="pres">
      <dgm:prSet presAssocID="{B4ED72EE-C4EF-4AAE-A31A-F7ABE2D2A7F6}" presName="linearFlow" presStyleCnt="0">
        <dgm:presLayoutVars>
          <dgm:dir/>
          <dgm:animLvl val="lvl"/>
          <dgm:resizeHandles val="exact"/>
        </dgm:presLayoutVars>
      </dgm:prSet>
      <dgm:spPr/>
    </dgm:pt>
    <dgm:pt modelId="{E8D350F0-B047-4B4F-A8C8-22660FC2FABF}" type="pres">
      <dgm:prSet presAssocID="{1FE9DA70-B63F-4233-B00F-2847983369E4}" presName="composite" presStyleCnt="0"/>
      <dgm:spPr/>
    </dgm:pt>
    <dgm:pt modelId="{3DA04F56-74CC-4C44-AB45-EADFB1DC3D7B}" type="pres">
      <dgm:prSet presAssocID="{1FE9DA70-B63F-4233-B00F-2847983369E4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223F2372-7276-4330-A0C7-60C927198697}" type="pres">
      <dgm:prSet presAssocID="{1FE9DA70-B63F-4233-B00F-2847983369E4}" presName="descendantText" presStyleLbl="alignAcc1" presStyleIdx="0" presStyleCnt="5">
        <dgm:presLayoutVars>
          <dgm:bulletEnabled val="1"/>
        </dgm:presLayoutVars>
      </dgm:prSet>
      <dgm:spPr/>
    </dgm:pt>
    <dgm:pt modelId="{592968D2-03E2-448C-9C6D-7092E86D0243}" type="pres">
      <dgm:prSet presAssocID="{3FF27595-20E3-44A3-A691-93A8CB9FB62B}" presName="sp" presStyleCnt="0"/>
      <dgm:spPr/>
    </dgm:pt>
    <dgm:pt modelId="{FCF9A376-CBE9-46AE-98A9-3CDF21BCB923}" type="pres">
      <dgm:prSet presAssocID="{44B29F45-C1BF-4962-9820-BF1E00ED4A28}" presName="composite" presStyleCnt="0"/>
      <dgm:spPr/>
    </dgm:pt>
    <dgm:pt modelId="{A5E20B53-E1D6-43A7-82E9-50C4E0D6264E}" type="pres">
      <dgm:prSet presAssocID="{44B29F45-C1BF-4962-9820-BF1E00ED4A28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9C821911-702D-4AEC-A299-9B06F5ADBBEF}" type="pres">
      <dgm:prSet presAssocID="{44B29F45-C1BF-4962-9820-BF1E00ED4A28}" presName="descendantText" presStyleLbl="alignAcc1" presStyleIdx="1" presStyleCnt="5">
        <dgm:presLayoutVars>
          <dgm:bulletEnabled val="1"/>
        </dgm:presLayoutVars>
      </dgm:prSet>
      <dgm:spPr/>
    </dgm:pt>
    <dgm:pt modelId="{D907D161-5916-4049-82BB-B69A764895B3}" type="pres">
      <dgm:prSet presAssocID="{98C1F2B3-A540-4205-B0F7-4885332F388A}" presName="sp" presStyleCnt="0"/>
      <dgm:spPr/>
    </dgm:pt>
    <dgm:pt modelId="{F610F040-0EB0-4D8B-A7A7-C23A3692D095}" type="pres">
      <dgm:prSet presAssocID="{E92BBD8C-2DE4-48A7-A78A-E5B6306DA5DA}" presName="composite" presStyleCnt="0"/>
      <dgm:spPr/>
    </dgm:pt>
    <dgm:pt modelId="{45338DE7-5746-4C39-B0CF-8DD7420DCE93}" type="pres">
      <dgm:prSet presAssocID="{E92BBD8C-2DE4-48A7-A78A-E5B6306DA5DA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767AABE9-25D6-4804-83B5-B13AAED4366B}" type="pres">
      <dgm:prSet presAssocID="{E92BBD8C-2DE4-48A7-A78A-E5B6306DA5DA}" presName="descendantText" presStyleLbl="alignAcc1" presStyleIdx="2" presStyleCnt="5">
        <dgm:presLayoutVars>
          <dgm:bulletEnabled val="1"/>
        </dgm:presLayoutVars>
      </dgm:prSet>
      <dgm:spPr/>
    </dgm:pt>
    <dgm:pt modelId="{0A17F9FF-25F7-444F-BAEE-0DCFE151E776}" type="pres">
      <dgm:prSet presAssocID="{592FE271-FF3A-4F3F-A0DB-957EC06E2CD1}" presName="sp" presStyleCnt="0"/>
      <dgm:spPr/>
    </dgm:pt>
    <dgm:pt modelId="{387BC142-55C3-4028-89D7-7FE418A4AFE7}" type="pres">
      <dgm:prSet presAssocID="{7C69B113-6B89-43AF-8AEE-D6D697DAB516}" presName="composite" presStyleCnt="0"/>
      <dgm:spPr/>
    </dgm:pt>
    <dgm:pt modelId="{D31DD6E4-2C86-454C-A633-B6A05F13969D}" type="pres">
      <dgm:prSet presAssocID="{7C69B113-6B89-43AF-8AEE-D6D697DAB516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8AF878EB-EFFA-4A60-BA43-9D387562C3C0}" type="pres">
      <dgm:prSet presAssocID="{7C69B113-6B89-43AF-8AEE-D6D697DAB516}" presName="descendantText" presStyleLbl="alignAcc1" presStyleIdx="3" presStyleCnt="5">
        <dgm:presLayoutVars>
          <dgm:bulletEnabled val="1"/>
        </dgm:presLayoutVars>
      </dgm:prSet>
      <dgm:spPr/>
    </dgm:pt>
    <dgm:pt modelId="{3FD97167-C0C6-4BAD-9C9F-D8BFF08FA330}" type="pres">
      <dgm:prSet presAssocID="{1DE68E4B-E2E3-47E0-B274-10A7FEC40F04}" presName="sp" presStyleCnt="0"/>
      <dgm:spPr/>
    </dgm:pt>
    <dgm:pt modelId="{669A9208-53D1-4534-A06C-C1AD042E65C0}" type="pres">
      <dgm:prSet presAssocID="{75D33B35-1434-4795-914B-2220EC7B4813}" presName="composite" presStyleCnt="0"/>
      <dgm:spPr/>
    </dgm:pt>
    <dgm:pt modelId="{E4788D80-1912-409A-A046-36953247653D}" type="pres">
      <dgm:prSet presAssocID="{75D33B35-1434-4795-914B-2220EC7B4813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03F62AF2-9A4C-4454-9E27-AF45F69078AA}" type="pres">
      <dgm:prSet presAssocID="{75D33B35-1434-4795-914B-2220EC7B4813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0DA63D06-E74F-4B30-AF66-A1BA9F33FD6D}" type="presOf" srcId="{1FE9DA70-B63F-4233-B00F-2847983369E4}" destId="{3DA04F56-74CC-4C44-AB45-EADFB1DC3D7B}" srcOrd="0" destOrd="0" presId="urn:microsoft.com/office/officeart/2005/8/layout/chevron2"/>
    <dgm:cxn modelId="{27BD5E16-924E-45D5-9CFA-4C353BB9FC76}" type="presOf" srcId="{7C69B113-6B89-43AF-8AEE-D6D697DAB516}" destId="{D31DD6E4-2C86-454C-A633-B6A05F13969D}" srcOrd="0" destOrd="0" presId="urn:microsoft.com/office/officeart/2005/8/layout/chevron2"/>
    <dgm:cxn modelId="{E157801F-2B74-4B5E-BD7D-C53FAF4F9C02}" srcId="{B4ED72EE-C4EF-4AAE-A31A-F7ABE2D2A7F6}" destId="{75D33B35-1434-4795-914B-2220EC7B4813}" srcOrd="4" destOrd="0" parTransId="{CEA3306C-ED9C-40FE-BC24-DDEDD7AC9ECB}" sibTransId="{0696EEEA-AD0D-4F4D-B765-DE7978F0F9ED}"/>
    <dgm:cxn modelId="{1680AA32-11CD-4E16-AED7-77159641D23D}" type="presOf" srcId="{30D5DF60-0504-4824-80CC-C024A3B2B099}" destId="{8AF878EB-EFFA-4A60-BA43-9D387562C3C0}" srcOrd="0" destOrd="0" presId="urn:microsoft.com/office/officeart/2005/8/layout/chevron2"/>
    <dgm:cxn modelId="{F5A7F534-7F28-4263-80E1-C6C31D665FA4}" type="presOf" srcId="{E92BBD8C-2DE4-48A7-A78A-E5B6306DA5DA}" destId="{45338DE7-5746-4C39-B0CF-8DD7420DCE93}" srcOrd="0" destOrd="0" presId="urn:microsoft.com/office/officeart/2005/8/layout/chevron2"/>
    <dgm:cxn modelId="{355D2038-B7A7-498A-9DD7-FC778607B709}" srcId="{E92BBD8C-2DE4-48A7-A78A-E5B6306DA5DA}" destId="{31F3706D-4895-4D0F-8204-02063DC9EAED}" srcOrd="0" destOrd="0" parTransId="{BE2EF690-B6EE-45ED-A447-AD3390C0E79B}" sibTransId="{7D3119AE-EC94-48E3-B698-1978BE72D539}"/>
    <dgm:cxn modelId="{1A61CF49-826D-4BDD-8423-C93031CFA94C}" srcId="{75D33B35-1434-4795-914B-2220EC7B4813}" destId="{05396BCD-BEBA-4363-AF80-A19FB98DCEC9}" srcOrd="0" destOrd="0" parTransId="{B1B0D567-83D8-4094-BAAC-651E154905CB}" sibTransId="{F382595F-BE77-4057-9837-8B1AF22ACED7}"/>
    <dgm:cxn modelId="{A165FB6C-25C9-4F5E-BE94-E414E6C9E3AB}" type="presOf" srcId="{44B29F45-C1BF-4962-9820-BF1E00ED4A28}" destId="{A5E20B53-E1D6-43A7-82E9-50C4E0D6264E}" srcOrd="0" destOrd="0" presId="urn:microsoft.com/office/officeart/2005/8/layout/chevron2"/>
    <dgm:cxn modelId="{5028C550-1AFB-42D5-A160-8222FACB73FA}" srcId="{B4ED72EE-C4EF-4AAE-A31A-F7ABE2D2A7F6}" destId="{1FE9DA70-B63F-4233-B00F-2847983369E4}" srcOrd="0" destOrd="0" parTransId="{4F66F49C-C936-49A2-94A1-D1010796AB21}" sibTransId="{3FF27595-20E3-44A3-A691-93A8CB9FB62B}"/>
    <dgm:cxn modelId="{482EE573-761E-4CC0-8A22-28432AE9772C}" srcId="{B4ED72EE-C4EF-4AAE-A31A-F7ABE2D2A7F6}" destId="{7C69B113-6B89-43AF-8AEE-D6D697DAB516}" srcOrd="3" destOrd="0" parTransId="{768AA761-3764-4266-B01C-3E8F37D61CFB}" sibTransId="{1DE68E4B-E2E3-47E0-B274-10A7FEC40F04}"/>
    <dgm:cxn modelId="{A1C0E856-8A67-43ED-B284-33D0BC5FCE58}" type="presOf" srcId="{093C3B42-E57F-4407-ADCC-2DAAA496EF6E}" destId="{223F2372-7276-4330-A0C7-60C927198697}" srcOrd="0" destOrd="0" presId="urn:microsoft.com/office/officeart/2005/8/layout/chevron2"/>
    <dgm:cxn modelId="{55B9CB7D-210E-4032-97C5-BDA57F7D982A}" srcId="{44B29F45-C1BF-4962-9820-BF1E00ED4A28}" destId="{339DCE7F-AC11-4E82-ABE7-BC27EA83D573}" srcOrd="0" destOrd="0" parTransId="{B434333E-1BA7-4A9D-A935-2B72BCE01A86}" sibTransId="{6FBAE350-3A00-496D-B576-554C5A58D634}"/>
    <dgm:cxn modelId="{E3645F80-527E-4222-907F-44121C72BCC5}" type="presOf" srcId="{B4ED72EE-C4EF-4AAE-A31A-F7ABE2D2A7F6}" destId="{367E2871-7CE2-4688-B044-86C698C39171}" srcOrd="0" destOrd="0" presId="urn:microsoft.com/office/officeart/2005/8/layout/chevron2"/>
    <dgm:cxn modelId="{E82D64A5-0F0C-4BBE-A265-3831D082F434}" type="presOf" srcId="{75D33B35-1434-4795-914B-2220EC7B4813}" destId="{E4788D80-1912-409A-A046-36953247653D}" srcOrd="0" destOrd="0" presId="urn:microsoft.com/office/officeart/2005/8/layout/chevron2"/>
    <dgm:cxn modelId="{DD46BEA7-0042-4BA3-884C-B3FD8DB2B6D6}" srcId="{B4ED72EE-C4EF-4AAE-A31A-F7ABE2D2A7F6}" destId="{E92BBD8C-2DE4-48A7-A78A-E5B6306DA5DA}" srcOrd="2" destOrd="0" parTransId="{8B0D152E-4C8A-4CF8-96EF-6F082E05E3D1}" sibTransId="{592FE271-FF3A-4F3F-A0DB-957EC06E2CD1}"/>
    <dgm:cxn modelId="{D5AC7DAA-A34A-4012-A22A-23795AA24256}" type="presOf" srcId="{05396BCD-BEBA-4363-AF80-A19FB98DCEC9}" destId="{03F62AF2-9A4C-4454-9E27-AF45F69078AA}" srcOrd="0" destOrd="0" presId="urn:microsoft.com/office/officeart/2005/8/layout/chevron2"/>
    <dgm:cxn modelId="{CDF81BAD-BD92-4749-9040-8E97727C58AD}" type="presOf" srcId="{339DCE7F-AC11-4E82-ABE7-BC27EA83D573}" destId="{9C821911-702D-4AEC-A299-9B06F5ADBBEF}" srcOrd="0" destOrd="0" presId="urn:microsoft.com/office/officeart/2005/8/layout/chevron2"/>
    <dgm:cxn modelId="{C33B42CE-4675-4A7F-A0EE-6AE5320C4809}" srcId="{7C69B113-6B89-43AF-8AEE-D6D697DAB516}" destId="{30D5DF60-0504-4824-80CC-C024A3B2B099}" srcOrd="0" destOrd="0" parTransId="{04EA8677-9E31-411A-9152-37E96A39177E}" sibTransId="{C66FD115-8D85-4002-BE1C-3537DF2A0AF2}"/>
    <dgm:cxn modelId="{ED73CDD5-406C-4EC8-82C7-692C03921424}" type="presOf" srcId="{31F3706D-4895-4D0F-8204-02063DC9EAED}" destId="{767AABE9-25D6-4804-83B5-B13AAED4366B}" srcOrd="0" destOrd="0" presId="urn:microsoft.com/office/officeart/2005/8/layout/chevron2"/>
    <dgm:cxn modelId="{DADF6BED-3CE8-44BB-8851-1446E5C7A30F}" srcId="{1FE9DA70-B63F-4233-B00F-2847983369E4}" destId="{093C3B42-E57F-4407-ADCC-2DAAA496EF6E}" srcOrd="0" destOrd="0" parTransId="{390FECEE-6B57-491B-80ED-9A71BBA416D6}" sibTransId="{7460C133-1B43-47CF-B4FC-51A89EBB6AA4}"/>
    <dgm:cxn modelId="{BD7D7FF0-7CA1-4006-877F-51B87AC1E4F6}" srcId="{B4ED72EE-C4EF-4AAE-A31A-F7ABE2D2A7F6}" destId="{44B29F45-C1BF-4962-9820-BF1E00ED4A28}" srcOrd="1" destOrd="0" parTransId="{D7D8380A-164C-4285-AEA6-4182A880B0A5}" sibTransId="{98C1F2B3-A540-4205-B0F7-4885332F388A}"/>
    <dgm:cxn modelId="{24A5A2AE-04EA-41E2-88BB-B8D097F6A621}" type="presParOf" srcId="{367E2871-7CE2-4688-B044-86C698C39171}" destId="{E8D350F0-B047-4B4F-A8C8-22660FC2FABF}" srcOrd="0" destOrd="0" presId="urn:microsoft.com/office/officeart/2005/8/layout/chevron2"/>
    <dgm:cxn modelId="{87D909DE-0141-414B-97C9-4CCC5F82D167}" type="presParOf" srcId="{E8D350F0-B047-4B4F-A8C8-22660FC2FABF}" destId="{3DA04F56-74CC-4C44-AB45-EADFB1DC3D7B}" srcOrd="0" destOrd="0" presId="urn:microsoft.com/office/officeart/2005/8/layout/chevron2"/>
    <dgm:cxn modelId="{2FCAC320-E908-4F94-A7D6-38227CC62BA7}" type="presParOf" srcId="{E8D350F0-B047-4B4F-A8C8-22660FC2FABF}" destId="{223F2372-7276-4330-A0C7-60C927198697}" srcOrd="1" destOrd="0" presId="urn:microsoft.com/office/officeart/2005/8/layout/chevron2"/>
    <dgm:cxn modelId="{6C317FCA-B0BC-4D40-B638-A9DA958BE1B9}" type="presParOf" srcId="{367E2871-7CE2-4688-B044-86C698C39171}" destId="{592968D2-03E2-448C-9C6D-7092E86D0243}" srcOrd="1" destOrd="0" presId="urn:microsoft.com/office/officeart/2005/8/layout/chevron2"/>
    <dgm:cxn modelId="{A0154EE4-9C74-4F90-883A-94EE8D7FFF79}" type="presParOf" srcId="{367E2871-7CE2-4688-B044-86C698C39171}" destId="{FCF9A376-CBE9-46AE-98A9-3CDF21BCB923}" srcOrd="2" destOrd="0" presId="urn:microsoft.com/office/officeart/2005/8/layout/chevron2"/>
    <dgm:cxn modelId="{76C28DF5-3012-40BC-A0CB-2DD39BFDFD89}" type="presParOf" srcId="{FCF9A376-CBE9-46AE-98A9-3CDF21BCB923}" destId="{A5E20B53-E1D6-43A7-82E9-50C4E0D6264E}" srcOrd="0" destOrd="0" presId="urn:microsoft.com/office/officeart/2005/8/layout/chevron2"/>
    <dgm:cxn modelId="{E9C47A3C-04C2-44A2-9D5C-F77F710C1134}" type="presParOf" srcId="{FCF9A376-CBE9-46AE-98A9-3CDF21BCB923}" destId="{9C821911-702D-4AEC-A299-9B06F5ADBBEF}" srcOrd="1" destOrd="0" presId="urn:microsoft.com/office/officeart/2005/8/layout/chevron2"/>
    <dgm:cxn modelId="{77CE5542-4124-4E38-9437-29BED4BF236D}" type="presParOf" srcId="{367E2871-7CE2-4688-B044-86C698C39171}" destId="{D907D161-5916-4049-82BB-B69A764895B3}" srcOrd="3" destOrd="0" presId="urn:microsoft.com/office/officeart/2005/8/layout/chevron2"/>
    <dgm:cxn modelId="{30324A7C-7CCD-4D11-B6CD-647556522399}" type="presParOf" srcId="{367E2871-7CE2-4688-B044-86C698C39171}" destId="{F610F040-0EB0-4D8B-A7A7-C23A3692D095}" srcOrd="4" destOrd="0" presId="urn:microsoft.com/office/officeart/2005/8/layout/chevron2"/>
    <dgm:cxn modelId="{4B3D1015-5D9B-4EF9-8D5A-17AEC9E7D3FC}" type="presParOf" srcId="{F610F040-0EB0-4D8B-A7A7-C23A3692D095}" destId="{45338DE7-5746-4C39-B0CF-8DD7420DCE93}" srcOrd="0" destOrd="0" presId="urn:microsoft.com/office/officeart/2005/8/layout/chevron2"/>
    <dgm:cxn modelId="{A0BBC31D-615E-4A2E-8125-BF53F9E97C81}" type="presParOf" srcId="{F610F040-0EB0-4D8B-A7A7-C23A3692D095}" destId="{767AABE9-25D6-4804-83B5-B13AAED4366B}" srcOrd="1" destOrd="0" presId="urn:microsoft.com/office/officeart/2005/8/layout/chevron2"/>
    <dgm:cxn modelId="{CD5DAC44-448A-460A-9960-1E33A0A0D494}" type="presParOf" srcId="{367E2871-7CE2-4688-B044-86C698C39171}" destId="{0A17F9FF-25F7-444F-BAEE-0DCFE151E776}" srcOrd="5" destOrd="0" presId="urn:microsoft.com/office/officeart/2005/8/layout/chevron2"/>
    <dgm:cxn modelId="{302D0EF8-5A82-4CD5-AB0D-27638FF050B3}" type="presParOf" srcId="{367E2871-7CE2-4688-B044-86C698C39171}" destId="{387BC142-55C3-4028-89D7-7FE418A4AFE7}" srcOrd="6" destOrd="0" presId="urn:microsoft.com/office/officeart/2005/8/layout/chevron2"/>
    <dgm:cxn modelId="{C40738D7-DE76-4ACF-8BF1-ECDEA26C4815}" type="presParOf" srcId="{387BC142-55C3-4028-89D7-7FE418A4AFE7}" destId="{D31DD6E4-2C86-454C-A633-B6A05F13969D}" srcOrd="0" destOrd="0" presId="urn:microsoft.com/office/officeart/2005/8/layout/chevron2"/>
    <dgm:cxn modelId="{09C55E26-BB13-4DB6-A1C6-AAD5CE3401BC}" type="presParOf" srcId="{387BC142-55C3-4028-89D7-7FE418A4AFE7}" destId="{8AF878EB-EFFA-4A60-BA43-9D387562C3C0}" srcOrd="1" destOrd="0" presId="urn:microsoft.com/office/officeart/2005/8/layout/chevron2"/>
    <dgm:cxn modelId="{B4673020-718F-49BB-A2CA-D9A470149F94}" type="presParOf" srcId="{367E2871-7CE2-4688-B044-86C698C39171}" destId="{3FD97167-C0C6-4BAD-9C9F-D8BFF08FA330}" srcOrd="7" destOrd="0" presId="urn:microsoft.com/office/officeart/2005/8/layout/chevron2"/>
    <dgm:cxn modelId="{C0F7C000-2B40-451B-BFE8-506532018991}" type="presParOf" srcId="{367E2871-7CE2-4688-B044-86C698C39171}" destId="{669A9208-53D1-4534-A06C-C1AD042E65C0}" srcOrd="8" destOrd="0" presId="urn:microsoft.com/office/officeart/2005/8/layout/chevron2"/>
    <dgm:cxn modelId="{16EB7DAA-D60B-483A-AD87-52AD9FFC2812}" type="presParOf" srcId="{669A9208-53D1-4534-A06C-C1AD042E65C0}" destId="{E4788D80-1912-409A-A046-36953247653D}" srcOrd="0" destOrd="0" presId="urn:microsoft.com/office/officeart/2005/8/layout/chevron2"/>
    <dgm:cxn modelId="{8F366C36-60D8-44A1-B728-C8CE8E75C369}" type="presParOf" srcId="{669A9208-53D1-4534-A06C-C1AD042E65C0}" destId="{03F62AF2-9A4C-4454-9E27-AF45F69078A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DE29224-ECF1-43EB-9703-4EB547767775}" type="doc">
      <dgm:prSet loTypeId="urn:microsoft.com/office/officeart/2008/layout/PictureStrips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A5B13AF2-B04A-48A8-91BA-BEA7229937C0}">
      <dgm:prSet phldrT="[Tekst]"/>
      <dgm:spPr/>
      <dgm:t>
        <a:bodyPr/>
        <a:lstStyle/>
        <a:p>
          <a:r>
            <a:rPr lang="pl-PL" dirty="0"/>
            <a:t>Główną strukturę sztabu powinno tworzyć ścisłe kierownictwo organizacji lub jego reprezentant, który jest zobligowany podejmować jednoosobowo decyzje, rzecznik prasowy, prawnik, kierownik personalny, ewentualnie psycholog, szef PR.</a:t>
          </a:r>
        </a:p>
        <a:p>
          <a:r>
            <a:rPr lang="pl-PL" dirty="0"/>
            <a:t>.</a:t>
          </a:r>
        </a:p>
      </dgm:t>
    </dgm:pt>
    <dgm:pt modelId="{E0FDA3B8-5515-4194-A11C-B511FCCEC176}" type="parTrans" cxnId="{BCB83383-2455-492A-A65D-96BAC6E79D50}">
      <dgm:prSet/>
      <dgm:spPr/>
      <dgm:t>
        <a:bodyPr/>
        <a:lstStyle/>
        <a:p>
          <a:endParaRPr lang="pl-PL"/>
        </a:p>
      </dgm:t>
    </dgm:pt>
    <dgm:pt modelId="{23856CD7-C169-4BA8-A4E8-2AE0765FBB95}" type="sibTrans" cxnId="{BCB83383-2455-492A-A65D-96BAC6E79D50}">
      <dgm:prSet/>
      <dgm:spPr/>
      <dgm:t>
        <a:bodyPr/>
        <a:lstStyle/>
        <a:p>
          <a:endParaRPr lang="pl-PL"/>
        </a:p>
      </dgm:t>
    </dgm:pt>
    <dgm:pt modelId="{BA1774BA-0663-434D-AC48-77B561D824EC}">
      <dgm:prSet phldrT="[Tekst]"/>
      <dgm:spPr/>
      <dgm:t>
        <a:bodyPr/>
        <a:lstStyle/>
        <a:p>
          <a:r>
            <a:rPr lang="pl-PL" dirty="0"/>
            <a:t>Szefem sztabu antykryzysowego powinna być najwyższa rangą osoba w organizacji, najlepiej prezes lub jego odpowiednik.</a:t>
          </a:r>
        </a:p>
      </dgm:t>
    </dgm:pt>
    <dgm:pt modelId="{EBE7D5AE-3FFE-48B4-94D0-AE6D76B76E8A}" type="parTrans" cxnId="{0AE412C5-FBF5-4065-9238-A84E44A78AF1}">
      <dgm:prSet/>
      <dgm:spPr/>
      <dgm:t>
        <a:bodyPr/>
        <a:lstStyle/>
        <a:p>
          <a:endParaRPr lang="pl-PL"/>
        </a:p>
      </dgm:t>
    </dgm:pt>
    <dgm:pt modelId="{47533740-69F1-43EE-A498-F246238FE5E4}" type="sibTrans" cxnId="{0AE412C5-FBF5-4065-9238-A84E44A78AF1}">
      <dgm:prSet/>
      <dgm:spPr/>
      <dgm:t>
        <a:bodyPr/>
        <a:lstStyle/>
        <a:p>
          <a:endParaRPr lang="pl-PL"/>
        </a:p>
      </dgm:t>
    </dgm:pt>
    <dgm:pt modelId="{8417FF0F-1544-4F56-8A9F-05621A18E39C}">
      <dgm:prSet phldrT="[Tekst]"/>
      <dgm:spPr/>
      <dgm:t>
        <a:bodyPr/>
        <a:lstStyle/>
        <a:p>
          <a:r>
            <a:rPr lang="pl-PL" dirty="0"/>
            <a:t>Niezbędne jest również wyznaczenie lub stworzenie tzw. pokoju operacyjnego, czyli miejsca, z którego akcja opanowywania kryzysu będzie prowadzona.</a:t>
          </a:r>
        </a:p>
      </dgm:t>
    </dgm:pt>
    <dgm:pt modelId="{1E1F06B5-3ECC-435A-85BC-4F74AAC6F63C}" type="parTrans" cxnId="{4A3037AA-A8E5-4CE1-A32B-FBA9257245F8}">
      <dgm:prSet/>
      <dgm:spPr/>
      <dgm:t>
        <a:bodyPr/>
        <a:lstStyle/>
        <a:p>
          <a:endParaRPr lang="pl-PL"/>
        </a:p>
      </dgm:t>
    </dgm:pt>
    <dgm:pt modelId="{754111C6-6FEE-448D-9113-E34CA2122732}" type="sibTrans" cxnId="{4A3037AA-A8E5-4CE1-A32B-FBA9257245F8}">
      <dgm:prSet/>
      <dgm:spPr/>
      <dgm:t>
        <a:bodyPr/>
        <a:lstStyle/>
        <a:p>
          <a:endParaRPr lang="pl-PL"/>
        </a:p>
      </dgm:t>
    </dgm:pt>
    <dgm:pt modelId="{7DED8ECB-CC80-4544-B9ED-2606417F4435}">
      <dgm:prSet/>
      <dgm:spPr/>
      <dgm:t>
        <a:bodyPr/>
        <a:lstStyle/>
        <a:p>
          <a:r>
            <a:rPr lang="pl-PL" dirty="0"/>
            <a:t>W zależności od charakteru instytucji i źródeł kryzysu, w skład zespołu kryzysowego mogą wchodzić także inne osoby, na co dzień odpowiadające za dany obszar kryzysu.</a:t>
          </a:r>
        </a:p>
      </dgm:t>
    </dgm:pt>
    <dgm:pt modelId="{4F52438A-9ABB-44FD-923E-A7F8C1FB5828}" type="parTrans" cxnId="{9468FBFC-3D49-4C84-B393-DC87D5E79CDA}">
      <dgm:prSet/>
      <dgm:spPr/>
      <dgm:t>
        <a:bodyPr/>
        <a:lstStyle/>
        <a:p>
          <a:endParaRPr lang="pl-PL"/>
        </a:p>
      </dgm:t>
    </dgm:pt>
    <dgm:pt modelId="{1D85C9C4-B065-4618-9128-398AC25F446D}" type="sibTrans" cxnId="{9468FBFC-3D49-4C84-B393-DC87D5E79CDA}">
      <dgm:prSet/>
      <dgm:spPr/>
      <dgm:t>
        <a:bodyPr/>
        <a:lstStyle/>
        <a:p>
          <a:endParaRPr lang="pl-PL"/>
        </a:p>
      </dgm:t>
    </dgm:pt>
    <dgm:pt modelId="{F7D09A50-D8D4-4926-BCE9-5A8737EA180D}" type="pres">
      <dgm:prSet presAssocID="{CDE29224-ECF1-43EB-9703-4EB547767775}" presName="Name0" presStyleCnt="0">
        <dgm:presLayoutVars>
          <dgm:dir/>
          <dgm:resizeHandles val="exact"/>
        </dgm:presLayoutVars>
      </dgm:prSet>
      <dgm:spPr/>
    </dgm:pt>
    <dgm:pt modelId="{A53C567B-536A-468C-8C94-141D8E6600AA}" type="pres">
      <dgm:prSet presAssocID="{A5B13AF2-B04A-48A8-91BA-BEA7229937C0}" presName="composite" presStyleCnt="0"/>
      <dgm:spPr/>
    </dgm:pt>
    <dgm:pt modelId="{0A3B4BE1-2209-464E-B1C1-5BF276202048}" type="pres">
      <dgm:prSet presAssocID="{A5B13AF2-B04A-48A8-91BA-BEA7229937C0}" presName="rect1" presStyleLbl="trAlignAcc1" presStyleIdx="0" presStyleCnt="4">
        <dgm:presLayoutVars>
          <dgm:bulletEnabled val="1"/>
        </dgm:presLayoutVars>
      </dgm:prSet>
      <dgm:spPr/>
    </dgm:pt>
    <dgm:pt modelId="{1FB32BA3-97F5-4C13-AD84-70D2C374AC7C}" type="pres">
      <dgm:prSet presAssocID="{A5B13AF2-B04A-48A8-91BA-BEA7229937C0}" presName="rect2" presStyleLbl="fgImgPlace1" presStyleIdx="0" presStyleCnt="4"/>
      <dgm:spPr/>
    </dgm:pt>
    <dgm:pt modelId="{DA2A8F61-B3D5-429D-A13A-11A5D51E49F0}" type="pres">
      <dgm:prSet presAssocID="{23856CD7-C169-4BA8-A4E8-2AE0765FBB95}" presName="sibTrans" presStyleCnt="0"/>
      <dgm:spPr/>
    </dgm:pt>
    <dgm:pt modelId="{00EA9888-591A-401C-8FE1-F098A1304DE2}" type="pres">
      <dgm:prSet presAssocID="{BA1774BA-0663-434D-AC48-77B561D824EC}" presName="composite" presStyleCnt="0"/>
      <dgm:spPr/>
    </dgm:pt>
    <dgm:pt modelId="{75EA14E8-A56D-48B2-8097-1FCFA1005C9B}" type="pres">
      <dgm:prSet presAssocID="{BA1774BA-0663-434D-AC48-77B561D824EC}" presName="rect1" presStyleLbl="trAlignAcc1" presStyleIdx="1" presStyleCnt="4">
        <dgm:presLayoutVars>
          <dgm:bulletEnabled val="1"/>
        </dgm:presLayoutVars>
      </dgm:prSet>
      <dgm:spPr/>
    </dgm:pt>
    <dgm:pt modelId="{FEADC0AB-7CDE-4E22-9764-1ACBF4975356}" type="pres">
      <dgm:prSet presAssocID="{BA1774BA-0663-434D-AC48-77B561D824EC}" presName="rect2" presStyleLbl="fgImgPlace1" presStyleIdx="1" presStyleCnt="4"/>
      <dgm:spPr/>
    </dgm:pt>
    <dgm:pt modelId="{392E175D-D2DB-4B9A-909A-CF7EBA225691}" type="pres">
      <dgm:prSet presAssocID="{47533740-69F1-43EE-A498-F246238FE5E4}" presName="sibTrans" presStyleCnt="0"/>
      <dgm:spPr/>
    </dgm:pt>
    <dgm:pt modelId="{53A46F1C-BC28-4226-85A2-76522C9DF41A}" type="pres">
      <dgm:prSet presAssocID="{7DED8ECB-CC80-4544-B9ED-2606417F4435}" presName="composite" presStyleCnt="0"/>
      <dgm:spPr/>
    </dgm:pt>
    <dgm:pt modelId="{1E693F93-DF2B-4AEF-BDB2-CAC5529A4D31}" type="pres">
      <dgm:prSet presAssocID="{7DED8ECB-CC80-4544-B9ED-2606417F4435}" presName="rect1" presStyleLbl="trAlignAcc1" presStyleIdx="2" presStyleCnt="4">
        <dgm:presLayoutVars>
          <dgm:bulletEnabled val="1"/>
        </dgm:presLayoutVars>
      </dgm:prSet>
      <dgm:spPr/>
    </dgm:pt>
    <dgm:pt modelId="{F23A39A1-7BD5-49A5-AFD5-688ACD5A6BFD}" type="pres">
      <dgm:prSet presAssocID="{7DED8ECB-CC80-4544-B9ED-2606417F4435}" presName="rect2" presStyleLbl="fgImgPlace1" presStyleIdx="2" presStyleCnt="4"/>
      <dgm:spPr/>
    </dgm:pt>
    <dgm:pt modelId="{3FEE7F40-EFC4-4AB3-8E06-7D7C7796127B}" type="pres">
      <dgm:prSet presAssocID="{1D85C9C4-B065-4618-9128-398AC25F446D}" presName="sibTrans" presStyleCnt="0"/>
      <dgm:spPr/>
    </dgm:pt>
    <dgm:pt modelId="{850C17D7-23D1-47D2-837D-1A7BC91CB200}" type="pres">
      <dgm:prSet presAssocID="{8417FF0F-1544-4F56-8A9F-05621A18E39C}" presName="composite" presStyleCnt="0"/>
      <dgm:spPr/>
    </dgm:pt>
    <dgm:pt modelId="{12D108A2-6CEB-4304-9C3F-5FA591AB0F94}" type="pres">
      <dgm:prSet presAssocID="{8417FF0F-1544-4F56-8A9F-05621A18E39C}" presName="rect1" presStyleLbl="trAlignAcc1" presStyleIdx="3" presStyleCnt="4">
        <dgm:presLayoutVars>
          <dgm:bulletEnabled val="1"/>
        </dgm:presLayoutVars>
      </dgm:prSet>
      <dgm:spPr/>
    </dgm:pt>
    <dgm:pt modelId="{0A0F2EF4-52D9-42FC-A4DD-0FA7D6CFF01F}" type="pres">
      <dgm:prSet presAssocID="{8417FF0F-1544-4F56-8A9F-05621A18E39C}" presName="rect2" presStyleLbl="fgImgPlace1" presStyleIdx="3" presStyleCnt="4"/>
      <dgm:spPr/>
    </dgm:pt>
  </dgm:ptLst>
  <dgm:cxnLst>
    <dgm:cxn modelId="{51E85003-8A0F-4252-9D20-53C872112E28}" type="presOf" srcId="{A5B13AF2-B04A-48A8-91BA-BEA7229937C0}" destId="{0A3B4BE1-2209-464E-B1C1-5BF276202048}" srcOrd="0" destOrd="0" presId="urn:microsoft.com/office/officeart/2008/layout/PictureStrips"/>
    <dgm:cxn modelId="{4CE6BB10-922F-4893-B38E-B3519AF97880}" type="presOf" srcId="{CDE29224-ECF1-43EB-9703-4EB547767775}" destId="{F7D09A50-D8D4-4926-BCE9-5A8737EA180D}" srcOrd="0" destOrd="0" presId="urn:microsoft.com/office/officeart/2008/layout/PictureStrips"/>
    <dgm:cxn modelId="{6A19C151-410A-4198-B912-89DA1175B3C9}" type="presOf" srcId="{7DED8ECB-CC80-4544-B9ED-2606417F4435}" destId="{1E693F93-DF2B-4AEF-BDB2-CAC5529A4D31}" srcOrd="0" destOrd="0" presId="urn:microsoft.com/office/officeart/2008/layout/PictureStrips"/>
    <dgm:cxn modelId="{BCB83383-2455-492A-A65D-96BAC6E79D50}" srcId="{CDE29224-ECF1-43EB-9703-4EB547767775}" destId="{A5B13AF2-B04A-48A8-91BA-BEA7229937C0}" srcOrd="0" destOrd="0" parTransId="{E0FDA3B8-5515-4194-A11C-B511FCCEC176}" sibTransId="{23856CD7-C169-4BA8-A4E8-2AE0765FBB95}"/>
    <dgm:cxn modelId="{4A3037AA-A8E5-4CE1-A32B-FBA9257245F8}" srcId="{CDE29224-ECF1-43EB-9703-4EB547767775}" destId="{8417FF0F-1544-4F56-8A9F-05621A18E39C}" srcOrd="3" destOrd="0" parTransId="{1E1F06B5-3ECC-435A-85BC-4F74AAC6F63C}" sibTransId="{754111C6-6FEE-448D-9113-E34CA2122732}"/>
    <dgm:cxn modelId="{B1D988C0-FC1E-4C00-930B-5E1A19C22670}" type="presOf" srcId="{BA1774BA-0663-434D-AC48-77B561D824EC}" destId="{75EA14E8-A56D-48B2-8097-1FCFA1005C9B}" srcOrd="0" destOrd="0" presId="urn:microsoft.com/office/officeart/2008/layout/PictureStrips"/>
    <dgm:cxn modelId="{0AE412C5-FBF5-4065-9238-A84E44A78AF1}" srcId="{CDE29224-ECF1-43EB-9703-4EB547767775}" destId="{BA1774BA-0663-434D-AC48-77B561D824EC}" srcOrd="1" destOrd="0" parTransId="{EBE7D5AE-3FFE-48B4-94D0-AE6D76B76E8A}" sibTransId="{47533740-69F1-43EE-A498-F246238FE5E4}"/>
    <dgm:cxn modelId="{9468FBFC-3D49-4C84-B393-DC87D5E79CDA}" srcId="{CDE29224-ECF1-43EB-9703-4EB547767775}" destId="{7DED8ECB-CC80-4544-B9ED-2606417F4435}" srcOrd="2" destOrd="0" parTransId="{4F52438A-9ABB-44FD-923E-A7F8C1FB5828}" sibTransId="{1D85C9C4-B065-4618-9128-398AC25F446D}"/>
    <dgm:cxn modelId="{F38D88FF-942D-4B41-95E0-6B165269D8CB}" type="presOf" srcId="{8417FF0F-1544-4F56-8A9F-05621A18E39C}" destId="{12D108A2-6CEB-4304-9C3F-5FA591AB0F94}" srcOrd="0" destOrd="0" presId="urn:microsoft.com/office/officeart/2008/layout/PictureStrips"/>
    <dgm:cxn modelId="{D8F3C41B-7821-48EA-8DB6-FA6638A90EC8}" type="presParOf" srcId="{F7D09A50-D8D4-4926-BCE9-5A8737EA180D}" destId="{A53C567B-536A-468C-8C94-141D8E6600AA}" srcOrd="0" destOrd="0" presId="urn:microsoft.com/office/officeart/2008/layout/PictureStrips"/>
    <dgm:cxn modelId="{0D798717-A5DD-486A-A68B-34DEFDE02E49}" type="presParOf" srcId="{A53C567B-536A-468C-8C94-141D8E6600AA}" destId="{0A3B4BE1-2209-464E-B1C1-5BF276202048}" srcOrd="0" destOrd="0" presId="urn:microsoft.com/office/officeart/2008/layout/PictureStrips"/>
    <dgm:cxn modelId="{3D661F09-6451-4130-8A7D-15E54C2BD9D2}" type="presParOf" srcId="{A53C567B-536A-468C-8C94-141D8E6600AA}" destId="{1FB32BA3-97F5-4C13-AD84-70D2C374AC7C}" srcOrd="1" destOrd="0" presId="urn:microsoft.com/office/officeart/2008/layout/PictureStrips"/>
    <dgm:cxn modelId="{EE5AADC9-F83C-49AD-B94B-AB41D2E35775}" type="presParOf" srcId="{F7D09A50-D8D4-4926-BCE9-5A8737EA180D}" destId="{DA2A8F61-B3D5-429D-A13A-11A5D51E49F0}" srcOrd="1" destOrd="0" presId="urn:microsoft.com/office/officeart/2008/layout/PictureStrips"/>
    <dgm:cxn modelId="{9DC17967-350F-4D8F-AF85-3D863A2E47A5}" type="presParOf" srcId="{F7D09A50-D8D4-4926-BCE9-5A8737EA180D}" destId="{00EA9888-591A-401C-8FE1-F098A1304DE2}" srcOrd="2" destOrd="0" presId="urn:microsoft.com/office/officeart/2008/layout/PictureStrips"/>
    <dgm:cxn modelId="{4D1C2C4C-7C4C-4C14-80F5-5558CCE66FB5}" type="presParOf" srcId="{00EA9888-591A-401C-8FE1-F098A1304DE2}" destId="{75EA14E8-A56D-48B2-8097-1FCFA1005C9B}" srcOrd="0" destOrd="0" presId="urn:microsoft.com/office/officeart/2008/layout/PictureStrips"/>
    <dgm:cxn modelId="{1B566CA9-4E3A-4E49-9DD3-FDC55B57D73F}" type="presParOf" srcId="{00EA9888-591A-401C-8FE1-F098A1304DE2}" destId="{FEADC0AB-7CDE-4E22-9764-1ACBF4975356}" srcOrd="1" destOrd="0" presId="urn:microsoft.com/office/officeart/2008/layout/PictureStrips"/>
    <dgm:cxn modelId="{223EF6B5-FC89-47FF-8C0B-9441C8894341}" type="presParOf" srcId="{F7D09A50-D8D4-4926-BCE9-5A8737EA180D}" destId="{392E175D-D2DB-4B9A-909A-CF7EBA225691}" srcOrd="3" destOrd="0" presId="urn:microsoft.com/office/officeart/2008/layout/PictureStrips"/>
    <dgm:cxn modelId="{828FCBC7-2AF0-45C5-8D27-D7D0CAB6EC36}" type="presParOf" srcId="{F7D09A50-D8D4-4926-BCE9-5A8737EA180D}" destId="{53A46F1C-BC28-4226-85A2-76522C9DF41A}" srcOrd="4" destOrd="0" presId="urn:microsoft.com/office/officeart/2008/layout/PictureStrips"/>
    <dgm:cxn modelId="{5E7F428C-6A39-4EB6-8613-3EF1CCE7C20B}" type="presParOf" srcId="{53A46F1C-BC28-4226-85A2-76522C9DF41A}" destId="{1E693F93-DF2B-4AEF-BDB2-CAC5529A4D31}" srcOrd="0" destOrd="0" presId="urn:microsoft.com/office/officeart/2008/layout/PictureStrips"/>
    <dgm:cxn modelId="{2A3BE373-429B-46B4-B1BE-A26CA053AC77}" type="presParOf" srcId="{53A46F1C-BC28-4226-85A2-76522C9DF41A}" destId="{F23A39A1-7BD5-49A5-AFD5-688ACD5A6BFD}" srcOrd="1" destOrd="0" presId="urn:microsoft.com/office/officeart/2008/layout/PictureStrips"/>
    <dgm:cxn modelId="{5A03A991-562F-45B7-9B00-18B34BF27BDF}" type="presParOf" srcId="{F7D09A50-D8D4-4926-BCE9-5A8737EA180D}" destId="{3FEE7F40-EFC4-4AB3-8E06-7D7C7796127B}" srcOrd="5" destOrd="0" presId="urn:microsoft.com/office/officeart/2008/layout/PictureStrips"/>
    <dgm:cxn modelId="{2514EBBF-6B3B-4A3B-8F5D-55CCB8ADA7FD}" type="presParOf" srcId="{F7D09A50-D8D4-4926-BCE9-5A8737EA180D}" destId="{850C17D7-23D1-47D2-837D-1A7BC91CB200}" srcOrd="6" destOrd="0" presId="urn:microsoft.com/office/officeart/2008/layout/PictureStrips"/>
    <dgm:cxn modelId="{8A1ED3E3-5FE4-48FD-88C5-3C67AA91D282}" type="presParOf" srcId="{850C17D7-23D1-47D2-837D-1A7BC91CB200}" destId="{12D108A2-6CEB-4304-9C3F-5FA591AB0F94}" srcOrd="0" destOrd="0" presId="urn:microsoft.com/office/officeart/2008/layout/PictureStrips"/>
    <dgm:cxn modelId="{ADB816D1-08B8-4BEC-A15A-7F83311694C5}" type="presParOf" srcId="{850C17D7-23D1-47D2-837D-1A7BC91CB200}" destId="{0A0F2EF4-52D9-42FC-A4DD-0FA7D6CFF01F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D2497DFB-BFE9-4062-B1E6-F1FB40B9AD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A4830429-9CA9-4895-A67C-046F6166066E}">
      <dgm:prSet phldrT="[Tekst]"/>
      <dgm:spPr/>
      <dgm:t>
        <a:bodyPr/>
        <a:lstStyle/>
        <a:p>
          <a:r>
            <a:rPr lang="pl-PL" dirty="0"/>
            <a:t>Sztab kryzysowy</a:t>
          </a:r>
        </a:p>
      </dgm:t>
    </dgm:pt>
    <dgm:pt modelId="{7EAE982E-6B0C-4E1C-9CE2-2EEDB599D871}" type="parTrans" cxnId="{95CC0507-619F-4030-806C-19A61CD4136E}">
      <dgm:prSet/>
      <dgm:spPr/>
      <dgm:t>
        <a:bodyPr/>
        <a:lstStyle/>
        <a:p>
          <a:endParaRPr lang="pl-PL"/>
        </a:p>
      </dgm:t>
    </dgm:pt>
    <dgm:pt modelId="{E3F8A09E-359C-4FC2-A1ED-77A392913839}" type="sibTrans" cxnId="{95CC0507-619F-4030-806C-19A61CD4136E}">
      <dgm:prSet/>
      <dgm:spPr/>
      <dgm:t>
        <a:bodyPr/>
        <a:lstStyle/>
        <a:p>
          <a:endParaRPr lang="pl-PL"/>
        </a:p>
      </dgm:t>
    </dgm:pt>
    <dgm:pt modelId="{DBD7BDA2-0BBC-4278-816E-D709F273D756}">
      <dgm:prSet phldrT="[Tekst]"/>
      <dgm:spPr/>
      <dgm:t>
        <a:bodyPr/>
        <a:lstStyle/>
        <a:p>
          <a:r>
            <a:rPr lang="pl-PL" dirty="0"/>
            <a:t>Odpowiedzialność</a:t>
          </a:r>
        </a:p>
      </dgm:t>
    </dgm:pt>
    <dgm:pt modelId="{E74ED422-87F2-4AF8-BFF7-C1CB589A4393}" type="parTrans" cxnId="{B643625E-904B-4047-B789-25E6A504A4F6}">
      <dgm:prSet/>
      <dgm:spPr/>
      <dgm:t>
        <a:bodyPr/>
        <a:lstStyle/>
        <a:p>
          <a:endParaRPr lang="pl-PL"/>
        </a:p>
      </dgm:t>
    </dgm:pt>
    <dgm:pt modelId="{6FE6C10B-254A-4FA4-B072-90004B8F7F28}" type="sibTrans" cxnId="{B643625E-904B-4047-B789-25E6A504A4F6}">
      <dgm:prSet/>
      <dgm:spPr/>
      <dgm:t>
        <a:bodyPr/>
        <a:lstStyle/>
        <a:p>
          <a:endParaRPr lang="pl-PL"/>
        </a:p>
      </dgm:t>
    </dgm:pt>
    <dgm:pt modelId="{AC0F3E59-9A0B-42B4-A9A7-3563E80A2552}">
      <dgm:prSet phldrT="[Tekst]"/>
      <dgm:spPr/>
      <dgm:t>
        <a:bodyPr/>
        <a:lstStyle/>
        <a:p>
          <a:r>
            <a:rPr lang="pl-PL" dirty="0"/>
            <a:t>Środki przekazu</a:t>
          </a:r>
        </a:p>
      </dgm:t>
    </dgm:pt>
    <dgm:pt modelId="{92DC5661-5B00-409F-914A-8A9B430B28C4}" type="parTrans" cxnId="{073EE84D-BB25-4782-AC62-428E6131B77E}">
      <dgm:prSet/>
      <dgm:spPr/>
      <dgm:t>
        <a:bodyPr/>
        <a:lstStyle/>
        <a:p>
          <a:endParaRPr lang="pl-PL"/>
        </a:p>
      </dgm:t>
    </dgm:pt>
    <dgm:pt modelId="{9EA69243-40AF-49F2-957D-0A6E8D0A3501}" type="sibTrans" cxnId="{073EE84D-BB25-4782-AC62-428E6131B77E}">
      <dgm:prSet/>
      <dgm:spPr/>
      <dgm:t>
        <a:bodyPr/>
        <a:lstStyle/>
        <a:p>
          <a:endParaRPr lang="pl-PL"/>
        </a:p>
      </dgm:t>
    </dgm:pt>
    <dgm:pt modelId="{1DD496B8-0FCF-4EBF-82A1-AFCA21EA8CCB}">
      <dgm:prSet/>
      <dgm:spPr/>
      <dgm:t>
        <a:bodyPr/>
        <a:lstStyle/>
        <a:p>
          <a:r>
            <a:rPr lang="pl-PL" dirty="0"/>
            <a:t>Strony konfliktu</a:t>
          </a:r>
        </a:p>
      </dgm:t>
    </dgm:pt>
    <dgm:pt modelId="{1DCC0D18-B0D7-432D-AB6C-7FCC4EBAF25B}" type="parTrans" cxnId="{27BEDE3A-8E34-4F00-8732-CD12684CABAA}">
      <dgm:prSet/>
      <dgm:spPr/>
      <dgm:t>
        <a:bodyPr/>
        <a:lstStyle/>
        <a:p>
          <a:endParaRPr lang="pl-PL"/>
        </a:p>
      </dgm:t>
    </dgm:pt>
    <dgm:pt modelId="{8FB489A0-C647-42DD-85AE-3A524A10562B}" type="sibTrans" cxnId="{27BEDE3A-8E34-4F00-8732-CD12684CABAA}">
      <dgm:prSet/>
      <dgm:spPr/>
      <dgm:t>
        <a:bodyPr/>
        <a:lstStyle/>
        <a:p>
          <a:endParaRPr lang="pl-PL"/>
        </a:p>
      </dgm:t>
    </dgm:pt>
    <dgm:pt modelId="{AA70E133-A816-4694-805F-70F20B2F4185}">
      <dgm:prSet/>
      <dgm:spPr/>
      <dgm:t>
        <a:bodyPr/>
        <a:lstStyle/>
        <a:p>
          <a:r>
            <a:rPr lang="pl-PL" dirty="0"/>
            <a:t>Eksperci </a:t>
          </a:r>
          <a:br>
            <a:rPr lang="pl-PL" dirty="0"/>
          </a:br>
          <a:r>
            <a:rPr lang="pl-PL" dirty="0"/>
            <a:t>i autorytety</a:t>
          </a:r>
        </a:p>
      </dgm:t>
    </dgm:pt>
    <dgm:pt modelId="{DDCBEF15-A283-428E-AD81-D15CBF4A2B9C}" type="parTrans" cxnId="{2CAD88AD-2976-4818-AC92-B6007BFB3538}">
      <dgm:prSet/>
      <dgm:spPr/>
      <dgm:t>
        <a:bodyPr/>
        <a:lstStyle/>
        <a:p>
          <a:endParaRPr lang="pl-PL"/>
        </a:p>
      </dgm:t>
    </dgm:pt>
    <dgm:pt modelId="{4042E30C-5C07-480A-8DD6-1F30377D4C50}" type="sibTrans" cxnId="{2CAD88AD-2976-4818-AC92-B6007BFB3538}">
      <dgm:prSet/>
      <dgm:spPr/>
      <dgm:t>
        <a:bodyPr/>
        <a:lstStyle/>
        <a:p>
          <a:endParaRPr lang="pl-PL"/>
        </a:p>
      </dgm:t>
    </dgm:pt>
    <dgm:pt modelId="{37880BAE-4BFD-4FCF-8942-FDFBC38D359F}">
      <dgm:prSet/>
      <dgm:spPr/>
      <dgm:t>
        <a:bodyPr/>
        <a:lstStyle/>
        <a:p>
          <a:r>
            <a:rPr lang="pl-PL" dirty="0"/>
            <a:t>Rozpocznij działania</a:t>
          </a:r>
        </a:p>
      </dgm:t>
    </dgm:pt>
    <dgm:pt modelId="{C65220EC-AEB9-4132-80A8-BE5FFEAEC71E}" type="parTrans" cxnId="{E3434EF1-400F-4FF5-94F7-D194386057BF}">
      <dgm:prSet/>
      <dgm:spPr/>
      <dgm:t>
        <a:bodyPr/>
        <a:lstStyle/>
        <a:p>
          <a:endParaRPr lang="pl-PL"/>
        </a:p>
      </dgm:t>
    </dgm:pt>
    <dgm:pt modelId="{3F534776-F943-45C8-925F-26F7A8FDC944}" type="sibTrans" cxnId="{E3434EF1-400F-4FF5-94F7-D194386057BF}">
      <dgm:prSet/>
      <dgm:spPr/>
      <dgm:t>
        <a:bodyPr/>
        <a:lstStyle/>
        <a:p>
          <a:endParaRPr lang="pl-PL"/>
        </a:p>
      </dgm:t>
    </dgm:pt>
    <dgm:pt modelId="{74B1F9A5-A455-4EF3-B865-31546D7DE31C}" type="pres">
      <dgm:prSet presAssocID="{D2497DFB-BFE9-4062-B1E6-F1FB40B9AD70}" presName="CompostProcess" presStyleCnt="0">
        <dgm:presLayoutVars>
          <dgm:dir/>
          <dgm:resizeHandles val="exact"/>
        </dgm:presLayoutVars>
      </dgm:prSet>
      <dgm:spPr/>
    </dgm:pt>
    <dgm:pt modelId="{F9A5378C-E223-4906-B525-483F95D23819}" type="pres">
      <dgm:prSet presAssocID="{D2497DFB-BFE9-4062-B1E6-F1FB40B9AD70}" presName="arrow" presStyleLbl="bgShp" presStyleIdx="0" presStyleCnt="1"/>
      <dgm:spPr/>
    </dgm:pt>
    <dgm:pt modelId="{1A8243F8-A356-4458-8A46-FE95065B48F8}" type="pres">
      <dgm:prSet presAssocID="{D2497DFB-BFE9-4062-B1E6-F1FB40B9AD70}" presName="linearProcess" presStyleCnt="0"/>
      <dgm:spPr/>
    </dgm:pt>
    <dgm:pt modelId="{AA4385A0-8726-4292-AC55-F5BAF64BF6EC}" type="pres">
      <dgm:prSet presAssocID="{A4830429-9CA9-4895-A67C-046F6166066E}" presName="textNode" presStyleLbl="node1" presStyleIdx="0" presStyleCnt="6">
        <dgm:presLayoutVars>
          <dgm:bulletEnabled val="1"/>
        </dgm:presLayoutVars>
      </dgm:prSet>
      <dgm:spPr/>
    </dgm:pt>
    <dgm:pt modelId="{0A94DC9D-1B2E-4AFA-8783-819BFA68197D}" type="pres">
      <dgm:prSet presAssocID="{E3F8A09E-359C-4FC2-A1ED-77A392913839}" presName="sibTrans" presStyleCnt="0"/>
      <dgm:spPr/>
    </dgm:pt>
    <dgm:pt modelId="{8B7D8897-3986-4E4A-9CBF-83395A1B19CC}" type="pres">
      <dgm:prSet presAssocID="{DBD7BDA2-0BBC-4278-816E-D709F273D756}" presName="textNode" presStyleLbl="node1" presStyleIdx="1" presStyleCnt="6">
        <dgm:presLayoutVars>
          <dgm:bulletEnabled val="1"/>
        </dgm:presLayoutVars>
      </dgm:prSet>
      <dgm:spPr/>
    </dgm:pt>
    <dgm:pt modelId="{C9B76141-06BB-4111-B52F-88192CC0ABEC}" type="pres">
      <dgm:prSet presAssocID="{6FE6C10B-254A-4FA4-B072-90004B8F7F28}" presName="sibTrans" presStyleCnt="0"/>
      <dgm:spPr/>
    </dgm:pt>
    <dgm:pt modelId="{6A9F9E0C-F067-4F04-BEC4-12882A3682E9}" type="pres">
      <dgm:prSet presAssocID="{AC0F3E59-9A0B-42B4-A9A7-3563E80A2552}" presName="textNode" presStyleLbl="node1" presStyleIdx="2" presStyleCnt="6">
        <dgm:presLayoutVars>
          <dgm:bulletEnabled val="1"/>
        </dgm:presLayoutVars>
      </dgm:prSet>
      <dgm:spPr/>
    </dgm:pt>
    <dgm:pt modelId="{B36E9577-A3C6-483E-AD7A-B4AAA0690294}" type="pres">
      <dgm:prSet presAssocID="{9EA69243-40AF-49F2-957D-0A6E8D0A3501}" presName="sibTrans" presStyleCnt="0"/>
      <dgm:spPr/>
    </dgm:pt>
    <dgm:pt modelId="{017D6FC7-6FA6-4B97-A862-436171B34EB7}" type="pres">
      <dgm:prSet presAssocID="{1DD496B8-0FCF-4EBF-82A1-AFCA21EA8CCB}" presName="textNode" presStyleLbl="node1" presStyleIdx="3" presStyleCnt="6">
        <dgm:presLayoutVars>
          <dgm:bulletEnabled val="1"/>
        </dgm:presLayoutVars>
      </dgm:prSet>
      <dgm:spPr/>
    </dgm:pt>
    <dgm:pt modelId="{31D7E8FD-5133-49A2-9F3B-02CD4C29A61F}" type="pres">
      <dgm:prSet presAssocID="{8FB489A0-C647-42DD-85AE-3A524A10562B}" presName="sibTrans" presStyleCnt="0"/>
      <dgm:spPr/>
    </dgm:pt>
    <dgm:pt modelId="{B5760533-2CA8-4E55-9A0A-7BE6B1448EB8}" type="pres">
      <dgm:prSet presAssocID="{AA70E133-A816-4694-805F-70F20B2F4185}" presName="textNode" presStyleLbl="node1" presStyleIdx="4" presStyleCnt="6">
        <dgm:presLayoutVars>
          <dgm:bulletEnabled val="1"/>
        </dgm:presLayoutVars>
      </dgm:prSet>
      <dgm:spPr/>
    </dgm:pt>
    <dgm:pt modelId="{F29F5706-A0BD-4FBC-8448-F8DF9BA9F3AD}" type="pres">
      <dgm:prSet presAssocID="{4042E30C-5C07-480A-8DD6-1F30377D4C50}" presName="sibTrans" presStyleCnt="0"/>
      <dgm:spPr/>
    </dgm:pt>
    <dgm:pt modelId="{658ABAD6-803D-4AF5-99B5-B06A3BCC820C}" type="pres">
      <dgm:prSet presAssocID="{37880BAE-4BFD-4FCF-8942-FDFBC38D359F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95CC0507-619F-4030-806C-19A61CD4136E}" srcId="{D2497DFB-BFE9-4062-B1E6-F1FB40B9AD70}" destId="{A4830429-9CA9-4895-A67C-046F6166066E}" srcOrd="0" destOrd="0" parTransId="{7EAE982E-6B0C-4E1C-9CE2-2EEDB599D871}" sibTransId="{E3F8A09E-359C-4FC2-A1ED-77A392913839}"/>
    <dgm:cxn modelId="{B376E51A-29DB-470A-BBCC-EFD81E2D07E3}" type="presOf" srcId="{37880BAE-4BFD-4FCF-8942-FDFBC38D359F}" destId="{658ABAD6-803D-4AF5-99B5-B06A3BCC820C}" srcOrd="0" destOrd="0" presId="urn:microsoft.com/office/officeart/2005/8/layout/hProcess9"/>
    <dgm:cxn modelId="{27BEDE3A-8E34-4F00-8732-CD12684CABAA}" srcId="{D2497DFB-BFE9-4062-B1E6-F1FB40B9AD70}" destId="{1DD496B8-0FCF-4EBF-82A1-AFCA21EA8CCB}" srcOrd="3" destOrd="0" parTransId="{1DCC0D18-B0D7-432D-AB6C-7FCC4EBAF25B}" sibTransId="{8FB489A0-C647-42DD-85AE-3A524A10562B}"/>
    <dgm:cxn modelId="{B643625E-904B-4047-B789-25E6A504A4F6}" srcId="{D2497DFB-BFE9-4062-B1E6-F1FB40B9AD70}" destId="{DBD7BDA2-0BBC-4278-816E-D709F273D756}" srcOrd="1" destOrd="0" parTransId="{E74ED422-87F2-4AF8-BFF7-C1CB589A4393}" sibTransId="{6FE6C10B-254A-4FA4-B072-90004B8F7F28}"/>
    <dgm:cxn modelId="{15E0535F-FDAD-4F9E-8224-7A9738371688}" type="presOf" srcId="{1DD496B8-0FCF-4EBF-82A1-AFCA21EA8CCB}" destId="{017D6FC7-6FA6-4B97-A862-436171B34EB7}" srcOrd="0" destOrd="0" presId="urn:microsoft.com/office/officeart/2005/8/layout/hProcess9"/>
    <dgm:cxn modelId="{073EE84D-BB25-4782-AC62-428E6131B77E}" srcId="{D2497DFB-BFE9-4062-B1E6-F1FB40B9AD70}" destId="{AC0F3E59-9A0B-42B4-A9A7-3563E80A2552}" srcOrd="2" destOrd="0" parTransId="{92DC5661-5B00-409F-914A-8A9B430B28C4}" sibTransId="{9EA69243-40AF-49F2-957D-0A6E8D0A3501}"/>
    <dgm:cxn modelId="{B659FE6F-83A4-4690-ADC1-91472103AF7A}" type="presOf" srcId="{AA70E133-A816-4694-805F-70F20B2F4185}" destId="{B5760533-2CA8-4E55-9A0A-7BE6B1448EB8}" srcOrd="0" destOrd="0" presId="urn:microsoft.com/office/officeart/2005/8/layout/hProcess9"/>
    <dgm:cxn modelId="{E42F7E97-8A71-432D-9189-E6380C54C5D7}" type="presOf" srcId="{A4830429-9CA9-4895-A67C-046F6166066E}" destId="{AA4385A0-8726-4292-AC55-F5BAF64BF6EC}" srcOrd="0" destOrd="0" presId="urn:microsoft.com/office/officeart/2005/8/layout/hProcess9"/>
    <dgm:cxn modelId="{2CAD88AD-2976-4818-AC92-B6007BFB3538}" srcId="{D2497DFB-BFE9-4062-B1E6-F1FB40B9AD70}" destId="{AA70E133-A816-4694-805F-70F20B2F4185}" srcOrd="4" destOrd="0" parTransId="{DDCBEF15-A283-428E-AD81-D15CBF4A2B9C}" sibTransId="{4042E30C-5C07-480A-8DD6-1F30377D4C50}"/>
    <dgm:cxn modelId="{916A75BC-9234-4343-8E92-E033B4552763}" type="presOf" srcId="{D2497DFB-BFE9-4062-B1E6-F1FB40B9AD70}" destId="{74B1F9A5-A455-4EF3-B865-31546D7DE31C}" srcOrd="0" destOrd="0" presId="urn:microsoft.com/office/officeart/2005/8/layout/hProcess9"/>
    <dgm:cxn modelId="{D6EAAAF0-BCA1-44AA-AEDC-F75029DBD909}" type="presOf" srcId="{AC0F3E59-9A0B-42B4-A9A7-3563E80A2552}" destId="{6A9F9E0C-F067-4F04-BEC4-12882A3682E9}" srcOrd="0" destOrd="0" presId="urn:microsoft.com/office/officeart/2005/8/layout/hProcess9"/>
    <dgm:cxn modelId="{E3434EF1-400F-4FF5-94F7-D194386057BF}" srcId="{D2497DFB-BFE9-4062-B1E6-F1FB40B9AD70}" destId="{37880BAE-4BFD-4FCF-8942-FDFBC38D359F}" srcOrd="5" destOrd="0" parTransId="{C65220EC-AEB9-4132-80A8-BE5FFEAEC71E}" sibTransId="{3F534776-F943-45C8-925F-26F7A8FDC944}"/>
    <dgm:cxn modelId="{BC2433F7-3750-4980-800A-597FE7DBFFA1}" type="presOf" srcId="{DBD7BDA2-0BBC-4278-816E-D709F273D756}" destId="{8B7D8897-3986-4E4A-9CBF-83395A1B19CC}" srcOrd="0" destOrd="0" presId="urn:microsoft.com/office/officeart/2005/8/layout/hProcess9"/>
    <dgm:cxn modelId="{35D6C246-4CC7-459C-A718-DF7E127606C4}" type="presParOf" srcId="{74B1F9A5-A455-4EF3-B865-31546D7DE31C}" destId="{F9A5378C-E223-4906-B525-483F95D23819}" srcOrd="0" destOrd="0" presId="urn:microsoft.com/office/officeart/2005/8/layout/hProcess9"/>
    <dgm:cxn modelId="{284F833C-A2D4-4CBA-A2F8-9CD0030AAD28}" type="presParOf" srcId="{74B1F9A5-A455-4EF3-B865-31546D7DE31C}" destId="{1A8243F8-A356-4458-8A46-FE95065B48F8}" srcOrd="1" destOrd="0" presId="urn:microsoft.com/office/officeart/2005/8/layout/hProcess9"/>
    <dgm:cxn modelId="{DCA4D541-269E-46AC-9C63-8CDB625377B4}" type="presParOf" srcId="{1A8243F8-A356-4458-8A46-FE95065B48F8}" destId="{AA4385A0-8726-4292-AC55-F5BAF64BF6EC}" srcOrd="0" destOrd="0" presId="urn:microsoft.com/office/officeart/2005/8/layout/hProcess9"/>
    <dgm:cxn modelId="{5E201213-96AE-4DFD-B8F4-782B30605059}" type="presParOf" srcId="{1A8243F8-A356-4458-8A46-FE95065B48F8}" destId="{0A94DC9D-1B2E-4AFA-8783-819BFA68197D}" srcOrd="1" destOrd="0" presId="urn:microsoft.com/office/officeart/2005/8/layout/hProcess9"/>
    <dgm:cxn modelId="{26688FC6-6154-45C7-92CF-F04E478E32A5}" type="presParOf" srcId="{1A8243F8-A356-4458-8A46-FE95065B48F8}" destId="{8B7D8897-3986-4E4A-9CBF-83395A1B19CC}" srcOrd="2" destOrd="0" presId="urn:microsoft.com/office/officeart/2005/8/layout/hProcess9"/>
    <dgm:cxn modelId="{B5FDA977-1B48-4CCA-A2FC-150F70A86E45}" type="presParOf" srcId="{1A8243F8-A356-4458-8A46-FE95065B48F8}" destId="{C9B76141-06BB-4111-B52F-88192CC0ABEC}" srcOrd="3" destOrd="0" presId="urn:microsoft.com/office/officeart/2005/8/layout/hProcess9"/>
    <dgm:cxn modelId="{7ABC0BA9-4C8F-4978-80A1-F193E9E8390B}" type="presParOf" srcId="{1A8243F8-A356-4458-8A46-FE95065B48F8}" destId="{6A9F9E0C-F067-4F04-BEC4-12882A3682E9}" srcOrd="4" destOrd="0" presId="urn:microsoft.com/office/officeart/2005/8/layout/hProcess9"/>
    <dgm:cxn modelId="{5EAB519C-3DAF-42AC-BB84-C23268FE707C}" type="presParOf" srcId="{1A8243F8-A356-4458-8A46-FE95065B48F8}" destId="{B36E9577-A3C6-483E-AD7A-B4AAA0690294}" srcOrd="5" destOrd="0" presId="urn:microsoft.com/office/officeart/2005/8/layout/hProcess9"/>
    <dgm:cxn modelId="{AA06E667-8F4C-40B9-B79B-A15979B40A9F}" type="presParOf" srcId="{1A8243F8-A356-4458-8A46-FE95065B48F8}" destId="{017D6FC7-6FA6-4B97-A862-436171B34EB7}" srcOrd="6" destOrd="0" presId="urn:microsoft.com/office/officeart/2005/8/layout/hProcess9"/>
    <dgm:cxn modelId="{44D82EC3-76E9-476A-A9BA-D7A9A1D7A73C}" type="presParOf" srcId="{1A8243F8-A356-4458-8A46-FE95065B48F8}" destId="{31D7E8FD-5133-49A2-9F3B-02CD4C29A61F}" srcOrd="7" destOrd="0" presId="urn:microsoft.com/office/officeart/2005/8/layout/hProcess9"/>
    <dgm:cxn modelId="{7B69B04E-389F-4C97-91CD-348B12F854DE}" type="presParOf" srcId="{1A8243F8-A356-4458-8A46-FE95065B48F8}" destId="{B5760533-2CA8-4E55-9A0A-7BE6B1448EB8}" srcOrd="8" destOrd="0" presId="urn:microsoft.com/office/officeart/2005/8/layout/hProcess9"/>
    <dgm:cxn modelId="{19D8467C-7E11-4C0E-8AEE-86A99E61D3EB}" type="presParOf" srcId="{1A8243F8-A356-4458-8A46-FE95065B48F8}" destId="{F29F5706-A0BD-4FBC-8448-F8DF9BA9F3AD}" srcOrd="9" destOrd="0" presId="urn:microsoft.com/office/officeart/2005/8/layout/hProcess9"/>
    <dgm:cxn modelId="{91FBF6C0-44E5-4FF9-9F11-8FBBF1068C35}" type="presParOf" srcId="{1A8243F8-A356-4458-8A46-FE95065B48F8}" destId="{658ABAD6-803D-4AF5-99B5-B06A3BCC820C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99FD409-B102-444C-AD32-51A2262F77FC}" type="doc">
      <dgm:prSet loTypeId="urn:microsoft.com/office/officeart/2005/8/layout/list1" loCatId="list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pl-PL"/>
        </a:p>
      </dgm:t>
    </dgm:pt>
    <dgm:pt modelId="{009BEBE6-8F96-49E6-806A-780B67316C77}">
      <dgm:prSet phldrT="[Tekst]"/>
      <dgm:spPr/>
      <dgm:t>
        <a:bodyPr/>
        <a:lstStyle/>
        <a:p>
          <a:r>
            <a:rPr lang="pl-PL" dirty="0"/>
            <a:t>Nieprzemyślane, emocjonalne lub nieoficjalne wypowiedzi</a:t>
          </a:r>
        </a:p>
      </dgm:t>
    </dgm:pt>
    <dgm:pt modelId="{7BAE8F55-AC90-450B-98AC-BDDAF0DE4AF4}" type="parTrans" cxnId="{37E68B39-490F-49A6-AC8A-CA7928C1F271}">
      <dgm:prSet/>
      <dgm:spPr/>
      <dgm:t>
        <a:bodyPr/>
        <a:lstStyle/>
        <a:p>
          <a:endParaRPr lang="pl-PL"/>
        </a:p>
      </dgm:t>
    </dgm:pt>
    <dgm:pt modelId="{BD6EEBEE-AAD6-4EBB-A41E-A6CCE54592F2}" type="sibTrans" cxnId="{37E68B39-490F-49A6-AC8A-CA7928C1F271}">
      <dgm:prSet/>
      <dgm:spPr/>
      <dgm:t>
        <a:bodyPr/>
        <a:lstStyle/>
        <a:p>
          <a:endParaRPr lang="pl-PL"/>
        </a:p>
      </dgm:t>
    </dgm:pt>
    <dgm:pt modelId="{A8C95C29-4704-47DE-B459-93DC0A5B5961}">
      <dgm:prSet phldrT="[Tekst]"/>
      <dgm:spPr/>
      <dgm:t>
        <a:bodyPr/>
        <a:lstStyle/>
        <a:p>
          <a:r>
            <a:rPr lang="pl-PL" dirty="0"/>
            <a:t>Brak odpowiedniej reakcji. Jeżeli </a:t>
          </a:r>
          <a:r>
            <a:rPr lang="pl-PL"/>
            <a:t>mamy informacj</a:t>
          </a:r>
          <a:endParaRPr lang="pl-PL" dirty="0"/>
        </a:p>
      </dgm:t>
    </dgm:pt>
    <dgm:pt modelId="{2DB17B78-10E0-4889-A6F0-66E1E624B30A}" type="parTrans" cxnId="{E578CE60-679E-43F0-8818-791EAEA40560}">
      <dgm:prSet/>
      <dgm:spPr/>
      <dgm:t>
        <a:bodyPr/>
        <a:lstStyle/>
        <a:p>
          <a:endParaRPr lang="pl-PL"/>
        </a:p>
      </dgm:t>
    </dgm:pt>
    <dgm:pt modelId="{BCB7ADFE-C4ED-4183-AB43-5421B15BE660}" type="sibTrans" cxnId="{E578CE60-679E-43F0-8818-791EAEA40560}">
      <dgm:prSet/>
      <dgm:spPr/>
      <dgm:t>
        <a:bodyPr/>
        <a:lstStyle/>
        <a:p>
          <a:endParaRPr lang="pl-PL"/>
        </a:p>
      </dgm:t>
    </dgm:pt>
    <dgm:pt modelId="{26682AB1-C112-49AD-91B2-6396A168A20A}" type="pres">
      <dgm:prSet presAssocID="{999FD409-B102-444C-AD32-51A2262F77FC}" presName="linear" presStyleCnt="0">
        <dgm:presLayoutVars>
          <dgm:dir/>
          <dgm:animLvl val="lvl"/>
          <dgm:resizeHandles val="exact"/>
        </dgm:presLayoutVars>
      </dgm:prSet>
      <dgm:spPr/>
    </dgm:pt>
    <dgm:pt modelId="{00F2E6F0-99DF-4D52-840A-B9563E9AE9EA}" type="pres">
      <dgm:prSet presAssocID="{009BEBE6-8F96-49E6-806A-780B67316C77}" presName="parentLin" presStyleCnt="0"/>
      <dgm:spPr/>
    </dgm:pt>
    <dgm:pt modelId="{1E4B5C41-09AB-4CE5-B31A-521E494DB0DB}" type="pres">
      <dgm:prSet presAssocID="{009BEBE6-8F96-49E6-806A-780B67316C77}" presName="parentLeftMargin" presStyleLbl="node1" presStyleIdx="0" presStyleCnt="2"/>
      <dgm:spPr/>
    </dgm:pt>
    <dgm:pt modelId="{947F79B1-CA2D-4E75-B671-74FF5C28D749}" type="pres">
      <dgm:prSet presAssocID="{009BEBE6-8F96-49E6-806A-780B67316C77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C3E4EDD-9B37-466D-BA84-0C016403964E}" type="pres">
      <dgm:prSet presAssocID="{009BEBE6-8F96-49E6-806A-780B67316C77}" presName="negativeSpace" presStyleCnt="0"/>
      <dgm:spPr/>
    </dgm:pt>
    <dgm:pt modelId="{054CEECD-3DD5-41D1-8DDD-76F7820430B8}" type="pres">
      <dgm:prSet presAssocID="{009BEBE6-8F96-49E6-806A-780B67316C77}" presName="childText" presStyleLbl="conFgAcc1" presStyleIdx="0" presStyleCnt="2">
        <dgm:presLayoutVars>
          <dgm:bulletEnabled val="1"/>
        </dgm:presLayoutVars>
      </dgm:prSet>
      <dgm:spPr/>
    </dgm:pt>
    <dgm:pt modelId="{8A86C7CC-CA2C-4AB9-BBAD-320A76180DF6}" type="pres">
      <dgm:prSet presAssocID="{BD6EEBEE-AAD6-4EBB-A41E-A6CCE54592F2}" presName="spaceBetweenRectangles" presStyleCnt="0"/>
      <dgm:spPr/>
    </dgm:pt>
    <dgm:pt modelId="{C4CB4002-876E-47EC-BD59-3C28260A8F2F}" type="pres">
      <dgm:prSet presAssocID="{A8C95C29-4704-47DE-B459-93DC0A5B5961}" presName="parentLin" presStyleCnt="0"/>
      <dgm:spPr/>
    </dgm:pt>
    <dgm:pt modelId="{A81BAAAB-E2CC-4C3E-BDA0-E489A4D59E86}" type="pres">
      <dgm:prSet presAssocID="{A8C95C29-4704-47DE-B459-93DC0A5B5961}" presName="parentLeftMargin" presStyleLbl="node1" presStyleIdx="0" presStyleCnt="2"/>
      <dgm:spPr/>
    </dgm:pt>
    <dgm:pt modelId="{D89877E8-D6D7-4D79-AC55-D5F8BC9DB4DF}" type="pres">
      <dgm:prSet presAssocID="{A8C95C29-4704-47DE-B459-93DC0A5B5961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C3DF0D5E-8B0E-4DE5-8898-52123016B46F}" type="pres">
      <dgm:prSet presAssocID="{A8C95C29-4704-47DE-B459-93DC0A5B5961}" presName="negativeSpace" presStyleCnt="0"/>
      <dgm:spPr/>
    </dgm:pt>
    <dgm:pt modelId="{C79AA73A-CA66-4AA7-89A1-6884EF13C61A}" type="pres">
      <dgm:prSet presAssocID="{A8C95C29-4704-47DE-B459-93DC0A5B5961}" presName="childText" presStyleLbl="conFgAcc1" presStyleIdx="1" presStyleCnt="2">
        <dgm:presLayoutVars>
          <dgm:bulletEnabled val="1"/>
        </dgm:presLayoutVars>
      </dgm:prSet>
      <dgm:spPr/>
    </dgm:pt>
  </dgm:ptLst>
  <dgm:cxnLst>
    <dgm:cxn modelId="{75675105-C114-4BF0-A167-F01BE4B36CC5}" type="presOf" srcId="{A8C95C29-4704-47DE-B459-93DC0A5B5961}" destId="{A81BAAAB-E2CC-4C3E-BDA0-E489A4D59E86}" srcOrd="0" destOrd="0" presId="urn:microsoft.com/office/officeart/2005/8/layout/list1"/>
    <dgm:cxn modelId="{C1ED6B0E-854E-40EF-B047-53A76513086F}" type="presOf" srcId="{009BEBE6-8F96-49E6-806A-780B67316C77}" destId="{947F79B1-CA2D-4E75-B671-74FF5C28D749}" srcOrd="1" destOrd="0" presId="urn:microsoft.com/office/officeart/2005/8/layout/list1"/>
    <dgm:cxn modelId="{37E68B39-490F-49A6-AC8A-CA7928C1F271}" srcId="{999FD409-B102-444C-AD32-51A2262F77FC}" destId="{009BEBE6-8F96-49E6-806A-780B67316C77}" srcOrd="0" destOrd="0" parTransId="{7BAE8F55-AC90-450B-98AC-BDDAF0DE4AF4}" sibTransId="{BD6EEBEE-AAD6-4EBB-A41E-A6CCE54592F2}"/>
    <dgm:cxn modelId="{E578CE60-679E-43F0-8818-791EAEA40560}" srcId="{999FD409-B102-444C-AD32-51A2262F77FC}" destId="{A8C95C29-4704-47DE-B459-93DC0A5B5961}" srcOrd="1" destOrd="0" parTransId="{2DB17B78-10E0-4889-A6F0-66E1E624B30A}" sibTransId="{BCB7ADFE-C4ED-4183-AB43-5421B15BE660}"/>
    <dgm:cxn modelId="{4E40C1DA-9DD0-4B2F-91BE-AD8EF5514E12}" type="presOf" srcId="{A8C95C29-4704-47DE-B459-93DC0A5B5961}" destId="{D89877E8-D6D7-4D79-AC55-D5F8BC9DB4DF}" srcOrd="1" destOrd="0" presId="urn:microsoft.com/office/officeart/2005/8/layout/list1"/>
    <dgm:cxn modelId="{8D9A2CF2-5492-47B8-BFEA-273B04D78DE8}" type="presOf" srcId="{009BEBE6-8F96-49E6-806A-780B67316C77}" destId="{1E4B5C41-09AB-4CE5-B31A-521E494DB0DB}" srcOrd="0" destOrd="0" presId="urn:microsoft.com/office/officeart/2005/8/layout/list1"/>
    <dgm:cxn modelId="{990202F3-CC97-48DB-919F-56CD946215A3}" type="presOf" srcId="{999FD409-B102-444C-AD32-51A2262F77FC}" destId="{26682AB1-C112-49AD-91B2-6396A168A20A}" srcOrd="0" destOrd="0" presId="urn:microsoft.com/office/officeart/2005/8/layout/list1"/>
    <dgm:cxn modelId="{1F9D33B9-0290-4AD9-8DA3-70263A9E747C}" type="presParOf" srcId="{26682AB1-C112-49AD-91B2-6396A168A20A}" destId="{00F2E6F0-99DF-4D52-840A-B9563E9AE9EA}" srcOrd="0" destOrd="0" presId="urn:microsoft.com/office/officeart/2005/8/layout/list1"/>
    <dgm:cxn modelId="{B295A29C-68F6-4159-A849-CC632D9A6D65}" type="presParOf" srcId="{00F2E6F0-99DF-4D52-840A-B9563E9AE9EA}" destId="{1E4B5C41-09AB-4CE5-B31A-521E494DB0DB}" srcOrd="0" destOrd="0" presId="urn:microsoft.com/office/officeart/2005/8/layout/list1"/>
    <dgm:cxn modelId="{65388BAD-6DD0-4D12-9C92-05381E176813}" type="presParOf" srcId="{00F2E6F0-99DF-4D52-840A-B9563E9AE9EA}" destId="{947F79B1-CA2D-4E75-B671-74FF5C28D749}" srcOrd="1" destOrd="0" presId="urn:microsoft.com/office/officeart/2005/8/layout/list1"/>
    <dgm:cxn modelId="{59E5C790-63F1-40A9-BAD7-3326E20CE3BC}" type="presParOf" srcId="{26682AB1-C112-49AD-91B2-6396A168A20A}" destId="{AC3E4EDD-9B37-466D-BA84-0C016403964E}" srcOrd="1" destOrd="0" presId="urn:microsoft.com/office/officeart/2005/8/layout/list1"/>
    <dgm:cxn modelId="{B071CE9E-7748-4C42-A921-65675B15212C}" type="presParOf" srcId="{26682AB1-C112-49AD-91B2-6396A168A20A}" destId="{054CEECD-3DD5-41D1-8DDD-76F7820430B8}" srcOrd="2" destOrd="0" presId="urn:microsoft.com/office/officeart/2005/8/layout/list1"/>
    <dgm:cxn modelId="{337DC740-5341-4A4B-911A-B51FA6646889}" type="presParOf" srcId="{26682AB1-C112-49AD-91B2-6396A168A20A}" destId="{8A86C7CC-CA2C-4AB9-BBAD-320A76180DF6}" srcOrd="3" destOrd="0" presId="urn:microsoft.com/office/officeart/2005/8/layout/list1"/>
    <dgm:cxn modelId="{17BBBC56-7B5B-477C-AD3E-529854D8DBAA}" type="presParOf" srcId="{26682AB1-C112-49AD-91B2-6396A168A20A}" destId="{C4CB4002-876E-47EC-BD59-3C28260A8F2F}" srcOrd="4" destOrd="0" presId="urn:microsoft.com/office/officeart/2005/8/layout/list1"/>
    <dgm:cxn modelId="{D2316BC2-7504-4AB0-B914-0AC3BE5A757D}" type="presParOf" srcId="{C4CB4002-876E-47EC-BD59-3C28260A8F2F}" destId="{A81BAAAB-E2CC-4C3E-BDA0-E489A4D59E86}" srcOrd="0" destOrd="0" presId="urn:microsoft.com/office/officeart/2005/8/layout/list1"/>
    <dgm:cxn modelId="{6C330AA0-2CE3-4BD9-A966-F99A691E78AC}" type="presParOf" srcId="{C4CB4002-876E-47EC-BD59-3C28260A8F2F}" destId="{D89877E8-D6D7-4D79-AC55-D5F8BC9DB4DF}" srcOrd="1" destOrd="0" presId="urn:microsoft.com/office/officeart/2005/8/layout/list1"/>
    <dgm:cxn modelId="{B66D22A2-9B87-4657-85D0-F67373F018DC}" type="presParOf" srcId="{26682AB1-C112-49AD-91B2-6396A168A20A}" destId="{C3DF0D5E-8B0E-4DE5-8898-52123016B46F}" srcOrd="5" destOrd="0" presId="urn:microsoft.com/office/officeart/2005/8/layout/list1"/>
    <dgm:cxn modelId="{015E6284-4B3A-4750-B7E8-61C70DB7B1C3}" type="presParOf" srcId="{26682AB1-C112-49AD-91B2-6396A168A20A}" destId="{C79AA73A-CA66-4AA7-89A1-6884EF13C61A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15F28D3-2ECD-46F4-98D1-7F32D4FF98FE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851BBD8B-54E0-4B43-86A8-3591734B1A20}">
      <dgm:prSet phldrT="[Tekst]"/>
      <dgm:spPr/>
      <dgm:t>
        <a:bodyPr/>
        <a:lstStyle/>
        <a:p>
          <a:r>
            <a:rPr lang="pl-PL" dirty="0"/>
            <a:t>Strategia strusia</a:t>
          </a:r>
        </a:p>
      </dgm:t>
    </dgm:pt>
    <dgm:pt modelId="{219F246F-81E6-473C-A94E-5887B7DA68F6}" type="parTrans" cxnId="{0DCDBD25-67AF-4999-9BAB-04835C633934}">
      <dgm:prSet/>
      <dgm:spPr/>
      <dgm:t>
        <a:bodyPr/>
        <a:lstStyle/>
        <a:p>
          <a:endParaRPr lang="pl-PL"/>
        </a:p>
      </dgm:t>
    </dgm:pt>
    <dgm:pt modelId="{1E3FC9E3-CD11-4A78-B30F-063DBA5BB062}" type="sibTrans" cxnId="{0DCDBD25-67AF-4999-9BAB-04835C633934}">
      <dgm:prSet/>
      <dgm:spPr/>
      <dgm:t>
        <a:bodyPr/>
        <a:lstStyle/>
        <a:p>
          <a:endParaRPr lang="pl-PL"/>
        </a:p>
      </dgm:t>
    </dgm:pt>
    <dgm:pt modelId="{54B72DDA-A8C9-44DD-A610-149367897F40}">
      <dgm:prSet phldrT="[Tekst]"/>
      <dgm:spPr/>
      <dgm:t>
        <a:bodyPr/>
        <a:lstStyle/>
        <a:p>
          <a:r>
            <a:rPr lang="pl-PL" dirty="0"/>
            <a:t>to chowanie głowy w piasek i udawanie, że nic się nie dzieje, a problem nie dotyczy nas i można go przeczekać, przemilczeć, zignorować. </a:t>
          </a:r>
        </a:p>
      </dgm:t>
    </dgm:pt>
    <dgm:pt modelId="{8F26D877-EA7E-434C-8C7E-6D246959B21B}" type="parTrans" cxnId="{D3D54D87-D0E6-45D4-98DD-1415694FB7C2}">
      <dgm:prSet/>
      <dgm:spPr/>
      <dgm:t>
        <a:bodyPr/>
        <a:lstStyle/>
        <a:p>
          <a:endParaRPr lang="pl-PL"/>
        </a:p>
      </dgm:t>
    </dgm:pt>
    <dgm:pt modelId="{6D5886BB-E5D7-4B85-BB66-C6280949AF82}" type="sibTrans" cxnId="{D3D54D87-D0E6-45D4-98DD-1415694FB7C2}">
      <dgm:prSet/>
      <dgm:spPr/>
      <dgm:t>
        <a:bodyPr/>
        <a:lstStyle/>
        <a:p>
          <a:endParaRPr lang="pl-PL"/>
        </a:p>
      </dgm:t>
    </dgm:pt>
    <dgm:pt modelId="{634637A2-2491-4F9F-9602-446EE5E7DAB3}">
      <dgm:prSet phldrT="[Tekst]"/>
      <dgm:spPr/>
      <dgm:t>
        <a:bodyPr/>
        <a:lstStyle/>
        <a:p>
          <a:r>
            <a:rPr lang="pl-PL" dirty="0"/>
            <a:t>Strategia oblężonej twierdzy</a:t>
          </a:r>
        </a:p>
      </dgm:t>
    </dgm:pt>
    <dgm:pt modelId="{CB3527B9-B385-4BB2-8B02-D30FE9C5FFD3}" type="parTrans" cxnId="{C96BBA43-4110-4B67-8E67-90C2F5AE177F}">
      <dgm:prSet/>
      <dgm:spPr/>
      <dgm:t>
        <a:bodyPr/>
        <a:lstStyle/>
        <a:p>
          <a:endParaRPr lang="pl-PL"/>
        </a:p>
      </dgm:t>
    </dgm:pt>
    <dgm:pt modelId="{E35A4F20-ED92-477E-A496-B50891E42C0A}" type="sibTrans" cxnId="{C96BBA43-4110-4B67-8E67-90C2F5AE177F}">
      <dgm:prSet/>
      <dgm:spPr/>
      <dgm:t>
        <a:bodyPr/>
        <a:lstStyle/>
        <a:p>
          <a:endParaRPr lang="pl-PL"/>
        </a:p>
      </dgm:t>
    </dgm:pt>
    <dgm:pt modelId="{A9B4C802-C1BF-42B3-81E5-2A43FE62F1A8}">
      <dgm:prSet phldrT="[Tekst]"/>
      <dgm:spPr/>
      <dgm:t>
        <a:bodyPr/>
        <a:lstStyle/>
        <a:p>
          <a:r>
            <a:rPr lang="pl-PL" dirty="0"/>
            <a:t>zamiast stawić czoło kryzysowi, zamykamy się w owej twierdzy, uznając otoczenie zewnętrzne za wrogów, którzy robią wszystko, aby podkopać nasz wizerunek i  reputację.</a:t>
          </a:r>
        </a:p>
      </dgm:t>
    </dgm:pt>
    <dgm:pt modelId="{286D8BCB-17CC-4DE7-B33E-52F15BAC9489}" type="parTrans" cxnId="{98E81E96-FCDA-48F0-B996-A4E6A58BEA35}">
      <dgm:prSet/>
      <dgm:spPr/>
      <dgm:t>
        <a:bodyPr/>
        <a:lstStyle/>
        <a:p>
          <a:endParaRPr lang="pl-PL"/>
        </a:p>
      </dgm:t>
    </dgm:pt>
    <dgm:pt modelId="{76369B8F-8776-4B92-90BE-74CF6734C997}" type="sibTrans" cxnId="{98E81E96-FCDA-48F0-B996-A4E6A58BEA35}">
      <dgm:prSet/>
      <dgm:spPr/>
      <dgm:t>
        <a:bodyPr/>
        <a:lstStyle/>
        <a:p>
          <a:endParaRPr lang="pl-PL"/>
        </a:p>
      </dgm:t>
    </dgm:pt>
    <dgm:pt modelId="{8DB33C1F-3833-42F0-B3AA-9001F6359374}" type="pres">
      <dgm:prSet presAssocID="{615F28D3-2ECD-46F4-98D1-7F32D4FF98FE}" presName="Name0" presStyleCnt="0">
        <dgm:presLayoutVars>
          <dgm:dir/>
          <dgm:resizeHandles val="exact"/>
        </dgm:presLayoutVars>
      </dgm:prSet>
      <dgm:spPr/>
    </dgm:pt>
    <dgm:pt modelId="{4C825618-7722-408B-9F65-69677077B301}" type="pres">
      <dgm:prSet presAssocID="{851BBD8B-54E0-4B43-86A8-3591734B1A20}" presName="node" presStyleLbl="node1" presStyleIdx="0" presStyleCnt="2">
        <dgm:presLayoutVars>
          <dgm:bulletEnabled val="1"/>
        </dgm:presLayoutVars>
      </dgm:prSet>
      <dgm:spPr/>
    </dgm:pt>
    <dgm:pt modelId="{10958DBD-1F97-41AC-BB20-7E432088E44F}" type="pres">
      <dgm:prSet presAssocID="{1E3FC9E3-CD11-4A78-B30F-063DBA5BB062}" presName="sibTrans" presStyleCnt="0"/>
      <dgm:spPr/>
    </dgm:pt>
    <dgm:pt modelId="{15A2FFD3-F811-43CE-9439-1B804B6288E6}" type="pres">
      <dgm:prSet presAssocID="{634637A2-2491-4F9F-9602-446EE5E7DAB3}" presName="node" presStyleLbl="node1" presStyleIdx="1" presStyleCnt="2">
        <dgm:presLayoutVars>
          <dgm:bulletEnabled val="1"/>
        </dgm:presLayoutVars>
      </dgm:prSet>
      <dgm:spPr/>
    </dgm:pt>
  </dgm:ptLst>
  <dgm:cxnLst>
    <dgm:cxn modelId="{F8ED6B0E-E256-433D-A73D-702729A860B0}" type="presOf" srcId="{54B72DDA-A8C9-44DD-A610-149367897F40}" destId="{4C825618-7722-408B-9F65-69677077B301}" srcOrd="0" destOrd="1" presId="urn:microsoft.com/office/officeart/2005/8/layout/hList6"/>
    <dgm:cxn modelId="{0DCDBD25-67AF-4999-9BAB-04835C633934}" srcId="{615F28D3-2ECD-46F4-98D1-7F32D4FF98FE}" destId="{851BBD8B-54E0-4B43-86A8-3591734B1A20}" srcOrd="0" destOrd="0" parTransId="{219F246F-81E6-473C-A94E-5887B7DA68F6}" sibTransId="{1E3FC9E3-CD11-4A78-B30F-063DBA5BB062}"/>
    <dgm:cxn modelId="{C96BBA43-4110-4B67-8E67-90C2F5AE177F}" srcId="{615F28D3-2ECD-46F4-98D1-7F32D4FF98FE}" destId="{634637A2-2491-4F9F-9602-446EE5E7DAB3}" srcOrd="1" destOrd="0" parTransId="{CB3527B9-B385-4BB2-8B02-D30FE9C5FFD3}" sibTransId="{E35A4F20-ED92-477E-A496-B50891E42C0A}"/>
    <dgm:cxn modelId="{13121678-D49B-4A12-ACA0-402BC67845B1}" type="presOf" srcId="{851BBD8B-54E0-4B43-86A8-3591734B1A20}" destId="{4C825618-7722-408B-9F65-69677077B301}" srcOrd="0" destOrd="0" presId="urn:microsoft.com/office/officeart/2005/8/layout/hList6"/>
    <dgm:cxn modelId="{D3D54D87-D0E6-45D4-98DD-1415694FB7C2}" srcId="{851BBD8B-54E0-4B43-86A8-3591734B1A20}" destId="{54B72DDA-A8C9-44DD-A610-149367897F40}" srcOrd="0" destOrd="0" parTransId="{8F26D877-EA7E-434C-8C7E-6D246959B21B}" sibTransId="{6D5886BB-E5D7-4B85-BB66-C6280949AF82}"/>
    <dgm:cxn modelId="{90F9C08A-AC08-40A6-BAC7-BDC9D7827EAC}" type="presOf" srcId="{634637A2-2491-4F9F-9602-446EE5E7DAB3}" destId="{15A2FFD3-F811-43CE-9439-1B804B6288E6}" srcOrd="0" destOrd="0" presId="urn:microsoft.com/office/officeart/2005/8/layout/hList6"/>
    <dgm:cxn modelId="{98E81E96-FCDA-48F0-B996-A4E6A58BEA35}" srcId="{634637A2-2491-4F9F-9602-446EE5E7DAB3}" destId="{A9B4C802-C1BF-42B3-81E5-2A43FE62F1A8}" srcOrd="0" destOrd="0" parTransId="{286D8BCB-17CC-4DE7-B33E-52F15BAC9489}" sibTransId="{76369B8F-8776-4B92-90BE-74CF6734C997}"/>
    <dgm:cxn modelId="{E0352EFC-BB86-43C1-80A4-914E3E153F7B}" type="presOf" srcId="{A9B4C802-C1BF-42B3-81E5-2A43FE62F1A8}" destId="{15A2FFD3-F811-43CE-9439-1B804B6288E6}" srcOrd="0" destOrd="1" presId="urn:microsoft.com/office/officeart/2005/8/layout/hList6"/>
    <dgm:cxn modelId="{9534C1FF-38D7-419A-B1E4-2D08C54A1F5E}" type="presOf" srcId="{615F28D3-2ECD-46F4-98D1-7F32D4FF98FE}" destId="{8DB33C1F-3833-42F0-B3AA-9001F6359374}" srcOrd="0" destOrd="0" presId="urn:microsoft.com/office/officeart/2005/8/layout/hList6"/>
    <dgm:cxn modelId="{0EC1635C-B61C-4635-9724-F3618DB8F558}" type="presParOf" srcId="{8DB33C1F-3833-42F0-B3AA-9001F6359374}" destId="{4C825618-7722-408B-9F65-69677077B301}" srcOrd="0" destOrd="0" presId="urn:microsoft.com/office/officeart/2005/8/layout/hList6"/>
    <dgm:cxn modelId="{F65A1B40-8B6A-4BC8-9333-FBE1689E1C23}" type="presParOf" srcId="{8DB33C1F-3833-42F0-B3AA-9001F6359374}" destId="{10958DBD-1F97-41AC-BB20-7E432088E44F}" srcOrd="1" destOrd="0" presId="urn:microsoft.com/office/officeart/2005/8/layout/hList6"/>
    <dgm:cxn modelId="{CD1FA66A-BD75-4AAC-877A-DADBE4A5A659}" type="presParOf" srcId="{8DB33C1F-3833-42F0-B3AA-9001F6359374}" destId="{15A2FFD3-F811-43CE-9439-1B804B6288E6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775D718-4FF7-48C0-8947-65FB928806F2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F02E67E2-EBE0-4562-B9C1-51C66EA3A5F7}">
      <dgm:prSet phldrT="[Tekst]"/>
      <dgm:spPr/>
      <dgm:t>
        <a:bodyPr/>
        <a:lstStyle/>
        <a:p>
          <a:r>
            <a:rPr lang="pl-PL" dirty="0"/>
            <a:t>Powstawanie sytuacji kryzysowej </a:t>
          </a:r>
        </a:p>
      </dgm:t>
    </dgm:pt>
    <dgm:pt modelId="{16F3EE8F-14A3-4392-8C0C-91EA98048225}" type="parTrans" cxnId="{3C7C706E-4C67-4947-A071-451B9D1BD963}">
      <dgm:prSet/>
      <dgm:spPr/>
      <dgm:t>
        <a:bodyPr/>
        <a:lstStyle/>
        <a:p>
          <a:endParaRPr lang="pl-PL"/>
        </a:p>
      </dgm:t>
    </dgm:pt>
    <dgm:pt modelId="{023E185F-9091-4D37-8796-3BEA50A34519}" type="sibTrans" cxnId="{3C7C706E-4C67-4947-A071-451B9D1BD963}">
      <dgm:prSet/>
      <dgm:spPr/>
      <dgm:t>
        <a:bodyPr/>
        <a:lstStyle/>
        <a:p>
          <a:endParaRPr lang="pl-PL"/>
        </a:p>
      </dgm:t>
    </dgm:pt>
    <dgm:pt modelId="{08797859-DBF5-477E-AC37-87E37C1A636F}">
      <dgm:prSet phldrT="[Tekst]"/>
      <dgm:spPr/>
      <dgm:t>
        <a:bodyPr/>
        <a:lstStyle/>
        <a:p>
          <a:r>
            <a:rPr lang="pl-PL" dirty="0"/>
            <a:t>faza wstępnego spokoju, podczas której występować mogą jedynie sygnały ostrzegawcze informujące o możliwości wystąpienia danego zagrożenia.</a:t>
          </a:r>
        </a:p>
      </dgm:t>
    </dgm:pt>
    <dgm:pt modelId="{AF6F363D-230E-424A-BDE8-3345386C7F16}" type="parTrans" cxnId="{B8C71C60-0D31-49C7-BFF2-61E79BBD05A1}">
      <dgm:prSet/>
      <dgm:spPr/>
      <dgm:t>
        <a:bodyPr/>
        <a:lstStyle/>
        <a:p>
          <a:endParaRPr lang="pl-PL"/>
        </a:p>
      </dgm:t>
    </dgm:pt>
    <dgm:pt modelId="{3F88D8B9-0EDA-410F-A207-B25EE29D313E}" type="sibTrans" cxnId="{B8C71C60-0D31-49C7-BFF2-61E79BBD05A1}">
      <dgm:prSet/>
      <dgm:spPr/>
      <dgm:t>
        <a:bodyPr/>
        <a:lstStyle/>
        <a:p>
          <a:endParaRPr lang="pl-PL"/>
        </a:p>
      </dgm:t>
    </dgm:pt>
    <dgm:pt modelId="{1B604F62-6821-47D5-8905-CFED9639D9E8}">
      <dgm:prSet phldrT="[Tekst]"/>
      <dgm:spPr/>
      <dgm:t>
        <a:bodyPr/>
        <a:lstStyle/>
        <a:p>
          <a:r>
            <a:rPr lang="pl-PL" dirty="0"/>
            <a:t>Rozwoju</a:t>
          </a:r>
        </a:p>
      </dgm:t>
    </dgm:pt>
    <dgm:pt modelId="{1924E24E-6811-4807-A588-87DCF9117F23}" type="parTrans" cxnId="{9DFABD2E-BC79-47A0-ACA8-5C6932DFDFD1}">
      <dgm:prSet/>
      <dgm:spPr/>
      <dgm:t>
        <a:bodyPr/>
        <a:lstStyle/>
        <a:p>
          <a:endParaRPr lang="pl-PL"/>
        </a:p>
      </dgm:t>
    </dgm:pt>
    <dgm:pt modelId="{EEBD3136-DDB0-4752-9F7B-331D6A2074C1}" type="sibTrans" cxnId="{9DFABD2E-BC79-47A0-ACA8-5C6932DFDFD1}">
      <dgm:prSet/>
      <dgm:spPr/>
      <dgm:t>
        <a:bodyPr/>
        <a:lstStyle/>
        <a:p>
          <a:endParaRPr lang="pl-PL"/>
        </a:p>
      </dgm:t>
    </dgm:pt>
    <dgm:pt modelId="{D910EB44-AE0E-4E78-AFBD-F8EBA5BF1A88}">
      <dgm:prSet phldrT="[Tekst]"/>
      <dgm:spPr/>
      <dgm:t>
        <a:bodyPr/>
        <a:lstStyle/>
        <a:p>
          <a:r>
            <a:rPr lang="pl-PL" dirty="0"/>
            <a:t>nazywany fazą eskalacji zjawiska, kiedy dochodzi do wystąpienia danej sytuacji kryzysowej, której dalszy rozwój niesie za sobą ryzyko kryzysu.</a:t>
          </a:r>
        </a:p>
      </dgm:t>
    </dgm:pt>
    <dgm:pt modelId="{4D21E907-6155-4D06-8C44-9915D7CA4F33}" type="parTrans" cxnId="{E1E66506-BD8C-4EE5-804B-647F56C8C3ED}">
      <dgm:prSet/>
      <dgm:spPr/>
      <dgm:t>
        <a:bodyPr/>
        <a:lstStyle/>
        <a:p>
          <a:endParaRPr lang="pl-PL"/>
        </a:p>
      </dgm:t>
    </dgm:pt>
    <dgm:pt modelId="{2F4E5953-7735-4397-B0A4-618150D12B13}" type="sibTrans" cxnId="{E1E66506-BD8C-4EE5-804B-647F56C8C3ED}">
      <dgm:prSet/>
      <dgm:spPr/>
      <dgm:t>
        <a:bodyPr/>
        <a:lstStyle/>
        <a:p>
          <a:endParaRPr lang="pl-PL"/>
        </a:p>
      </dgm:t>
    </dgm:pt>
    <dgm:pt modelId="{8AA54965-4E24-440D-9CD6-C5DE0B304EB2}">
      <dgm:prSet phldrT="[Tekst]"/>
      <dgm:spPr/>
      <dgm:t>
        <a:bodyPr/>
        <a:lstStyle/>
        <a:p>
          <a:r>
            <a:rPr lang="pl-PL" dirty="0"/>
            <a:t>Kryzysu</a:t>
          </a:r>
        </a:p>
      </dgm:t>
    </dgm:pt>
    <dgm:pt modelId="{48F2631E-489F-4B3B-BCE3-9575DCE6C3DD}" type="parTrans" cxnId="{3F21D11F-5FE8-47BB-9A2A-3B7DB9995D06}">
      <dgm:prSet/>
      <dgm:spPr/>
      <dgm:t>
        <a:bodyPr/>
        <a:lstStyle/>
        <a:p>
          <a:endParaRPr lang="pl-PL"/>
        </a:p>
      </dgm:t>
    </dgm:pt>
    <dgm:pt modelId="{4C185E53-C2AF-4822-82E8-D7705F088B2F}" type="sibTrans" cxnId="{3F21D11F-5FE8-47BB-9A2A-3B7DB9995D06}">
      <dgm:prSet/>
      <dgm:spPr/>
      <dgm:t>
        <a:bodyPr/>
        <a:lstStyle/>
        <a:p>
          <a:endParaRPr lang="pl-PL"/>
        </a:p>
      </dgm:t>
    </dgm:pt>
    <dgm:pt modelId="{45E234C3-3D72-4862-A66F-92388DDB8F89}">
      <dgm:prSet phldrT="[Tekst]"/>
      <dgm:spPr/>
      <dgm:t>
        <a:bodyPr/>
        <a:lstStyle/>
        <a:p>
          <a:r>
            <a:rPr lang="pl-PL" dirty="0"/>
            <a:t>punkt maksymalnego rozwoju sytuacji kryzysowej prowadzący do powstania kryzysu.</a:t>
          </a:r>
        </a:p>
      </dgm:t>
    </dgm:pt>
    <dgm:pt modelId="{97F6BD49-611D-4EEF-A78A-E32600A3CDBD}" type="parTrans" cxnId="{3B02F8C2-CB1E-4A4C-9C58-771263162CDD}">
      <dgm:prSet/>
      <dgm:spPr/>
      <dgm:t>
        <a:bodyPr/>
        <a:lstStyle/>
        <a:p>
          <a:endParaRPr lang="pl-PL"/>
        </a:p>
      </dgm:t>
    </dgm:pt>
    <dgm:pt modelId="{9D298C71-C800-4EFE-928A-E1ADC8D9E1C3}" type="sibTrans" cxnId="{3B02F8C2-CB1E-4A4C-9C58-771263162CDD}">
      <dgm:prSet/>
      <dgm:spPr/>
      <dgm:t>
        <a:bodyPr/>
        <a:lstStyle/>
        <a:p>
          <a:endParaRPr lang="pl-PL"/>
        </a:p>
      </dgm:t>
    </dgm:pt>
    <dgm:pt modelId="{DAFF1F37-15B8-4867-A7B2-EEF13C820B9C}">
      <dgm:prSet/>
      <dgm:spPr/>
      <dgm:t>
        <a:bodyPr/>
        <a:lstStyle/>
        <a:p>
          <a:r>
            <a:rPr lang="pl-PL" dirty="0"/>
            <a:t>Deeskalacji</a:t>
          </a:r>
        </a:p>
      </dgm:t>
    </dgm:pt>
    <dgm:pt modelId="{15484650-FF18-4A27-B164-BE68BDCCED9F}" type="parTrans" cxnId="{14D54451-923D-43D6-A1BC-2899151D63ED}">
      <dgm:prSet/>
      <dgm:spPr/>
      <dgm:t>
        <a:bodyPr/>
        <a:lstStyle/>
        <a:p>
          <a:endParaRPr lang="pl-PL"/>
        </a:p>
      </dgm:t>
    </dgm:pt>
    <dgm:pt modelId="{A106A5F5-4D8A-4317-BEB9-EFC17D0A585F}" type="sibTrans" cxnId="{14D54451-923D-43D6-A1BC-2899151D63ED}">
      <dgm:prSet/>
      <dgm:spPr/>
      <dgm:t>
        <a:bodyPr/>
        <a:lstStyle/>
        <a:p>
          <a:endParaRPr lang="pl-PL"/>
        </a:p>
      </dgm:t>
    </dgm:pt>
    <dgm:pt modelId="{6B8B4142-B4E1-402C-8743-1A0DA7E19333}">
      <dgm:prSet/>
      <dgm:spPr/>
      <dgm:t>
        <a:bodyPr/>
        <a:lstStyle/>
        <a:p>
          <a:r>
            <a:rPr lang="pl-PL" dirty="0"/>
            <a:t>faza przezwyciężenia, jest momentem, </a:t>
          </a:r>
          <a:br>
            <a:rPr lang="pl-PL" dirty="0"/>
          </a:br>
          <a:r>
            <a:rPr lang="pl-PL" dirty="0"/>
            <a:t>w którym krzywa sytuacji kryzysowej zaczyna spadać </a:t>
          </a:r>
        </a:p>
      </dgm:t>
    </dgm:pt>
    <dgm:pt modelId="{155CC9CA-E514-487E-AF5E-8B17054183F5}" type="parTrans" cxnId="{5668FE9C-74DD-4BF9-BE96-A6CC2C94E658}">
      <dgm:prSet/>
      <dgm:spPr/>
      <dgm:t>
        <a:bodyPr/>
        <a:lstStyle/>
        <a:p>
          <a:endParaRPr lang="pl-PL"/>
        </a:p>
      </dgm:t>
    </dgm:pt>
    <dgm:pt modelId="{4A2FCBC5-3867-4533-9072-C806738EF3A3}" type="sibTrans" cxnId="{5668FE9C-74DD-4BF9-BE96-A6CC2C94E658}">
      <dgm:prSet/>
      <dgm:spPr/>
      <dgm:t>
        <a:bodyPr/>
        <a:lstStyle/>
        <a:p>
          <a:endParaRPr lang="pl-PL"/>
        </a:p>
      </dgm:t>
    </dgm:pt>
    <dgm:pt modelId="{464F0760-68CF-4873-BB9F-CAEDAB0EFFDE}" type="pres">
      <dgm:prSet presAssocID="{8775D718-4FF7-48C0-8947-65FB928806F2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596B07D6-2588-4007-85CD-3D210BC918BB}" type="pres">
      <dgm:prSet presAssocID="{F02E67E2-EBE0-4562-B9C1-51C66EA3A5F7}" presName="parentText1" presStyleLbl="node1" presStyleIdx="0" presStyleCnt="4">
        <dgm:presLayoutVars>
          <dgm:chMax/>
          <dgm:chPref val="3"/>
          <dgm:bulletEnabled val="1"/>
        </dgm:presLayoutVars>
      </dgm:prSet>
      <dgm:spPr/>
    </dgm:pt>
    <dgm:pt modelId="{DE9F665A-8BF3-4A8F-9A90-9AA8C91D1D2E}" type="pres">
      <dgm:prSet presAssocID="{F02E67E2-EBE0-4562-B9C1-51C66EA3A5F7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</dgm:pt>
    <dgm:pt modelId="{71B11609-02A6-452E-92D9-AB369431EABD}" type="pres">
      <dgm:prSet presAssocID="{1B604F62-6821-47D5-8905-CFED9639D9E8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CEE31D15-FDB6-4F9A-9555-E580FCCC6F9F}" type="pres">
      <dgm:prSet presAssocID="{1B604F62-6821-47D5-8905-CFED9639D9E8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</dgm:pt>
    <dgm:pt modelId="{D1353938-D15E-4D8B-BEBB-96B49BC94FCC}" type="pres">
      <dgm:prSet presAssocID="{8AA54965-4E24-440D-9CD6-C5DE0B304EB2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8BBA78F4-FFA9-4298-A943-BDCE654F1FA4}" type="pres">
      <dgm:prSet presAssocID="{8AA54965-4E24-440D-9CD6-C5DE0B304EB2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</dgm:pt>
    <dgm:pt modelId="{5CEF48DB-EF8F-4B95-AE8C-4507BDF87FA6}" type="pres">
      <dgm:prSet presAssocID="{DAFF1F37-15B8-4867-A7B2-EEF13C820B9C}" presName="parentText4" presStyleLbl="node1" presStyleIdx="3" presStyleCnt="4">
        <dgm:presLayoutVars>
          <dgm:chMax/>
          <dgm:chPref val="3"/>
          <dgm:bulletEnabled val="1"/>
        </dgm:presLayoutVars>
      </dgm:prSet>
      <dgm:spPr/>
    </dgm:pt>
    <dgm:pt modelId="{138A0A1E-E3FB-41DF-847F-790F6F50AED7}" type="pres">
      <dgm:prSet presAssocID="{DAFF1F37-15B8-4867-A7B2-EEF13C820B9C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A4D4B105-7812-4D15-82E8-6B34D9ACFF2F}" type="presOf" srcId="{D910EB44-AE0E-4E78-AFBD-F8EBA5BF1A88}" destId="{CEE31D15-FDB6-4F9A-9555-E580FCCC6F9F}" srcOrd="0" destOrd="0" presId="urn:microsoft.com/office/officeart/2009/3/layout/IncreasingArrowsProcess"/>
    <dgm:cxn modelId="{E1E66506-BD8C-4EE5-804B-647F56C8C3ED}" srcId="{1B604F62-6821-47D5-8905-CFED9639D9E8}" destId="{D910EB44-AE0E-4E78-AFBD-F8EBA5BF1A88}" srcOrd="0" destOrd="0" parTransId="{4D21E907-6155-4D06-8C44-9915D7CA4F33}" sibTransId="{2F4E5953-7735-4397-B0A4-618150D12B13}"/>
    <dgm:cxn modelId="{87222A16-450D-4C2E-92B1-5BF1E912274D}" type="presOf" srcId="{DAFF1F37-15B8-4867-A7B2-EEF13C820B9C}" destId="{5CEF48DB-EF8F-4B95-AE8C-4507BDF87FA6}" srcOrd="0" destOrd="0" presId="urn:microsoft.com/office/officeart/2009/3/layout/IncreasingArrowsProcess"/>
    <dgm:cxn modelId="{D870141F-3E8C-43C3-A3DE-24E6B4EEB65C}" type="presOf" srcId="{1B604F62-6821-47D5-8905-CFED9639D9E8}" destId="{71B11609-02A6-452E-92D9-AB369431EABD}" srcOrd="0" destOrd="0" presId="urn:microsoft.com/office/officeart/2009/3/layout/IncreasingArrowsProcess"/>
    <dgm:cxn modelId="{3F21D11F-5FE8-47BB-9A2A-3B7DB9995D06}" srcId="{8775D718-4FF7-48C0-8947-65FB928806F2}" destId="{8AA54965-4E24-440D-9CD6-C5DE0B304EB2}" srcOrd="2" destOrd="0" parTransId="{48F2631E-489F-4B3B-BCE3-9575DCE6C3DD}" sibTransId="{4C185E53-C2AF-4822-82E8-D7705F088B2F}"/>
    <dgm:cxn modelId="{9DFABD2E-BC79-47A0-ACA8-5C6932DFDFD1}" srcId="{8775D718-4FF7-48C0-8947-65FB928806F2}" destId="{1B604F62-6821-47D5-8905-CFED9639D9E8}" srcOrd="1" destOrd="0" parTransId="{1924E24E-6811-4807-A588-87DCF9117F23}" sibTransId="{EEBD3136-DDB0-4752-9F7B-331D6A2074C1}"/>
    <dgm:cxn modelId="{B8C71C60-0D31-49C7-BFF2-61E79BBD05A1}" srcId="{F02E67E2-EBE0-4562-B9C1-51C66EA3A5F7}" destId="{08797859-DBF5-477E-AC37-87E37C1A636F}" srcOrd="0" destOrd="0" parTransId="{AF6F363D-230E-424A-BDE8-3345386C7F16}" sibTransId="{3F88D8B9-0EDA-410F-A207-B25EE29D313E}"/>
    <dgm:cxn modelId="{880F6267-5291-4838-9364-18D7675033C1}" type="presOf" srcId="{08797859-DBF5-477E-AC37-87E37C1A636F}" destId="{DE9F665A-8BF3-4A8F-9A90-9AA8C91D1D2E}" srcOrd="0" destOrd="0" presId="urn:microsoft.com/office/officeart/2009/3/layout/IncreasingArrowsProcess"/>
    <dgm:cxn modelId="{3C7C706E-4C67-4947-A071-451B9D1BD963}" srcId="{8775D718-4FF7-48C0-8947-65FB928806F2}" destId="{F02E67E2-EBE0-4562-B9C1-51C66EA3A5F7}" srcOrd="0" destOrd="0" parTransId="{16F3EE8F-14A3-4392-8C0C-91EA98048225}" sibTransId="{023E185F-9091-4D37-8796-3BEA50A34519}"/>
    <dgm:cxn modelId="{14D54451-923D-43D6-A1BC-2899151D63ED}" srcId="{8775D718-4FF7-48C0-8947-65FB928806F2}" destId="{DAFF1F37-15B8-4867-A7B2-EEF13C820B9C}" srcOrd="3" destOrd="0" parTransId="{15484650-FF18-4A27-B164-BE68BDCCED9F}" sibTransId="{A106A5F5-4D8A-4317-BEB9-EFC17D0A585F}"/>
    <dgm:cxn modelId="{418ABE7F-C364-4F76-9525-5A0D494F2C58}" type="presOf" srcId="{8AA54965-4E24-440D-9CD6-C5DE0B304EB2}" destId="{D1353938-D15E-4D8B-BEBB-96B49BC94FCC}" srcOrd="0" destOrd="0" presId="urn:microsoft.com/office/officeart/2009/3/layout/IncreasingArrowsProcess"/>
    <dgm:cxn modelId="{B0A1BA84-715A-4260-8591-72963EAEB838}" type="presOf" srcId="{6B8B4142-B4E1-402C-8743-1A0DA7E19333}" destId="{138A0A1E-E3FB-41DF-847F-790F6F50AED7}" srcOrd="0" destOrd="0" presId="urn:microsoft.com/office/officeart/2009/3/layout/IncreasingArrowsProcess"/>
    <dgm:cxn modelId="{5668FE9C-74DD-4BF9-BE96-A6CC2C94E658}" srcId="{DAFF1F37-15B8-4867-A7B2-EEF13C820B9C}" destId="{6B8B4142-B4E1-402C-8743-1A0DA7E19333}" srcOrd="0" destOrd="0" parTransId="{155CC9CA-E514-487E-AF5E-8B17054183F5}" sibTransId="{4A2FCBC5-3867-4533-9072-C806738EF3A3}"/>
    <dgm:cxn modelId="{1B2602B7-C9A9-416E-ABAD-C1B33ECC3E39}" type="presOf" srcId="{F02E67E2-EBE0-4562-B9C1-51C66EA3A5F7}" destId="{596B07D6-2588-4007-85CD-3D210BC918BB}" srcOrd="0" destOrd="0" presId="urn:microsoft.com/office/officeart/2009/3/layout/IncreasingArrowsProcess"/>
    <dgm:cxn modelId="{EE520FBE-6550-460B-941D-2CE445B16C40}" type="presOf" srcId="{8775D718-4FF7-48C0-8947-65FB928806F2}" destId="{464F0760-68CF-4873-BB9F-CAEDAB0EFFDE}" srcOrd="0" destOrd="0" presId="urn:microsoft.com/office/officeart/2009/3/layout/IncreasingArrowsProcess"/>
    <dgm:cxn modelId="{3B02F8C2-CB1E-4A4C-9C58-771263162CDD}" srcId="{8AA54965-4E24-440D-9CD6-C5DE0B304EB2}" destId="{45E234C3-3D72-4862-A66F-92388DDB8F89}" srcOrd="0" destOrd="0" parTransId="{97F6BD49-611D-4EEF-A78A-E32600A3CDBD}" sibTransId="{9D298C71-C800-4EFE-928A-E1ADC8D9E1C3}"/>
    <dgm:cxn modelId="{05EE45FF-BB9A-4A76-B078-914B44CA17C4}" type="presOf" srcId="{45E234C3-3D72-4862-A66F-92388DDB8F89}" destId="{8BBA78F4-FFA9-4298-A943-BDCE654F1FA4}" srcOrd="0" destOrd="0" presId="urn:microsoft.com/office/officeart/2009/3/layout/IncreasingArrowsProcess"/>
    <dgm:cxn modelId="{7EE96029-D64E-43E3-9729-89A5FB396790}" type="presParOf" srcId="{464F0760-68CF-4873-BB9F-CAEDAB0EFFDE}" destId="{596B07D6-2588-4007-85CD-3D210BC918BB}" srcOrd="0" destOrd="0" presId="urn:microsoft.com/office/officeart/2009/3/layout/IncreasingArrowsProcess"/>
    <dgm:cxn modelId="{B04848B6-26B2-45B0-B1BC-29CEC6447499}" type="presParOf" srcId="{464F0760-68CF-4873-BB9F-CAEDAB0EFFDE}" destId="{DE9F665A-8BF3-4A8F-9A90-9AA8C91D1D2E}" srcOrd="1" destOrd="0" presId="urn:microsoft.com/office/officeart/2009/3/layout/IncreasingArrowsProcess"/>
    <dgm:cxn modelId="{8E558694-1598-408D-A9FD-A0C8E90F982D}" type="presParOf" srcId="{464F0760-68CF-4873-BB9F-CAEDAB0EFFDE}" destId="{71B11609-02A6-452E-92D9-AB369431EABD}" srcOrd="2" destOrd="0" presId="urn:microsoft.com/office/officeart/2009/3/layout/IncreasingArrowsProcess"/>
    <dgm:cxn modelId="{41CB6CF7-AC69-4899-A338-ED1DB108D1CE}" type="presParOf" srcId="{464F0760-68CF-4873-BB9F-CAEDAB0EFFDE}" destId="{CEE31D15-FDB6-4F9A-9555-E580FCCC6F9F}" srcOrd="3" destOrd="0" presId="urn:microsoft.com/office/officeart/2009/3/layout/IncreasingArrowsProcess"/>
    <dgm:cxn modelId="{F4747764-7046-45EC-A0C2-8C83EC60C7A8}" type="presParOf" srcId="{464F0760-68CF-4873-BB9F-CAEDAB0EFFDE}" destId="{D1353938-D15E-4D8B-BEBB-96B49BC94FCC}" srcOrd="4" destOrd="0" presId="urn:microsoft.com/office/officeart/2009/3/layout/IncreasingArrowsProcess"/>
    <dgm:cxn modelId="{A59477E8-6A08-4059-8E81-6D65E789C876}" type="presParOf" srcId="{464F0760-68CF-4873-BB9F-CAEDAB0EFFDE}" destId="{8BBA78F4-FFA9-4298-A943-BDCE654F1FA4}" srcOrd="5" destOrd="0" presId="urn:microsoft.com/office/officeart/2009/3/layout/IncreasingArrowsProcess"/>
    <dgm:cxn modelId="{FD4054C7-A7A8-48B3-9A3F-1572E32CFA34}" type="presParOf" srcId="{464F0760-68CF-4873-BB9F-CAEDAB0EFFDE}" destId="{5CEF48DB-EF8F-4B95-AE8C-4507BDF87FA6}" srcOrd="6" destOrd="0" presId="urn:microsoft.com/office/officeart/2009/3/layout/IncreasingArrowsProcess"/>
    <dgm:cxn modelId="{5DE8823D-EB0B-43DE-BD6E-64E39E627FCA}" type="presParOf" srcId="{464F0760-68CF-4873-BB9F-CAEDAB0EFFDE}" destId="{138A0A1E-E3FB-41DF-847F-790F6F50AED7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7C25BD-2D6F-4C76-8213-18FBDE671DE2}" type="doc">
      <dgm:prSet loTypeId="urn:microsoft.com/office/officeart/2005/8/layout/vList5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D2509A69-E086-47D4-82AB-EEF6F5445506}">
      <dgm:prSet phldrT="[Tekst]" custT="1"/>
      <dgm:spPr/>
      <dgm:t>
        <a:bodyPr/>
        <a:lstStyle/>
        <a:p>
          <a:r>
            <a:rPr lang="pl-PL" sz="2000" b="1" dirty="0"/>
            <a:t>ZAPOBIEGANIE</a:t>
          </a:r>
        </a:p>
      </dgm:t>
    </dgm:pt>
    <dgm:pt modelId="{2A2D10BD-038B-4BAE-9F55-345F5F24F6B5}" type="parTrans" cxnId="{DF3BD55E-2224-4356-BC9B-74A9A9BFE0FE}">
      <dgm:prSet/>
      <dgm:spPr/>
      <dgm:t>
        <a:bodyPr/>
        <a:lstStyle/>
        <a:p>
          <a:endParaRPr lang="pl-PL" sz="2800"/>
        </a:p>
      </dgm:t>
    </dgm:pt>
    <dgm:pt modelId="{84D27A90-BF3F-44FF-AB16-60A9C02E2653}" type="sibTrans" cxnId="{DF3BD55E-2224-4356-BC9B-74A9A9BFE0FE}">
      <dgm:prSet/>
      <dgm:spPr/>
      <dgm:t>
        <a:bodyPr/>
        <a:lstStyle/>
        <a:p>
          <a:endParaRPr lang="pl-PL" sz="2800"/>
        </a:p>
      </dgm:t>
    </dgm:pt>
    <dgm:pt modelId="{31DB7DF6-A306-4BAD-A01C-62BDA964D9D8}">
      <dgm:prSet phldrT="[Tekst]" custT="1"/>
      <dgm:spPr/>
      <dgm:t>
        <a:bodyPr/>
        <a:lstStyle/>
        <a:p>
          <a:pPr algn="just"/>
          <a:r>
            <a:rPr lang="pl-PL" sz="1100" dirty="0"/>
            <a:t> dokonanie analizy i oceny wszystkich możliwych zagrożeń jakie mogą wystąpić na administrowanym terenie,</a:t>
          </a:r>
        </a:p>
      </dgm:t>
    </dgm:pt>
    <dgm:pt modelId="{971B22C2-EBB1-4FC3-B8C2-1494BAA24783}" type="parTrans" cxnId="{15A45BED-6887-4BFB-BA52-06859BFD05D9}">
      <dgm:prSet/>
      <dgm:spPr/>
      <dgm:t>
        <a:bodyPr/>
        <a:lstStyle/>
        <a:p>
          <a:endParaRPr lang="pl-PL" sz="2800"/>
        </a:p>
      </dgm:t>
    </dgm:pt>
    <dgm:pt modelId="{F8D7B0AE-5BCD-47BA-A71E-0FC2DEB393D6}" type="sibTrans" cxnId="{15A45BED-6887-4BFB-BA52-06859BFD05D9}">
      <dgm:prSet/>
      <dgm:spPr/>
      <dgm:t>
        <a:bodyPr/>
        <a:lstStyle/>
        <a:p>
          <a:endParaRPr lang="pl-PL" sz="2800"/>
        </a:p>
      </dgm:t>
    </dgm:pt>
    <dgm:pt modelId="{263F73DC-EA90-4EEE-839B-EBA7F7861FC8}">
      <dgm:prSet phldrT="[Tekst]" custT="1"/>
      <dgm:spPr/>
      <dgm:t>
        <a:bodyPr/>
        <a:lstStyle/>
        <a:p>
          <a:r>
            <a:rPr lang="pl-PL" sz="2000" b="1" dirty="0"/>
            <a:t>PRZYGOTOWANIE</a:t>
          </a:r>
        </a:p>
      </dgm:t>
    </dgm:pt>
    <dgm:pt modelId="{926274B7-F400-40F3-B832-D405BFED679D}" type="parTrans" cxnId="{8A4F81AC-C681-461D-8240-C68D77807C45}">
      <dgm:prSet/>
      <dgm:spPr/>
      <dgm:t>
        <a:bodyPr/>
        <a:lstStyle/>
        <a:p>
          <a:endParaRPr lang="pl-PL" sz="2800"/>
        </a:p>
      </dgm:t>
    </dgm:pt>
    <dgm:pt modelId="{5C3EA5B3-2B48-4195-899D-45C221D572DA}" type="sibTrans" cxnId="{8A4F81AC-C681-461D-8240-C68D77807C45}">
      <dgm:prSet/>
      <dgm:spPr/>
      <dgm:t>
        <a:bodyPr/>
        <a:lstStyle/>
        <a:p>
          <a:endParaRPr lang="pl-PL" sz="2800"/>
        </a:p>
      </dgm:t>
    </dgm:pt>
    <dgm:pt modelId="{E1EE1C03-0EE1-4BA9-A66A-9E3A3442B6B3}">
      <dgm:prSet phldrT="[Tekst]" custT="1"/>
      <dgm:spPr/>
      <dgm:t>
        <a:bodyPr/>
        <a:lstStyle/>
        <a:p>
          <a:pPr algn="just"/>
          <a:r>
            <a:rPr lang="pl-PL" sz="1100" dirty="0"/>
            <a:t>opracowywanie i aktualizowanie planów reagowania kryzysowego,</a:t>
          </a:r>
        </a:p>
      </dgm:t>
    </dgm:pt>
    <dgm:pt modelId="{12D53909-6143-4E92-9DEB-22CB141A39C3}" type="parTrans" cxnId="{864C5242-5A19-4F5B-A96A-7A822812EA10}">
      <dgm:prSet/>
      <dgm:spPr/>
      <dgm:t>
        <a:bodyPr/>
        <a:lstStyle/>
        <a:p>
          <a:endParaRPr lang="pl-PL" sz="2800"/>
        </a:p>
      </dgm:t>
    </dgm:pt>
    <dgm:pt modelId="{84F8904D-F206-4744-BC16-EDE333727279}" type="sibTrans" cxnId="{864C5242-5A19-4F5B-A96A-7A822812EA10}">
      <dgm:prSet/>
      <dgm:spPr/>
      <dgm:t>
        <a:bodyPr/>
        <a:lstStyle/>
        <a:p>
          <a:endParaRPr lang="pl-PL" sz="2800"/>
        </a:p>
      </dgm:t>
    </dgm:pt>
    <dgm:pt modelId="{837A6653-A46F-40C6-B107-15D31513FB48}">
      <dgm:prSet phldrT="[Tekst]" custT="1"/>
      <dgm:spPr/>
      <dgm:t>
        <a:bodyPr/>
        <a:lstStyle/>
        <a:p>
          <a:r>
            <a:rPr lang="pl-PL" sz="2000" b="1" dirty="0"/>
            <a:t>REAGOWANIE</a:t>
          </a:r>
        </a:p>
      </dgm:t>
    </dgm:pt>
    <dgm:pt modelId="{619E67AC-06EE-449C-A860-69BE59E6BFB0}" type="parTrans" cxnId="{638584E3-4903-4F04-81F1-C22CBFED3949}">
      <dgm:prSet/>
      <dgm:spPr/>
      <dgm:t>
        <a:bodyPr/>
        <a:lstStyle/>
        <a:p>
          <a:endParaRPr lang="pl-PL" sz="2800"/>
        </a:p>
      </dgm:t>
    </dgm:pt>
    <dgm:pt modelId="{0B02B45D-6783-4915-9B83-5596638353C8}" type="sibTrans" cxnId="{638584E3-4903-4F04-81F1-C22CBFED3949}">
      <dgm:prSet/>
      <dgm:spPr/>
      <dgm:t>
        <a:bodyPr/>
        <a:lstStyle/>
        <a:p>
          <a:endParaRPr lang="pl-PL" sz="2800"/>
        </a:p>
      </dgm:t>
    </dgm:pt>
    <dgm:pt modelId="{CA6A11C0-7A42-4D4B-8081-190A39A5572A}">
      <dgm:prSet phldrT="[Tekst]" custT="1"/>
      <dgm:spPr/>
      <dgm:t>
        <a:bodyPr/>
        <a:lstStyle/>
        <a:p>
          <a:r>
            <a:rPr lang="pl-PL" sz="1100" dirty="0"/>
            <a:t>polega na wnikliwym przeanalizowaniu zaistniałego zdarzenia, opracowaniu wariantów możliwych rozwiązań, podejmowaniu właściwych decyzji i koordynowaniu prac. </a:t>
          </a:r>
        </a:p>
      </dgm:t>
    </dgm:pt>
    <dgm:pt modelId="{CCFA55CA-11F8-4BED-A35B-5C635F9FC4EA}" type="parTrans" cxnId="{434EC46E-28D5-49C1-A443-5360993FBAFB}">
      <dgm:prSet/>
      <dgm:spPr/>
      <dgm:t>
        <a:bodyPr/>
        <a:lstStyle/>
        <a:p>
          <a:endParaRPr lang="pl-PL" sz="2800"/>
        </a:p>
      </dgm:t>
    </dgm:pt>
    <dgm:pt modelId="{4CB16452-9FBB-4367-8B11-5B76F31131F0}" type="sibTrans" cxnId="{434EC46E-28D5-49C1-A443-5360993FBAFB}">
      <dgm:prSet/>
      <dgm:spPr/>
      <dgm:t>
        <a:bodyPr/>
        <a:lstStyle/>
        <a:p>
          <a:endParaRPr lang="pl-PL" sz="2800"/>
        </a:p>
      </dgm:t>
    </dgm:pt>
    <dgm:pt modelId="{BABFC79A-2011-4CC4-B3CB-46BD37045C3C}">
      <dgm:prSet custT="1"/>
      <dgm:spPr/>
      <dgm:t>
        <a:bodyPr/>
        <a:lstStyle/>
        <a:p>
          <a:pPr algn="just"/>
          <a:r>
            <a:rPr lang="pl-PL" sz="1100" dirty="0"/>
            <a:t> skatalogowanie, ocena i zapewnienie należytej ochrony wszystkich elementów infrastruktury krytycznej,</a:t>
          </a:r>
        </a:p>
      </dgm:t>
    </dgm:pt>
    <dgm:pt modelId="{51DF97A0-207F-4D96-BD66-2B4716E50D79}" type="parTrans" cxnId="{BA9D4D2A-4051-4574-AF9A-FE844BA0C91B}">
      <dgm:prSet/>
      <dgm:spPr/>
      <dgm:t>
        <a:bodyPr/>
        <a:lstStyle/>
        <a:p>
          <a:endParaRPr lang="pl-PL" sz="2800"/>
        </a:p>
      </dgm:t>
    </dgm:pt>
    <dgm:pt modelId="{7B023E55-3C22-4EF2-A396-8239773D173B}" type="sibTrans" cxnId="{BA9D4D2A-4051-4574-AF9A-FE844BA0C91B}">
      <dgm:prSet/>
      <dgm:spPr/>
      <dgm:t>
        <a:bodyPr/>
        <a:lstStyle/>
        <a:p>
          <a:endParaRPr lang="pl-PL" sz="2800"/>
        </a:p>
      </dgm:t>
    </dgm:pt>
    <dgm:pt modelId="{A2BCC9DB-3E69-418F-9C5F-8A68156AE6A7}">
      <dgm:prSet custT="1"/>
      <dgm:spPr/>
      <dgm:t>
        <a:bodyPr/>
        <a:lstStyle/>
        <a:p>
          <a:pPr algn="just"/>
          <a:r>
            <a:rPr lang="pl-PL" sz="1100" dirty="0"/>
            <a:t> sprawowanie właściwego nadzoru nad stanem technicznym obiektów, budynków, systemów i urządzeń, służących zapewnieniu bezpieczeństwa ludności,</a:t>
          </a:r>
        </a:p>
      </dgm:t>
    </dgm:pt>
    <dgm:pt modelId="{22640B38-2191-4204-AD78-1252A16A2AAB}" type="parTrans" cxnId="{E0824478-8ACD-4627-9607-5139EAA3BAC4}">
      <dgm:prSet/>
      <dgm:spPr/>
      <dgm:t>
        <a:bodyPr/>
        <a:lstStyle/>
        <a:p>
          <a:endParaRPr lang="pl-PL" sz="2800"/>
        </a:p>
      </dgm:t>
    </dgm:pt>
    <dgm:pt modelId="{3C03B1E2-112B-49B2-9796-8C8A3D1518F6}" type="sibTrans" cxnId="{E0824478-8ACD-4627-9607-5139EAA3BAC4}">
      <dgm:prSet/>
      <dgm:spPr/>
      <dgm:t>
        <a:bodyPr/>
        <a:lstStyle/>
        <a:p>
          <a:endParaRPr lang="pl-PL" sz="2800"/>
        </a:p>
      </dgm:t>
    </dgm:pt>
    <dgm:pt modelId="{49066010-4FCA-42B4-9679-0D0750D14AE7}">
      <dgm:prSet custT="1"/>
      <dgm:spPr/>
      <dgm:t>
        <a:bodyPr/>
        <a:lstStyle/>
        <a:p>
          <a:pPr algn="just"/>
          <a:r>
            <a:rPr lang="pl-PL" sz="1100" dirty="0"/>
            <a:t>planowanie działań zapobiegawczych w zakresie przeciwdziałania zagrożeniom (informowanie, uświadamianie                                i edukowanie społeczeństwa).</a:t>
          </a:r>
        </a:p>
      </dgm:t>
    </dgm:pt>
    <dgm:pt modelId="{64E50277-EC10-4CD2-B2F3-DF58736EE4F6}" type="parTrans" cxnId="{F23DD99B-4FBA-4864-B9A9-E5CC310593C1}">
      <dgm:prSet/>
      <dgm:spPr/>
      <dgm:t>
        <a:bodyPr/>
        <a:lstStyle/>
        <a:p>
          <a:endParaRPr lang="pl-PL" sz="2800"/>
        </a:p>
      </dgm:t>
    </dgm:pt>
    <dgm:pt modelId="{62F0A4AD-A3C0-4353-8C63-B15D46F71362}" type="sibTrans" cxnId="{F23DD99B-4FBA-4864-B9A9-E5CC310593C1}">
      <dgm:prSet/>
      <dgm:spPr/>
      <dgm:t>
        <a:bodyPr/>
        <a:lstStyle/>
        <a:p>
          <a:endParaRPr lang="pl-PL" sz="2800"/>
        </a:p>
      </dgm:t>
    </dgm:pt>
    <dgm:pt modelId="{E29BD730-D6EC-43A2-8B3B-8BFA0BE662ED}">
      <dgm:prSet custT="1"/>
      <dgm:spPr/>
      <dgm:t>
        <a:bodyPr/>
        <a:lstStyle/>
        <a:p>
          <a:pPr algn="just"/>
          <a:r>
            <a:rPr lang="pl-PL" sz="1100" dirty="0"/>
            <a:t>przygotowanie zasad obiegu informacji w ramach całego systemu zarządzania kryzysowego oraz pomiędzy jednostkami organizacyjnymi zaplanowanymi do udziału w pracach zespołu zarządzania kryzysowego,</a:t>
          </a:r>
        </a:p>
      </dgm:t>
    </dgm:pt>
    <dgm:pt modelId="{95D99441-D116-4AB3-9798-1591B8B40E36}" type="parTrans" cxnId="{0F7D4CD1-F6A1-42F5-8D6E-2F69E4DABCC4}">
      <dgm:prSet/>
      <dgm:spPr/>
      <dgm:t>
        <a:bodyPr/>
        <a:lstStyle/>
        <a:p>
          <a:endParaRPr lang="pl-PL" sz="2800"/>
        </a:p>
      </dgm:t>
    </dgm:pt>
    <dgm:pt modelId="{9785A061-8CB0-4FCB-817A-9BF7319E0791}" type="sibTrans" cxnId="{0F7D4CD1-F6A1-42F5-8D6E-2F69E4DABCC4}">
      <dgm:prSet/>
      <dgm:spPr/>
      <dgm:t>
        <a:bodyPr/>
        <a:lstStyle/>
        <a:p>
          <a:endParaRPr lang="pl-PL" sz="2800"/>
        </a:p>
      </dgm:t>
    </dgm:pt>
    <dgm:pt modelId="{29FB6894-14D8-4E43-B6C0-AE3BD0528E06}">
      <dgm:prSet custT="1"/>
      <dgm:spPr/>
      <dgm:t>
        <a:bodyPr/>
        <a:lstStyle/>
        <a:p>
          <a:pPr algn="just"/>
          <a:r>
            <a:rPr lang="pl-PL" sz="1100" dirty="0"/>
            <a:t>monitorowanie i kontrola wyposażenia oraz organizacji Centrum Zarządzania Kryzysowego (rozwój kompetencji ludzi).</a:t>
          </a:r>
        </a:p>
      </dgm:t>
    </dgm:pt>
    <dgm:pt modelId="{94142383-6BB8-454C-9960-C8B3990149E0}" type="parTrans" cxnId="{E32CFD9A-FB9B-4094-AF09-6BD85E72BAF9}">
      <dgm:prSet/>
      <dgm:spPr/>
      <dgm:t>
        <a:bodyPr/>
        <a:lstStyle/>
        <a:p>
          <a:endParaRPr lang="pl-PL" sz="2800"/>
        </a:p>
      </dgm:t>
    </dgm:pt>
    <dgm:pt modelId="{EA076EDD-82DA-4477-8CC6-D12941A3B0E7}" type="sibTrans" cxnId="{E32CFD9A-FB9B-4094-AF09-6BD85E72BAF9}">
      <dgm:prSet/>
      <dgm:spPr/>
      <dgm:t>
        <a:bodyPr/>
        <a:lstStyle/>
        <a:p>
          <a:endParaRPr lang="pl-PL" sz="2800"/>
        </a:p>
      </dgm:t>
    </dgm:pt>
    <dgm:pt modelId="{1C9BC1B9-C598-43B0-BA3A-059A1C50D582}">
      <dgm:prSet custT="1"/>
      <dgm:spPr/>
      <dgm:t>
        <a:bodyPr/>
        <a:lstStyle/>
        <a:p>
          <a:r>
            <a:rPr lang="pl-PL" sz="2000" b="1" dirty="0"/>
            <a:t>ODBUDOWA</a:t>
          </a:r>
        </a:p>
      </dgm:t>
    </dgm:pt>
    <dgm:pt modelId="{9E702357-78C7-4EF0-A09C-7E7CAF44613E}" type="parTrans" cxnId="{24364FC4-5FE9-46F9-8A79-BEF4A25D1E23}">
      <dgm:prSet/>
      <dgm:spPr/>
      <dgm:t>
        <a:bodyPr/>
        <a:lstStyle/>
        <a:p>
          <a:endParaRPr lang="pl-PL" sz="2800"/>
        </a:p>
      </dgm:t>
    </dgm:pt>
    <dgm:pt modelId="{A344DAC9-B328-419E-A90B-3A07137FCC55}" type="sibTrans" cxnId="{24364FC4-5FE9-46F9-8A79-BEF4A25D1E23}">
      <dgm:prSet/>
      <dgm:spPr/>
      <dgm:t>
        <a:bodyPr/>
        <a:lstStyle/>
        <a:p>
          <a:endParaRPr lang="pl-PL" sz="2800"/>
        </a:p>
      </dgm:t>
    </dgm:pt>
    <dgm:pt modelId="{4E1FDC9A-8B0A-4ED1-A7F4-917776E7B5B9}">
      <dgm:prSet custT="1"/>
      <dgm:spPr/>
      <dgm:t>
        <a:bodyPr/>
        <a:lstStyle/>
        <a:p>
          <a:pPr algn="just"/>
          <a:r>
            <a:rPr lang="pl-PL" sz="1100" dirty="0"/>
            <a:t>podejmowane działania po opanowaniu zagrożenia mają na celu przywrócenie normalnego stanu funkcjonowania                       w zakresie objętym klęską, katastrofą, zagrożeniem, oraz odbudowanie infrastruktury krytycznej, która uległa uszkodzeniu lub zniszczeniu.</a:t>
          </a:r>
        </a:p>
      </dgm:t>
    </dgm:pt>
    <dgm:pt modelId="{530E437C-1F45-4D69-B14B-AC8E40E103BF}" type="parTrans" cxnId="{A09CE68C-6131-4A73-A8A3-D9B645541D24}">
      <dgm:prSet/>
      <dgm:spPr/>
      <dgm:t>
        <a:bodyPr/>
        <a:lstStyle/>
        <a:p>
          <a:endParaRPr lang="pl-PL"/>
        </a:p>
      </dgm:t>
    </dgm:pt>
    <dgm:pt modelId="{281C8F35-8372-45FB-A989-65A0FA8C87A9}" type="sibTrans" cxnId="{A09CE68C-6131-4A73-A8A3-D9B645541D24}">
      <dgm:prSet/>
      <dgm:spPr/>
      <dgm:t>
        <a:bodyPr/>
        <a:lstStyle/>
        <a:p>
          <a:endParaRPr lang="pl-PL"/>
        </a:p>
      </dgm:t>
    </dgm:pt>
    <dgm:pt modelId="{FB442ED7-66FF-496B-9C69-C042E3A0C6D3}" type="pres">
      <dgm:prSet presAssocID="{657C25BD-2D6F-4C76-8213-18FBDE671DE2}" presName="Name0" presStyleCnt="0">
        <dgm:presLayoutVars>
          <dgm:dir/>
          <dgm:animLvl val="lvl"/>
          <dgm:resizeHandles val="exact"/>
        </dgm:presLayoutVars>
      </dgm:prSet>
      <dgm:spPr/>
    </dgm:pt>
    <dgm:pt modelId="{84295D78-3353-407F-B07B-A1D5C8A9F015}" type="pres">
      <dgm:prSet presAssocID="{D2509A69-E086-47D4-82AB-EEF6F5445506}" presName="linNode" presStyleCnt="0"/>
      <dgm:spPr/>
    </dgm:pt>
    <dgm:pt modelId="{82C156B7-451D-4524-A030-8F9AAEC4F909}" type="pres">
      <dgm:prSet presAssocID="{D2509A69-E086-47D4-82AB-EEF6F5445506}" presName="parentText" presStyleLbl="node1" presStyleIdx="0" presStyleCnt="4" custScaleX="70318" custLinFactNeighborX="-7702" custLinFactNeighborY="920">
        <dgm:presLayoutVars>
          <dgm:chMax val="1"/>
          <dgm:bulletEnabled val="1"/>
        </dgm:presLayoutVars>
      </dgm:prSet>
      <dgm:spPr/>
    </dgm:pt>
    <dgm:pt modelId="{2FAE5A64-FF69-4C55-B67A-1C214D1840F5}" type="pres">
      <dgm:prSet presAssocID="{D2509A69-E086-47D4-82AB-EEF6F5445506}" presName="descendantText" presStyleLbl="alignAccFollowNode1" presStyleIdx="0" presStyleCnt="4" custScaleX="115753">
        <dgm:presLayoutVars>
          <dgm:bulletEnabled val="1"/>
        </dgm:presLayoutVars>
      </dgm:prSet>
      <dgm:spPr/>
    </dgm:pt>
    <dgm:pt modelId="{8D58B309-CFA7-4F89-AC94-90BCAEB20B0F}" type="pres">
      <dgm:prSet presAssocID="{84D27A90-BF3F-44FF-AB16-60A9C02E2653}" presName="sp" presStyleCnt="0"/>
      <dgm:spPr/>
    </dgm:pt>
    <dgm:pt modelId="{89DA7089-B2E7-4D20-9DCB-A21567A62425}" type="pres">
      <dgm:prSet presAssocID="{263F73DC-EA90-4EEE-839B-EBA7F7861FC8}" presName="linNode" presStyleCnt="0"/>
      <dgm:spPr/>
    </dgm:pt>
    <dgm:pt modelId="{9B56E375-B8B2-44A8-8734-B09C7DE10E86}" type="pres">
      <dgm:prSet presAssocID="{263F73DC-EA90-4EEE-839B-EBA7F7861FC8}" presName="parentText" presStyleLbl="node1" presStyleIdx="1" presStyleCnt="4" custScaleX="70318" custLinFactNeighborX="-7702" custLinFactNeighborY="920">
        <dgm:presLayoutVars>
          <dgm:chMax val="1"/>
          <dgm:bulletEnabled val="1"/>
        </dgm:presLayoutVars>
      </dgm:prSet>
      <dgm:spPr/>
    </dgm:pt>
    <dgm:pt modelId="{723FD692-4CAE-4F8E-94D3-DE59999A96A4}" type="pres">
      <dgm:prSet presAssocID="{263F73DC-EA90-4EEE-839B-EBA7F7861FC8}" presName="descendantText" presStyleLbl="alignAccFollowNode1" presStyleIdx="1" presStyleCnt="4" custScaleX="115753">
        <dgm:presLayoutVars>
          <dgm:bulletEnabled val="1"/>
        </dgm:presLayoutVars>
      </dgm:prSet>
      <dgm:spPr/>
    </dgm:pt>
    <dgm:pt modelId="{FB6E5875-12DC-47B1-B6ED-8E617AC2E9C8}" type="pres">
      <dgm:prSet presAssocID="{5C3EA5B3-2B48-4195-899D-45C221D572DA}" presName="sp" presStyleCnt="0"/>
      <dgm:spPr/>
    </dgm:pt>
    <dgm:pt modelId="{8AA7951C-7CC2-4931-97ED-769E631CE9E4}" type="pres">
      <dgm:prSet presAssocID="{837A6653-A46F-40C6-B107-15D31513FB48}" presName="linNode" presStyleCnt="0"/>
      <dgm:spPr/>
    </dgm:pt>
    <dgm:pt modelId="{E0FE7B79-C415-44BA-9BE6-15A7AB918605}" type="pres">
      <dgm:prSet presAssocID="{837A6653-A46F-40C6-B107-15D31513FB48}" presName="parentText" presStyleLbl="node1" presStyleIdx="2" presStyleCnt="4" custScaleX="70318" custLinFactNeighborX="-7702" custLinFactNeighborY="920">
        <dgm:presLayoutVars>
          <dgm:chMax val="1"/>
          <dgm:bulletEnabled val="1"/>
        </dgm:presLayoutVars>
      </dgm:prSet>
      <dgm:spPr/>
    </dgm:pt>
    <dgm:pt modelId="{17D6F9B0-91E2-4CBD-8949-8C89F20D9628}" type="pres">
      <dgm:prSet presAssocID="{837A6653-A46F-40C6-B107-15D31513FB48}" presName="descendantText" presStyleLbl="alignAccFollowNode1" presStyleIdx="2" presStyleCnt="4" custScaleX="115753">
        <dgm:presLayoutVars>
          <dgm:bulletEnabled val="1"/>
        </dgm:presLayoutVars>
      </dgm:prSet>
      <dgm:spPr/>
    </dgm:pt>
    <dgm:pt modelId="{AFDCE40E-B949-409E-A327-893CB725E0A3}" type="pres">
      <dgm:prSet presAssocID="{0B02B45D-6783-4915-9B83-5596638353C8}" presName="sp" presStyleCnt="0"/>
      <dgm:spPr/>
    </dgm:pt>
    <dgm:pt modelId="{575C781B-1EC3-46F0-AD14-05FD965C3040}" type="pres">
      <dgm:prSet presAssocID="{1C9BC1B9-C598-43B0-BA3A-059A1C50D582}" presName="linNode" presStyleCnt="0"/>
      <dgm:spPr/>
    </dgm:pt>
    <dgm:pt modelId="{4F36CC67-E14D-4871-AD18-E3091A989C40}" type="pres">
      <dgm:prSet presAssocID="{1C9BC1B9-C598-43B0-BA3A-059A1C50D582}" presName="parentText" presStyleLbl="node1" presStyleIdx="3" presStyleCnt="4" custScaleX="70318" custLinFactNeighborX="-7702" custLinFactNeighborY="920">
        <dgm:presLayoutVars>
          <dgm:chMax val="1"/>
          <dgm:bulletEnabled val="1"/>
        </dgm:presLayoutVars>
      </dgm:prSet>
      <dgm:spPr/>
    </dgm:pt>
    <dgm:pt modelId="{E6834BAA-C1FF-46A0-A54D-4C3694D979BF}" type="pres">
      <dgm:prSet presAssocID="{1C9BC1B9-C598-43B0-BA3A-059A1C50D582}" presName="descendantText" presStyleLbl="alignAccFollowNode1" presStyleIdx="3" presStyleCnt="4" custScaleX="115753">
        <dgm:presLayoutVars>
          <dgm:bulletEnabled val="1"/>
        </dgm:presLayoutVars>
      </dgm:prSet>
      <dgm:spPr/>
    </dgm:pt>
  </dgm:ptLst>
  <dgm:cxnLst>
    <dgm:cxn modelId="{4242401F-F4A4-4ED7-9BF6-73115E37AE74}" type="presOf" srcId="{E29BD730-D6EC-43A2-8B3B-8BFA0BE662ED}" destId="{723FD692-4CAE-4F8E-94D3-DE59999A96A4}" srcOrd="0" destOrd="1" presId="urn:microsoft.com/office/officeart/2005/8/layout/vList5"/>
    <dgm:cxn modelId="{BA9D4D2A-4051-4574-AF9A-FE844BA0C91B}" srcId="{D2509A69-E086-47D4-82AB-EEF6F5445506}" destId="{BABFC79A-2011-4CC4-B3CB-46BD37045C3C}" srcOrd="1" destOrd="0" parTransId="{51DF97A0-207F-4D96-BD66-2B4716E50D79}" sibTransId="{7B023E55-3C22-4EF2-A396-8239773D173B}"/>
    <dgm:cxn modelId="{7767A73C-4633-42BE-B19A-C1B9EE5A425E}" type="presOf" srcId="{CA6A11C0-7A42-4D4B-8081-190A39A5572A}" destId="{17D6F9B0-91E2-4CBD-8949-8C89F20D9628}" srcOrd="0" destOrd="0" presId="urn:microsoft.com/office/officeart/2005/8/layout/vList5"/>
    <dgm:cxn modelId="{DF3BD55E-2224-4356-BC9B-74A9A9BFE0FE}" srcId="{657C25BD-2D6F-4C76-8213-18FBDE671DE2}" destId="{D2509A69-E086-47D4-82AB-EEF6F5445506}" srcOrd="0" destOrd="0" parTransId="{2A2D10BD-038B-4BAE-9F55-345F5F24F6B5}" sibTransId="{84D27A90-BF3F-44FF-AB16-60A9C02E2653}"/>
    <dgm:cxn modelId="{864C5242-5A19-4F5B-A96A-7A822812EA10}" srcId="{263F73DC-EA90-4EEE-839B-EBA7F7861FC8}" destId="{E1EE1C03-0EE1-4BA9-A66A-9E3A3442B6B3}" srcOrd="0" destOrd="0" parTransId="{12D53909-6143-4E92-9DEB-22CB141A39C3}" sibTransId="{84F8904D-F206-4744-BC16-EDE333727279}"/>
    <dgm:cxn modelId="{78EE386D-A73C-4846-BF38-864F59E07D0A}" type="presOf" srcId="{D2509A69-E086-47D4-82AB-EEF6F5445506}" destId="{82C156B7-451D-4524-A030-8F9AAEC4F909}" srcOrd="0" destOrd="0" presId="urn:microsoft.com/office/officeart/2005/8/layout/vList5"/>
    <dgm:cxn modelId="{434EC46E-28D5-49C1-A443-5360993FBAFB}" srcId="{837A6653-A46F-40C6-B107-15D31513FB48}" destId="{CA6A11C0-7A42-4D4B-8081-190A39A5572A}" srcOrd="0" destOrd="0" parTransId="{CCFA55CA-11F8-4BED-A35B-5C635F9FC4EA}" sibTransId="{4CB16452-9FBB-4367-8B11-5B76F31131F0}"/>
    <dgm:cxn modelId="{461CE873-A1FC-488A-BD09-80358980F316}" type="presOf" srcId="{1C9BC1B9-C598-43B0-BA3A-059A1C50D582}" destId="{4F36CC67-E14D-4871-AD18-E3091A989C40}" srcOrd="0" destOrd="0" presId="urn:microsoft.com/office/officeart/2005/8/layout/vList5"/>
    <dgm:cxn modelId="{E0824478-8ACD-4627-9607-5139EAA3BAC4}" srcId="{D2509A69-E086-47D4-82AB-EEF6F5445506}" destId="{A2BCC9DB-3E69-418F-9C5F-8A68156AE6A7}" srcOrd="2" destOrd="0" parTransId="{22640B38-2191-4204-AD78-1252A16A2AAB}" sibTransId="{3C03B1E2-112B-49B2-9796-8C8A3D1518F6}"/>
    <dgm:cxn modelId="{A09CE68C-6131-4A73-A8A3-D9B645541D24}" srcId="{1C9BC1B9-C598-43B0-BA3A-059A1C50D582}" destId="{4E1FDC9A-8B0A-4ED1-A7F4-917776E7B5B9}" srcOrd="0" destOrd="0" parTransId="{530E437C-1F45-4D69-B14B-AC8E40E103BF}" sibTransId="{281C8F35-8372-45FB-A989-65A0FA8C87A9}"/>
    <dgm:cxn modelId="{E32CFD9A-FB9B-4094-AF09-6BD85E72BAF9}" srcId="{263F73DC-EA90-4EEE-839B-EBA7F7861FC8}" destId="{29FB6894-14D8-4E43-B6C0-AE3BD0528E06}" srcOrd="2" destOrd="0" parTransId="{94142383-6BB8-454C-9960-C8B3990149E0}" sibTransId="{EA076EDD-82DA-4477-8CC6-D12941A3B0E7}"/>
    <dgm:cxn modelId="{F23DD99B-4FBA-4864-B9A9-E5CC310593C1}" srcId="{D2509A69-E086-47D4-82AB-EEF6F5445506}" destId="{49066010-4FCA-42B4-9679-0D0750D14AE7}" srcOrd="3" destOrd="0" parTransId="{64E50277-EC10-4CD2-B2F3-DF58736EE4F6}" sibTransId="{62F0A4AD-A3C0-4353-8C63-B15D46F71362}"/>
    <dgm:cxn modelId="{4333D7A8-6EB7-4476-8602-08EDEFC8DD48}" type="presOf" srcId="{49066010-4FCA-42B4-9679-0D0750D14AE7}" destId="{2FAE5A64-FF69-4C55-B67A-1C214D1840F5}" srcOrd="0" destOrd="3" presId="urn:microsoft.com/office/officeart/2005/8/layout/vList5"/>
    <dgm:cxn modelId="{8A4F81AC-C681-461D-8240-C68D77807C45}" srcId="{657C25BD-2D6F-4C76-8213-18FBDE671DE2}" destId="{263F73DC-EA90-4EEE-839B-EBA7F7861FC8}" srcOrd="1" destOrd="0" parTransId="{926274B7-F400-40F3-B832-D405BFED679D}" sibTransId="{5C3EA5B3-2B48-4195-899D-45C221D572DA}"/>
    <dgm:cxn modelId="{10F856AF-72F1-46D2-AD8A-3309B69E0715}" type="presOf" srcId="{657C25BD-2D6F-4C76-8213-18FBDE671DE2}" destId="{FB442ED7-66FF-496B-9C69-C042E3A0C6D3}" srcOrd="0" destOrd="0" presId="urn:microsoft.com/office/officeart/2005/8/layout/vList5"/>
    <dgm:cxn modelId="{B20294B1-A56D-4EB7-91F0-DF756036CAA3}" type="presOf" srcId="{BABFC79A-2011-4CC4-B3CB-46BD37045C3C}" destId="{2FAE5A64-FF69-4C55-B67A-1C214D1840F5}" srcOrd="0" destOrd="1" presId="urn:microsoft.com/office/officeart/2005/8/layout/vList5"/>
    <dgm:cxn modelId="{6E5CFBBA-B81A-4394-881D-919706E09B4B}" type="presOf" srcId="{4E1FDC9A-8B0A-4ED1-A7F4-917776E7B5B9}" destId="{E6834BAA-C1FF-46A0-A54D-4C3694D979BF}" srcOrd="0" destOrd="0" presId="urn:microsoft.com/office/officeart/2005/8/layout/vList5"/>
    <dgm:cxn modelId="{24364FC4-5FE9-46F9-8A79-BEF4A25D1E23}" srcId="{657C25BD-2D6F-4C76-8213-18FBDE671DE2}" destId="{1C9BC1B9-C598-43B0-BA3A-059A1C50D582}" srcOrd="3" destOrd="0" parTransId="{9E702357-78C7-4EF0-A09C-7E7CAF44613E}" sibTransId="{A344DAC9-B328-419E-A90B-3A07137FCC55}"/>
    <dgm:cxn modelId="{E6CC0BC6-D1C7-422E-8B66-706599149770}" type="presOf" srcId="{263F73DC-EA90-4EEE-839B-EBA7F7861FC8}" destId="{9B56E375-B8B2-44A8-8734-B09C7DE10E86}" srcOrd="0" destOrd="0" presId="urn:microsoft.com/office/officeart/2005/8/layout/vList5"/>
    <dgm:cxn modelId="{336DF1C7-109C-4F63-9032-680C354BE623}" type="presOf" srcId="{29FB6894-14D8-4E43-B6C0-AE3BD0528E06}" destId="{723FD692-4CAE-4F8E-94D3-DE59999A96A4}" srcOrd="0" destOrd="2" presId="urn:microsoft.com/office/officeart/2005/8/layout/vList5"/>
    <dgm:cxn modelId="{760BFECB-8D9E-40A0-A50B-E7D9CA601BAD}" type="presOf" srcId="{31DB7DF6-A306-4BAD-A01C-62BDA964D9D8}" destId="{2FAE5A64-FF69-4C55-B67A-1C214D1840F5}" srcOrd="0" destOrd="0" presId="urn:microsoft.com/office/officeart/2005/8/layout/vList5"/>
    <dgm:cxn modelId="{8E2148CE-8645-48BA-847F-8999874345DF}" type="presOf" srcId="{837A6653-A46F-40C6-B107-15D31513FB48}" destId="{E0FE7B79-C415-44BA-9BE6-15A7AB918605}" srcOrd="0" destOrd="0" presId="urn:microsoft.com/office/officeart/2005/8/layout/vList5"/>
    <dgm:cxn modelId="{0F7D4CD1-F6A1-42F5-8D6E-2F69E4DABCC4}" srcId="{263F73DC-EA90-4EEE-839B-EBA7F7861FC8}" destId="{E29BD730-D6EC-43A2-8B3B-8BFA0BE662ED}" srcOrd="1" destOrd="0" parTransId="{95D99441-D116-4AB3-9798-1591B8B40E36}" sibTransId="{9785A061-8CB0-4FCB-817A-9BF7319E0791}"/>
    <dgm:cxn modelId="{10395AD4-2C8F-4756-9C82-DFB76BA792BA}" type="presOf" srcId="{A2BCC9DB-3E69-418F-9C5F-8A68156AE6A7}" destId="{2FAE5A64-FF69-4C55-B67A-1C214D1840F5}" srcOrd="0" destOrd="2" presId="urn:microsoft.com/office/officeart/2005/8/layout/vList5"/>
    <dgm:cxn modelId="{638584E3-4903-4F04-81F1-C22CBFED3949}" srcId="{657C25BD-2D6F-4C76-8213-18FBDE671DE2}" destId="{837A6653-A46F-40C6-B107-15D31513FB48}" srcOrd="2" destOrd="0" parTransId="{619E67AC-06EE-449C-A860-69BE59E6BFB0}" sibTransId="{0B02B45D-6783-4915-9B83-5596638353C8}"/>
    <dgm:cxn modelId="{15A45BED-6887-4BFB-BA52-06859BFD05D9}" srcId="{D2509A69-E086-47D4-82AB-EEF6F5445506}" destId="{31DB7DF6-A306-4BAD-A01C-62BDA964D9D8}" srcOrd="0" destOrd="0" parTransId="{971B22C2-EBB1-4FC3-B8C2-1494BAA24783}" sibTransId="{F8D7B0AE-5BCD-47BA-A71E-0FC2DEB393D6}"/>
    <dgm:cxn modelId="{6F8D65FC-5F2F-45E9-9A9D-80967D741A42}" type="presOf" srcId="{E1EE1C03-0EE1-4BA9-A66A-9E3A3442B6B3}" destId="{723FD692-4CAE-4F8E-94D3-DE59999A96A4}" srcOrd="0" destOrd="0" presId="urn:microsoft.com/office/officeart/2005/8/layout/vList5"/>
    <dgm:cxn modelId="{A1D51E04-647B-4805-8A2C-7528FE92CA8A}" type="presParOf" srcId="{FB442ED7-66FF-496B-9C69-C042E3A0C6D3}" destId="{84295D78-3353-407F-B07B-A1D5C8A9F015}" srcOrd="0" destOrd="0" presId="urn:microsoft.com/office/officeart/2005/8/layout/vList5"/>
    <dgm:cxn modelId="{7DAD6F1D-F004-426F-8335-2D8FC79D9310}" type="presParOf" srcId="{84295D78-3353-407F-B07B-A1D5C8A9F015}" destId="{82C156B7-451D-4524-A030-8F9AAEC4F909}" srcOrd="0" destOrd="0" presId="urn:microsoft.com/office/officeart/2005/8/layout/vList5"/>
    <dgm:cxn modelId="{75D6CFEB-8F2E-4649-9217-21E6F5027838}" type="presParOf" srcId="{84295D78-3353-407F-B07B-A1D5C8A9F015}" destId="{2FAE5A64-FF69-4C55-B67A-1C214D1840F5}" srcOrd="1" destOrd="0" presId="urn:microsoft.com/office/officeart/2005/8/layout/vList5"/>
    <dgm:cxn modelId="{C977D4DE-76B3-4A67-80FB-D874CA9C46F5}" type="presParOf" srcId="{FB442ED7-66FF-496B-9C69-C042E3A0C6D3}" destId="{8D58B309-CFA7-4F89-AC94-90BCAEB20B0F}" srcOrd="1" destOrd="0" presId="urn:microsoft.com/office/officeart/2005/8/layout/vList5"/>
    <dgm:cxn modelId="{2903A196-4F5F-4C52-8825-85D590E4F8BD}" type="presParOf" srcId="{FB442ED7-66FF-496B-9C69-C042E3A0C6D3}" destId="{89DA7089-B2E7-4D20-9DCB-A21567A62425}" srcOrd="2" destOrd="0" presId="urn:microsoft.com/office/officeart/2005/8/layout/vList5"/>
    <dgm:cxn modelId="{2831918F-C67E-4B94-A9EF-1E6CB3947755}" type="presParOf" srcId="{89DA7089-B2E7-4D20-9DCB-A21567A62425}" destId="{9B56E375-B8B2-44A8-8734-B09C7DE10E86}" srcOrd="0" destOrd="0" presId="urn:microsoft.com/office/officeart/2005/8/layout/vList5"/>
    <dgm:cxn modelId="{87251112-8B49-43D3-965D-AFB29ED20C01}" type="presParOf" srcId="{89DA7089-B2E7-4D20-9DCB-A21567A62425}" destId="{723FD692-4CAE-4F8E-94D3-DE59999A96A4}" srcOrd="1" destOrd="0" presId="urn:microsoft.com/office/officeart/2005/8/layout/vList5"/>
    <dgm:cxn modelId="{BB9B4E4F-2E5C-4E6F-B859-F21230D121C3}" type="presParOf" srcId="{FB442ED7-66FF-496B-9C69-C042E3A0C6D3}" destId="{FB6E5875-12DC-47B1-B6ED-8E617AC2E9C8}" srcOrd="3" destOrd="0" presId="urn:microsoft.com/office/officeart/2005/8/layout/vList5"/>
    <dgm:cxn modelId="{113BA103-76DA-4F91-843D-4D4C859CCC32}" type="presParOf" srcId="{FB442ED7-66FF-496B-9C69-C042E3A0C6D3}" destId="{8AA7951C-7CC2-4931-97ED-769E631CE9E4}" srcOrd="4" destOrd="0" presId="urn:microsoft.com/office/officeart/2005/8/layout/vList5"/>
    <dgm:cxn modelId="{1FCED452-E87C-4556-850E-14CD82026252}" type="presParOf" srcId="{8AA7951C-7CC2-4931-97ED-769E631CE9E4}" destId="{E0FE7B79-C415-44BA-9BE6-15A7AB918605}" srcOrd="0" destOrd="0" presId="urn:microsoft.com/office/officeart/2005/8/layout/vList5"/>
    <dgm:cxn modelId="{117E7830-AD92-4C48-AB82-0A634B50A67D}" type="presParOf" srcId="{8AA7951C-7CC2-4931-97ED-769E631CE9E4}" destId="{17D6F9B0-91E2-4CBD-8949-8C89F20D9628}" srcOrd="1" destOrd="0" presId="urn:microsoft.com/office/officeart/2005/8/layout/vList5"/>
    <dgm:cxn modelId="{DAE30AF9-4D90-4287-8361-58DA313249C0}" type="presParOf" srcId="{FB442ED7-66FF-496B-9C69-C042E3A0C6D3}" destId="{AFDCE40E-B949-409E-A327-893CB725E0A3}" srcOrd="5" destOrd="0" presId="urn:microsoft.com/office/officeart/2005/8/layout/vList5"/>
    <dgm:cxn modelId="{3C18F825-A936-4E7C-BA9B-B5E6624858E9}" type="presParOf" srcId="{FB442ED7-66FF-496B-9C69-C042E3A0C6D3}" destId="{575C781B-1EC3-46F0-AD14-05FD965C3040}" srcOrd="6" destOrd="0" presId="urn:microsoft.com/office/officeart/2005/8/layout/vList5"/>
    <dgm:cxn modelId="{6B446590-6487-40D0-B12F-664FB2D681CE}" type="presParOf" srcId="{575C781B-1EC3-46F0-AD14-05FD965C3040}" destId="{4F36CC67-E14D-4871-AD18-E3091A989C40}" srcOrd="0" destOrd="0" presId="urn:microsoft.com/office/officeart/2005/8/layout/vList5"/>
    <dgm:cxn modelId="{DF37EE2C-F776-4525-B1E3-39A76B84353E}" type="presParOf" srcId="{575C781B-1EC3-46F0-AD14-05FD965C3040}" destId="{E6834BAA-C1FF-46A0-A54D-4C3694D979B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C7E234F-5BFF-4EB0-9800-3AF339A0BA01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EBECB3C7-0E9D-4E3E-8165-6413A9572F85}">
      <dgm:prSet phldrT="[Tekst]" custT="1"/>
      <dgm:spPr/>
      <dgm:t>
        <a:bodyPr/>
        <a:lstStyle/>
        <a:p>
          <a:r>
            <a:rPr lang="pl-PL" sz="1800" b="1" dirty="0"/>
            <a:t>FAKTY NIE MÓWIĄ SAME ZA SIEBIE</a:t>
          </a:r>
        </a:p>
      </dgm:t>
    </dgm:pt>
    <dgm:pt modelId="{F91E916C-2525-402A-8804-D8BADA84A5AC}" type="parTrans" cxnId="{38701222-DEF4-46FD-B531-AC69C39670F2}">
      <dgm:prSet/>
      <dgm:spPr/>
      <dgm:t>
        <a:bodyPr/>
        <a:lstStyle/>
        <a:p>
          <a:endParaRPr lang="pl-PL"/>
        </a:p>
      </dgm:t>
    </dgm:pt>
    <dgm:pt modelId="{0C45DE37-3B83-41DD-8985-6D409DEED536}" type="sibTrans" cxnId="{38701222-DEF4-46FD-B531-AC69C39670F2}">
      <dgm:prSet/>
      <dgm:spPr/>
      <dgm:t>
        <a:bodyPr/>
        <a:lstStyle/>
        <a:p>
          <a:endParaRPr lang="pl-PL"/>
        </a:p>
      </dgm:t>
    </dgm:pt>
    <dgm:pt modelId="{20F6293F-8CEB-487B-A51F-03CD04722C1A}">
      <dgm:prSet phldrT="[Tekst]" custT="1"/>
      <dgm:spPr/>
      <dgm:t>
        <a:bodyPr/>
        <a:lstStyle/>
        <a:p>
          <a:r>
            <a:rPr lang="pl-PL" sz="1800" b="1" dirty="0"/>
            <a:t>NIE KŁAM </a:t>
          </a:r>
        </a:p>
        <a:p>
          <a:r>
            <a:rPr lang="pl-PL" sz="1400" dirty="0"/>
            <a:t>mów prawdę </a:t>
          </a:r>
          <a:br>
            <a:rPr lang="pl-PL" sz="1400" dirty="0"/>
          </a:br>
          <a:r>
            <a:rPr lang="pl-PL" sz="1400" dirty="0"/>
            <a:t>i powiedz:</a:t>
          </a:r>
        </a:p>
      </dgm:t>
    </dgm:pt>
    <dgm:pt modelId="{673C6CFF-0FE6-4197-8DE2-868CE5FF90F2}" type="parTrans" cxnId="{90307068-8441-4291-8423-E0AA532F4227}">
      <dgm:prSet/>
      <dgm:spPr/>
      <dgm:t>
        <a:bodyPr/>
        <a:lstStyle/>
        <a:p>
          <a:endParaRPr lang="pl-PL"/>
        </a:p>
      </dgm:t>
    </dgm:pt>
    <dgm:pt modelId="{CE0832D3-A557-47B0-9E7F-792CC2DF4676}" type="sibTrans" cxnId="{90307068-8441-4291-8423-E0AA532F4227}">
      <dgm:prSet/>
      <dgm:spPr/>
      <dgm:t>
        <a:bodyPr/>
        <a:lstStyle/>
        <a:p>
          <a:endParaRPr lang="pl-PL"/>
        </a:p>
      </dgm:t>
    </dgm:pt>
    <dgm:pt modelId="{E75E4F3A-6EBC-4723-8AC7-DE5D63C45943}">
      <dgm:prSet phldrT="[Tekst]" custT="1"/>
      <dgm:spPr/>
      <dgm:t>
        <a:bodyPr/>
        <a:lstStyle/>
        <a:p>
          <a:r>
            <a:rPr lang="pl-PL" sz="1800" b="1" dirty="0"/>
            <a:t>ZŁOTA GODZINA</a:t>
          </a:r>
        </a:p>
        <a:p>
          <a:r>
            <a:rPr lang="pl-PL" sz="1400" dirty="0"/>
            <a:t>w ciągu pierwszej godziny należy podjąć komunikację w sytuacji kryzysowej</a:t>
          </a:r>
        </a:p>
      </dgm:t>
    </dgm:pt>
    <dgm:pt modelId="{8D46374C-57A5-4FD1-AD8F-0DA733AE1D27}" type="parTrans" cxnId="{9CD192D4-3902-4396-8509-75E55BE570C0}">
      <dgm:prSet/>
      <dgm:spPr/>
      <dgm:t>
        <a:bodyPr/>
        <a:lstStyle/>
        <a:p>
          <a:endParaRPr lang="pl-PL"/>
        </a:p>
      </dgm:t>
    </dgm:pt>
    <dgm:pt modelId="{7A22D58F-744E-4310-B94E-A1D2E80B0B66}" type="sibTrans" cxnId="{9CD192D4-3902-4396-8509-75E55BE570C0}">
      <dgm:prSet/>
      <dgm:spPr/>
      <dgm:t>
        <a:bodyPr/>
        <a:lstStyle/>
        <a:p>
          <a:endParaRPr lang="pl-PL"/>
        </a:p>
      </dgm:t>
    </dgm:pt>
    <dgm:pt modelId="{4C9971CE-3654-4923-912E-476C45E33CD6}">
      <dgm:prSet custT="1"/>
      <dgm:spPr/>
      <dgm:t>
        <a:bodyPr/>
        <a:lstStyle/>
        <a:p>
          <a:r>
            <a:rPr lang="pl-PL" sz="1800" b="1" u="none" dirty="0"/>
            <a:t>KOORDYNATOR</a:t>
          </a:r>
        </a:p>
      </dgm:t>
    </dgm:pt>
    <dgm:pt modelId="{8BB03C9A-92C5-4A7F-8FC3-BD785BB68C8B}" type="parTrans" cxnId="{5D21E2F6-DFF2-4E4B-A3CA-256D45FED871}">
      <dgm:prSet/>
      <dgm:spPr/>
      <dgm:t>
        <a:bodyPr/>
        <a:lstStyle/>
        <a:p>
          <a:endParaRPr lang="pl-PL"/>
        </a:p>
      </dgm:t>
    </dgm:pt>
    <dgm:pt modelId="{D139F5DA-73B1-4169-95A2-D74978313A47}" type="sibTrans" cxnId="{5D21E2F6-DFF2-4E4B-A3CA-256D45FED871}">
      <dgm:prSet/>
      <dgm:spPr/>
      <dgm:t>
        <a:bodyPr/>
        <a:lstStyle/>
        <a:p>
          <a:endParaRPr lang="pl-PL"/>
        </a:p>
      </dgm:t>
    </dgm:pt>
    <dgm:pt modelId="{E367440A-66AB-43E9-9BFC-5293AD975B4A}" type="pres">
      <dgm:prSet presAssocID="{FC7E234F-5BFF-4EB0-9800-3AF339A0BA01}" presName="Name0" presStyleCnt="0">
        <dgm:presLayoutVars>
          <dgm:chMax val="21"/>
          <dgm:chPref val="21"/>
        </dgm:presLayoutVars>
      </dgm:prSet>
      <dgm:spPr/>
    </dgm:pt>
    <dgm:pt modelId="{FD353FEC-A98B-4C6C-9905-67049BBFA807}" type="pres">
      <dgm:prSet presAssocID="{EBECB3C7-0E9D-4E3E-8165-6413A9572F85}" presName="text1" presStyleCnt="0"/>
      <dgm:spPr/>
    </dgm:pt>
    <dgm:pt modelId="{89E96EEA-82B6-4BF3-9475-3734861F0205}" type="pres">
      <dgm:prSet presAssocID="{EBECB3C7-0E9D-4E3E-8165-6413A9572F85}" presName="textRepeatNode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B1346EB9-6E6B-4D23-8C15-85CEE6F9D3FA}" type="pres">
      <dgm:prSet presAssocID="{EBECB3C7-0E9D-4E3E-8165-6413A9572F85}" presName="textaccent1" presStyleCnt="0"/>
      <dgm:spPr/>
    </dgm:pt>
    <dgm:pt modelId="{C974C55F-6215-4AF2-89D4-9B16A83FECED}" type="pres">
      <dgm:prSet presAssocID="{EBECB3C7-0E9D-4E3E-8165-6413A9572F85}" presName="accentRepeatNode" presStyleLbl="solidAlignAcc1" presStyleIdx="0" presStyleCnt="8"/>
      <dgm:spPr/>
    </dgm:pt>
    <dgm:pt modelId="{2A833393-3609-4A9C-A1D4-EF2C6CED5319}" type="pres">
      <dgm:prSet presAssocID="{0C45DE37-3B83-41DD-8985-6D409DEED536}" presName="image1" presStyleCnt="0"/>
      <dgm:spPr/>
    </dgm:pt>
    <dgm:pt modelId="{4908BBFC-38C0-48B5-BB90-7E3998767CD8}" type="pres">
      <dgm:prSet presAssocID="{0C45DE37-3B83-41DD-8985-6D409DEED536}" presName="imageRepeatNode" presStyleLbl="alignAcc1" presStyleIdx="0" presStyleCnt="4"/>
      <dgm:spPr/>
    </dgm:pt>
    <dgm:pt modelId="{5A8B2682-7E87-4EA3-859D-97793534C292}" type="pres">
      <dgm:prSet presAssocID="{0C45DE37-3B83-41DD-8985-6D409DEED536}" presName="imageaccent1" presStyleCnt="0"/>
      <dgm:spPr/>
    </dgm:pt>
    <dgm:pt modelId="{EB2A747F-26E5-41FF-AC22-D6A473402246}" type="pres">
      <dgm:prSet presAssocID="{0C45DE37-3B83-41DD-8985-6D409DEED536}" presName="accentRepeatNode" presStyleLbl="solidAlignAcc1" presStyleIdx="1" presStyleCnt="8"/>
      <dgm:spPr/>
    </dgm:pt>
    <dgm:pt modelId="{7843A2C8-4A67-4383-8660-A7DD082826FA}" type="pres">
      <dgm:prSet presAssocID="{20F6293F-8CEB-487B-A51F-03CD04722C1A}" presName="text2" presStyleCnt="0"/>
      <dgm:spPr/>
    </dgm:pt>
    <dgm:pt modelId="{9FB871FA-EAD9-4E76-B7FF-E583048CF28F}" type="pres">
      <dgm:prSet presAssocID="{20F6293F-8CEB-487B-A51F-03CD04722C1A}" presName="textRepeatNode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272A5DF4-D4A8-483D-9D5A-BFC187BC8AB0}" type="pres">
      <dgm:prSet presAssocID="{20F6293F-8CEB-487B-A51F-03CD04722C1A}" presName="textaccent2" presStyleCnt="0"/>
      <dgm:spPr/>
    </dgm:pt>
    <dgm:pt modelId="{A4A44FE3-B222-40F4-9E83-773A43A2A78E}" type="pres">
      <dgm:prSet presAssocID="{20F6293F-8CEB-487B-A51F-03CD04722C1A}" presName="accentRepeatNode" presStyleLbl="solidAlignAcc1" presStyleIdx="2" presStyleCnt="8"/>
      <dgm:spPr/>
    </dgm:pt>
    <dgm:pt modelId="{613BCF15-59D5-43A0-B071-00A3F38F2530}" type="pres">
      <dgm:prSet presAssocID="{CE0832D3-A557-47B0-9E7F-792CC2DF4676}" presName="image2" presStyleCnt="0"/>
      <dgm:spPr/>
    </dgm:pt>
    <dgm:pt modelId="{E3BDD361-A9DC-4447-8457-216FAD85A0F3}" type="pres">
      <dgm:prSet presAssocID="{CE0832D3-A557-47B0-9E7F-792CC2DF4676}" presName="imageRepeatNode" presStyleLbl="alignAcc1" presStyleIdx="1" presStyleCnt="4"/>
      <dgm:spPr/>
    </dgm:pt>
    <dgm:pt modelId="{DB043A8C-7E51-4726-8E67-90B1E90B2037}" type="pres">
      <dgm:prSet presAssocID="{CE0832D3-A557-47B0-9E7F-792CC2DF4676}" presName="imageaccent2" presStyleCnt="0"/>
      <dgm:spPr/>
    </dgm:pt>
    <dgm:pt modelId="{20190E2F-EAB0-4DA5-90D4-54B097325FD8}" type="pres">
      <dgm:prSet presAssocID="{CE0832D3-A557-47B0-9E7F-792CC2DF4676}" presName="accentRepeatNode" presStyleLbl="solidAlignAcc1" presStyleIdx="3" presStyleCnt="8"/>
      <dgm:spPr/>
    </dgm:pt>
    <dgm:pt modelId="{063423EC-5DFD-4690-A924-E3CD48922617}" type="pres">
      <dgm:prSet presAssocID="{4C9971CE-3654-4923-912E-476C45E33CD6}" presName="text3" presStyleCnt="0"/>
      <dgm:spPr/>
    </dgm:pt>
    <dgm:pt modelId="{3A4A6B73-AE50-4064-BDC8-83986AB76F8E}" type="pres">
      <dgm:prSet presAssocID="{4C9971CE-3654-4923-912E-476C45E33CD6}" presName="textRepeatNode" presStyleLbl="alignNode1" presStyleIdx="2" presStyleCnt="4" custScaleX="108565">
        <dgm:presLayoutVars>
          <dgm:chMax val="0"/>
          <dgm:chPref val="0"/>
          <dgm:bulletEnabled val="1"/>
        </dgm:presLayoutVars>
      </dgm:prSet>
      <dgm:spPr/>
    </dgm:pt>
    <dgm:pt modelId="{76996476-D316-4CA1-8832-3BA065A49C7C}" type="pres">
      <dgm:prSet presAssocID="{4C9971CE-3654-4923-912E-476C45E33CD6}" presName="textaccent3" presStyleCnt="0"/>
      <dgm:spPr/>
    </dgm:pt>
    <dgm:pt modelId="{C01E52C1-3918-4EAD-B793-E6207EE4583C}" type="pres">
      <dgm:prSet presAssocID="{4C9971CE-3654-4923-912E-476C45E33CD6}" presName="accentRepeatNode" presStyleLbl="solidAlignAcc1" presStyleIdx="4" presStyleCnt="8"/>
      <dgm:spPr/>
    </dgm:pt>
    <dgm:pt modelId="{39A3F575-99FD-455B-A767-998215E86104}" type="pres">
      <dgm:prSet presAssocID="{D139F5DA-73B1-4169-95A2-D74978313A47}" presName="image3" presStyleCnt="0"/>
      <dgm:spPr/>
    </dgm:pt>
    <dgm:pt modelId="{D4DDB2EC-85AC-47DF-B795-43423ABA1845}" type="pres">
      <dgm:prSet presAssocID="{D139F5DA-73B1-4169-95A2-D74978313A47}" presName="imageRepeatNode" presStyleLbl="alignAcc1" presStyleIdx="2" presStyleCnt="4"/>
      <dgm:spPr/>
    </dgm:pt>
    <dgm:pt modelId="{E71EC99F-8F8A-44C6-9483-1DE560C61AB8}" type="pres">
      <dgm:prSet presAssocID="{D139F5DA-73B1-4169-95A2-D74978313A47}" presName="imageaccent3" presStyleCnt="0"/>
      <dgm:spPr/>
    </dgm:pt>
    <dgm:pt modelId="{C4874E56-322C-4B43-80B6-9FC9FD3B1BCF}" type="pres">
      <dgm:prSet presAssocID="{D139F5DA-73B1-4169-95A2-D74978313A47}" presName="accentRepeatNode" presStyleLbl="solidAlignAcc1" presStyleIdx="5" presStyleCnt="8"/>
      <dgm:spPr/>
    </dgm:pt>
    <dgm:pt modelId="{043A8373-51E0-4B25-BE19-6BEE65DAB510}" type="pres">
      <dgm:prSet presAssocID="{E75E4F3A-6EBC-4723-8AC7-DE5D63C45943}" presName="text4" presStyleCnt="0"/>
      <dgm:spPr/>
    </dgm:pt>
    <dgm:pt modelId="{AD44CDAC-F5BF-47D7-8396-6DC23D3DF182}" type="pres">
      <dgm:prSet presAssocID="{E75E4F3A-6EBC-4723-8AC7-DE5D63C45943}" presName="textRepeatNode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1157AD6F-A7F2-4E01-B2B5-9EDA278D1F66}" type="pres">
      <dgm:prSet presAssocID="{E75E4F3A-6EBC-4723-8AC7-DE5D63C45943}" presName="textaccent4" presStyleCnt="0"/>
      <dgm:spPr/>
    </dgm:pt>
    <dgm:pt modelId="{B98BBA07-966F-48BF-A2D6-EFBEB6AAD94D}" type="pres">
      <dgm:prSet presAssocID="{E75E4F3A-6EBC-4723-8AC7-DE5D63C45943}" presName="accentRepeatNode" presStyleLbl="solidAlignAcc1" presStyleIdx="6" presStyleCnt="8"/>
      <dgm:spPr/>
    </dgm:pt>
    <dgm:pt modelId="{E27E12B7-3040-413D-8EE9-40830BAC7419}" type="pres">
      <dgm:prSet presAssocID="{7A22D58F-744E-4310-B94E-A1D2E80B0B66}" presName="image4" presStyleCnt="0"/>
      <dgm:spPr/>
    </dgm:pt>
    <dgm:pt modelId="{4BAA4B18-7D15-4E02-944B-85E2705BAD3B}" type="pres">
      <dgm:prSet presAssocID="{7A22D58F-744E-4310-B94E-A1D2E80B0B66}" presName="imageRepeatNode" presStyleLbl="alignAcc1" presStyleIdx="3" presStyleCnt="4" custLinFactNeighborX="2424" custLinFactNeighborY="-2860"/>
      <dgm:spPr/>
    </dgm:pt>
    <dgm:pt modelId="{CEB89FE5-0237-4D8F-9AB6-C853EDAB37BA}" type="pres">
      <dgm:prSet presAssocID="{7A22D58F-744E-4310-B94E-A1D2E80B0B66}" presName="imageaccent4" presStyleCnt="0"/>
      <dgm:spPr/>
    </dgm:pt>
    <dgm:pt modelId="{4CEF8AAD-6050-48A6-9BA3-F51FC327D1CA}" type="pres">
      <dgm:prSet presAssocID="{7A22D58F-744E-4310-B94E-A1D2E80B0B66}" presName="accentRepeatNode" presStyleLbl="solidAlignAcc1" presStyleIdx="7" presStyleCnt="8"/>
      <dgm:spPr/>
    </dgm:pt>
  </dgm:ptLst>
  <dgm:cxnLst>
    <dgm:cxn modelId="{38701222-DEF4-46FD-B531-AC69C39670F2}" srcId="{FC7E234F-5BFF-4EB0-9800-3AF339A0BA01}" destId="{EBECB3C7-0E9D-4E3E-8165-6413A9572F85}" srcOrd="0" destOrd="0" parTransId="{F91E916C-2525-402A-8804-D8BADA84A5AC}" sibTransId="{0C45DE37-3B83-41DD-8985-6D409DEED536}"/>
    <dgm:cxn modelId="{50663766-11A9-461B-BF3D-ED98CDF4E06A}" type="presOf" srcId="{4C9971CE-3654-4923-912E-476C45E33CD6}" destId="{3A4A6B73-AE50-4064-BDC8-83986AB76F8E}" srcOrd="0" destOrd="0" presId="urn:microsoft.com/office/officeart/2008/layout/HexagonCluster"/>
    <dgm:cxn modelId="{90307068-8441-4291-8423-E0AA532F4227}" srcId="{FC7E234F-5BFF-4EB0-9800-3AF339A0BA01}" destId="{20F6293F-8CEB-487B-A51F-03CD04722C1A}" srcOrd="1" destOrd="0" parTransId="{673C6CFF-0FE6-4197-8DE2-868CE5FF90F2}" sibTransId="{CE0832D3-A557-47B0-9E7F-792CC2DF4676}"/>
    <dgm:cxn modelId="{D6EA0D4A-6628-4D11-878F-2F91BC2B5A6D}" type="presOf" srcId="{CE0832D3-A557-47B0-9E7F-792CC2DF4676}" destId="{E3BDD361-A9DC-4447-8457-216FAD85A0F3}" srcOrd="0" destOrd="0" presId="urn:microsoft.com/office/officeart/2008/layout/HexagonCluster"/>
    <dgm:cxn modelId="{812CB27D-BBBE-4230-B110-8169878157A0}" type="presOf" srcId="{0C45DE37-3B83-41DD-8985-6D409DEED536}" destId="{4908BBFC-38C0-48B5-BB90-7E3998767CD8}" srcOrd="0" destOrd="0" presId="urn:microsoft.com/office/officeart/2008/layout/HexagonCluster"/>
    <dgm:cxn modelId="{BF44F985-EB92-4E59-89C8-7E3CE59A5472}" type="presOf" srcId="{FC7E234F-5BFF-4EB0-9800-3AF339A0BA01}" destId="{E367440A-66AB-43E9-9BFC-5293AD975B4A}" srcOrd="0" destOrd="0" presId="urn:microsoft.com/office/officeart/2008/layout/HexagonCluster"/>
    <dgm:cxn modelId="{201886A1-552A-448F-8F9C-26B4D9B276B0}" type="presOf" srcId="{7A22D58F-744E-4310-B94E-A1D2E80B0B66}" destId="{4BAA4B18-7D15-4E02-944B-85E2705BAD3B}" srcOrd="0" destOrd="0" presId="urn:microsoft.com/office/officeart/2008/layout/HexagonCluster"/>
    <dgm:cxn modelId="{31B3A7AA-CD94-4D08-B843-35C989C3CD28}" type="presOf" srcId="{E75E4F3A-6EBC-4723-8AC7-DE5D63C45943}" destId="{AD44CDAC-F5BF-47D7-8396-6DC23D3DF182}" srcOrd="0" destOrd="0" presId="urn:microsoft.com/office/officeart/2008/layout/HexagonCluster"/>
    <dgm:cxn modelId="{E93E0FBD-8939-48CD-8732-C5F4ADD63E2C}" type="presOf" srcId="{EBECB3C7-0E9D-4E3E-8165-6413A9572F85}" destId="{89E96EEA-82B6-4BF3-9475-3734861F0205}" srcOrd="0" destOrd="0" presId="urn:microsoft.com/office/officeart/2008/layout/HexagonCluster"/>
    <dgm:cxn modelId="{9CD192D4-3902-4396-8509-75E55BE570C0}" srcId="{FC7E234F-5BFF-4EB0-9800-3AF339A0BA01}" destId="{E75E4F3A-6EBC-4723-8AC7-DE5D63C45943}" srcOrd="3" destOrd="0" parTransId="{8D46374C-57A5-4FD1-AD8F-0DA733AE1D27}" sibTransId="{7A22D58F-744E-4310-B94E-A1D2E80B0B66}"/>
    <dgm:cxn modelId="{36BB1FEC-3DAD-43D4-B3B1-7BB901B49C66}" type="presOf" srcId="{D139F5DA-73B1-4169-95A2-D74978313A47}" destId="{D4DDB2EC-85AC-47DF-B795-43423ABA1845}" srcOrd="0" destOrd="0" presId="urn:microsoft.com/office/officeart/2008/layout/HexagonCluster"/>
    <dgm:cxn modelId="{DF3C08F5-8135-48E6-BBCD-49457E3222C3}" type="presOf" srcId="{20F6293F-8CEB-487B-A51F-03CD04722C1A}" destId="{9FB871FA-EAD9-4E76-B7FF-E583048CF28F}" srcOrd="0" destOrd="0" presId="urn:microsoft.com/office/officeart/2008/layout/HexagonCluster"/>
    <dgm:cxn modelId="{5D21E2F6-DFF2-4E4B-A3CA-256D45FED871}" srcId="{FC7E234F-5BFF-4EB0-9800-3AF339A0BA01}" destId="{4C9971CE-3654-4923-912E-476C45E33CD6}" srcOrd="2" destOrd="0" parTransId="{8BB03C9A-92C5-4A7F-8FC3-BD785BB68C8B}" sibTransId="{D139F5DA-73B1-4169-95A2-D74978313A47}"/>
    <dgm:cxn modelId="{5968AC7F-1475-4A08-86C8-DF5E2903F405}" type="presParOf" srcId="{E367440A-66AB-43E9-9BFC-5293AD975B4A}" destId="{FD353FEC-A98B-4C6C-9905-67049BBFA807}" srcOrd="0" destOrd="0" presId="urn:microsoft.com/office/officeart/2008/layout/HexagonCluster"/>
    <dgm:cxn modelId="{A26A5437-15AC-4C3E-ADA1-F1585CD29EFD}" type="presParOf" srcId="{FD353FEC-A98B-4C6C-9905-67049BBFA807}" destId="{89E96EEA-82B6-4BF3-9475-3734861F0205}" srcOrd="0" destOrd="0" presId="urn:microsoft.com/office/officeart/2008/layout/HexagonCluster"/>
    <dgm:cxn modelId="{D518F177-1A00-4883-8C6B-E5B750AC070A}" type="presParOf" srcId="{E367440A-66AB-43E9-9BFC-5293AD975B4A}" destId="{B1346EB9-6E6B-4D23-8C15-85CEE6F9D3FA}" srcOrd="1" destOrd="0" presId="urn:microsoft.com/office/officeart/2008/layout/HexagonCluster"/>
    <dgm:cxn modelId="{8F8940E8-25CB-4DEB-8F81-CDADD8CD96C4}" type="presParOf" srcId="{B1346EB9-6E6B-4D23-8C15-85CEE6F9D3FA}" destId="{C974C55F-6215-4AF2-89D4-9B16A83FECED}" srcOrd="0" destOrd="0" presId="urn:microsoft.com/office/officeart/2008/layout/HexagonCluster"/>
    <dgm:cxn modelId="{57BB30C9-E2B5-457F-97F7-E14970AC8439}" type="presParOf" srcId="{E367440A-66AB-43E9-9BFC-5293AD975B4A}" destId="{2A833393-3609-4A9C-A1D4-EF2C6CED5319}" srcOrd="2" destOrd="0" presId="urn:microsoft.com/office/officeart/2008/layout/HexagonCluster"/>
    <dgm:cxn modelId="{A2947CAD-A8CD-407A-890E-474E806F78B2}" type="presParOf" srcId="{2A833393-3609-4A9C-A1D4-EF2C6CED5319}" destId="{4908BBFC-38C0-48B5-BB90-7E3998767CD8}" srcOrd="0" destOrd="0" presId="urn:microsoft.com/office/officeart/2008/layout/HexagonCluster"/>
    <dgm:cxn modelId="{C762B57D-0129-48C8-AB9B-126E011CBB49}" type="presParOf" srcId="{E367440A-66AB-43E9-9BFC-5293AD975B4A}" destId="{5A8B2682-7E87-4EA3-859D-97793534C292}" srcOrd="3" destOrd="0" presId="urn:microsoft.com/office/officeart/2008/layout/HexagonCluster"/>
    <dgm:cxn modelId="{4E257306-AA03-4BF1-A3DB-6C1A4A54DEF5}" type="presParOf" srcId="{5A8B2682-7E87-4EA3-859D-97793534C292}" destId="{EB2A747F-26E5-41FF-AC22-D6A473402246}" srcOrd="0" destOrd="0" presId="urn:microsoft.com/office/officeart/2008/layout/HexagonCluster"/>
    <dgm:cxn modelId="{3991802A-D828-4DB5-B541-BCD089299D7D}" type="presParOf" srcId="{E367440A-66AB-43E9-9BFC-5293AD975B4A}" destId="{7843A2C8-4A67-4383-8660-A7DD082826FA}" srcOrd="4" destOrd="0" presId="urn:microsoft.com/office/officeart/2008/layout/HexagonCluster"/>
    <dgm:cxn modelId="{ABC08A86-D024-4EE6-BD88-560A5A010F9B}" type="presParOf" srcId="{7843A2C8-4A67-4383-8660-A7DD082826FA}" destId="{9FB871FA-EAD9-4E76-B7FF-E583048CF28F}" srcOrd="0" destOrd="0" presId="urn:microsoft.com/office/officeart/2008/layout/HexagonCluster"/>
    <dgm:cxn modelId="{2AE98568-6E71-4B1E-A43A-3EDEE8A80A52}" type="presParOf" srcId="{E367440A-66AB-43E9-9BFC-5293AD975B4A}" destId="{272A5DF4-D4A8-483D-9D5A-BFC187BC8AB0}" srcOrd="5" destOrd="0" presId="urn:microsoft.com/office/officeart/2008/layout/HexagonCluster"/>
    <dgm:cxn modelId="{C1DED0C5-A93A-4E90-8EB1-730FDC70E879}" type="presParOf" srcId="{272A5DF4-D4A8-483D-9D5A-BFC187BC8AB0}" destId="{A4A44FE3-B222-40F4-9E83-773A43A2A78E}" srcOrd="0" destOrd="0" presId="urn:microsoft.com/office/officeart/2008/layout/HexagonCluster"/>
    <dgm:cxn modelId="{3E03B5F5-C5A8-45FC-872E-502258CADE97}" type="presParOf" srcId="{E367440A-66AB-43E9-9BFC-5293AD975B4A}" destId="{613BCF15-59D5-43A0-B071-00A3F38F2530}" srcOrd="6" destOrd="0" presId="urn:microsoft.com/office/officeart/2008/layout/HexagonCluster"/>
    <dgm:cxn modelId="{5CB5722F-25E0-4765-A3CC-DF37C59C19BB}" type="presParOf" srcId="{613BCF15-59D5-43A0-B071-00A3F38F2530}" destId="{E3BDD361-A9DC-4447-8457-216FAD85A0F3}" srcOrd="0" destOrd="0" presId="urn:microsoft.com/office/officeart/2008/layout/HexagonCluster"/>
    <dgm:cxn modelId="{CD90D281-636C-4999-9A5D-4DF881A2D357}" type="presParOf" srcId="{E367440A-66AB-43E9-9BFC-5293AD975B4A}" destId="{DB043A8C-7E51-4726-8E67-90B1E90B2037}" srcOrd="7" destOrd="0" presId="urn:microsoft.com/office/officeart/2008/layout/HexagonCluster"/>
    <dgm:cxn modelId="{197FA266-A5E3-4DAA-91CE-1A630EEA5B89}" type="presParOf" srcId="{DB043A8C-7E51-4726-8E67-90B1E90B2037}" destId="{20190E2F-EAB0-4DA5-90D4-54B097325FD8}" srcOrd="0" destOrd="0" presId="urn:microsoft.com/office/officeart/2008/layout/HexagonCluster"/>
    <dgm:cxn modelId="{8751BA36-AE78-4C28-9BAA-7672964E54E3}" type="presParOf" srcId="{E367440A-66AB-43E9-9BFC-5293AD975B4A}" destId="{063423EC-5DFD-4690-A924-E3CD48922617}" srcOrd="8" destOrd="0" presId="urn:microsoft.com/office/officeart/2008/layout/HexagonCluster"/>
    <dgm:cxn modelId="{51261079-1D38-4C08-A2B6-C8C878DD1CEB}" type="presParOf" srcId="{063423EC-5DFD-4690-A924-E3CD48922617}" destId="{3A4A6B73-AE50-4064-BDC8-83986AB76F8E}" srcOrd="0" destOrd="0" presId="urn:microsoft.com/office/officeart/2008/layout/HexagonCluster"/>
    <dgm:cxn modelId="{D5600C8A-4AC3-4725-A3CB-7DFA973C7F33}" type="presParOf" srcId="{E367440A-66AB-43E9-9BFC-5293AD975B4A}" destId="{76996476-D316-4CA1-8832-3BA065A49C7C}" srcOrd="9" destOrd="0" presId="urn:microsoft.com/office/officeart/2008/layout/HexagonCluster"/>
    <dgm:cxn modelId="{70B4BE46-5C1C-495D-925E-D3325A2A2DA9}" type="presParOf" srcId="{76996476-D316-4CA1-8832-3BA065A49C7C}" destId="{C01E52C1-3918-4EAD-B793-E6207EE4583C}" srcOrd="0" destOrd="0" presId="urn:microsoft.com/office/officeart/2008/layout/HexagonCluster"/>
    <dgm:cxn modelId="{12F3AE19-AFDD-4485-AEC1-EB4000E6CD1D}" type="presParOf" srcId="{E367440A-66AB-43E9-9BFC-5293AD975B4A}" destId="{39A3F575-99FD-455B-A767-998215E86104}" srcOrd="10" destOrd="0" presId="urn:microsoft.com/office/officeart/2008/layout/HexagonCluster"/>
    <dgm:cxn modelId="{CAEB12DB-AE57-4108-ADB0-44E79D6DE44A}" type="presParOf" srcId="{39A3F575-99FD-455B-A767-998215E86104}" destId="{D4DDB2EC-85AC-47DF-B795-43423ABA1845}" srcOrd="0" destOrd="0" presId="urn:microsoft.com/office/officeart/2008/layout/HexagonCluster"/>
    <dgm:cxn modelId="{BC2301C8-713D-4F6C-9A85-B0BEE4914E0F}" type="presParOf" srcId="{E367440A-66AB-43E9-9BFC-5293AD975B4A}" destId="{E71EC99F-8F8A-44C6-9483-1DE560C61AB8}" srcOrd="11" destOrd="0" presId="urn:microsoft.com/office/officeart/2008/layout/HexagonCluster"/>
    <dgm:cxn modelId="{BD435F98-FC7D-4B41-9D75-A048890AADEA}" type="presParOf" srcId="{E71EC99F-8F8A-44C6-9483-1DE560C61AB8}" destId="{C4874E56-322C-4B43-80B6-9FC9FD3B1BCF}" srcOrd="0" destOrd="0" presId="urn:microsoft.com/office/officeart/2008/layout/HexagonCluster"/>
    <dgm:cxn modelId="{C27F6466-48B5-4E3E-BF83-E1F3B65EDEAF}" type="presParOf" srcId="{E367440A-66AB-43E9-9BFC-5293AD975B4A}" destId="{043A8373-51E0-4B25-BE19-6BEE65DAB510}" srcOrd="12" destOrd="0" presId="urn:microsoft.com/office/officeart/2008/layout/HexagonCluster"/>
    <dgm:cxn modelId="{18258A9D-B8DB-4B7C-A618-5D35EDBD0CB8}" type="presParOf" srcId="{043A8373-51E0-4B25-BE19-6BEE65DAB510}" destId="{AD44CDAC-F5BF-47D7-8396-6DC23D3DF182}" srcOrd="0" destOrd="0" presId="urn:microsoft.com/office/officeart/2008/layout/HexagonCluster"/>
    <dgm:cxn modelId="{92845F63-FF6E-44A7-8649-BF7062D3E10D}" type="presParOf" srcId="{E367440A-66AB-43E9-9BFC-5293AD975B4A}" destId="{1157AD6F-A7F2-4E01-B2B5-9EDA278D1F66}" srcOrd="13" destOrd="0" presId="urn:microsoft.com/office/officeart/2008/layout/HexagonCluster"/>
    <dgm:cxn modelId="{6CFCAA74-7528-475B-A879-487D1420BDF5}" type="presParOf" srcId="{1157AD6F-A7F2-4E01-B2B5-9EDA278D1F66}" destId="{B98BBA07-966F-48BF-A2D6-EFBEB6AAD94D}" srcOrd="0" destOrd="0" presId="urn:microsoft.com/office/officeart/2008/layout/HexagonCluster"/>
    <dgm:cxn modelId="{D3F2CA97-9727-47F1-A72D-3EFBE6673C47}" type="presParOf" srcId="{E367440A-66AB-43E9-9BFC-5293AD975B4A}" destId="{E27E12B7-3040-413D-8EE9-40830BAC7419}" srcOrd="14" destOrd="0" presId="urn:microsoft.com/office/officeart/2008/layout/HexagonCluster"/>
    <dgm:cxn modelId="{A69E7433-8EA2-4643-9A66-96A3F32FB4B9}" type="presParOf" srcId="{E27E12B7-3040-413D-8EE9-40830BAC7419}" destId="{4BAA4B18-7D15-4E02-944B-85E2705BAD3B}" srcOrd="0" destOrd="0" presId="urn:microsoft.com/office/officeart/2008/layout/HexagonCluster"/>
    <dgm:cxn modelId="{279ABB85-16F9-4FB9-AA8F-9BA186950F82}" type="presParOf" srcId="{E367440A-66AB-43E9-9BFC-5293AD975B4A}" destId="{CEB89FE5-0237-4D8F-9AB6-C853EDAB37BA}" srcOrd="15" destOrd="0" presId="urn:microsoft.com/office/officeart/2008/layout/HexagonCluster"/>
    <dgm:cxn modelId="{EB7F3D07-063A-4A22-BA33-F2445FAF169F}" type="presParOf" srcId="{CEB89FE5-0237-4D8F-9AB6-C853EDAB37BA}" destId="{4CEF8AAD-6050-48A6-9BA3-F51FC327D1CA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C7E234F-5BFF-4EB0-9800-3AF339A0BA01}" type="doc">
      <dgm:prSet loTypeId="urn:microsoft.com/office/officeart/2008/layout/HexagonCluster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l-PL"/>
        </a:p>
      </dgm:t>
    </dgm:pt>
    <dgm:pt modelId="{EBECB3C7-0E9D-4E3E-8165-6413A9572F85}">
      <dgm:prSet phldrT="[Tekst]" custT="1"/>
      <dgm:spPr/>
      <dgm:t>
        <a:bodyPr/>
        <a:lstStyle/>
        <a:p>
          <a:r>
            <a:rPr lang="pl-PL" sz="1800" b="1" dirty="0"/>
            <a:t>RELACJE </a:t>
          </a:r>
          <a:br>
            <a:rPr lang="pl-PL" sz="1800" b="1" dirty="0"/>
          </a:br>
          <a:r>
            <a:rPr lang="pl-PL" sz="1800" b="1" dirty="0"/>
            <a:t>Z MEDIAMI</a:t>
          </a:r>
        </a:p>
        <a:p>
          <a:r>
            <a:rPr lang="pl-PL" sz="1400" b="1" dirty="0"/>
            <a:t>dobre</a:t>
          </a:r>
          <a:endParaRPr lang="pl-PL" sz="1100" b="1" dirty="0"/>
        </a:p>
      </dgm:t>
    </dgm:pt>
    <dgm:pt modelId="{F91E916C-2525-402A-8804-D8BADA84A5AC}" type="parTrans" cxnId="{38701222-DEF4-46FD-B531-AC69C39670F2}">
      <dgm:prSet/>
      <dgm:spPr/>
      <dgm:t>
        <a:bodyPr/>
        <a:lstStyle/>
        <a:p>
          <a:endParaRPr lang="pl-PL"/>
        </a:p>
      </dgm:t>
    </dgm:pt>
    <dgm:pt modelId="{0C45DE37-3B83-41DD-8985-6D409DEED536}" type="sibTrans" cxnId="{38701222-DEF4-46FD-B531-AC69C39670F2}">
      <dgm:prSet/>
      <dgm:spPr/>
      <dgm:t>
        <a:bodyPr/>
        <a:lstStyle/>
        <a:p>
          <a:endParaRPr lang="pl-PL"/>
        </a:p>
      </dgm:t>
    </dgm:pt>
    <dgm:pt modelId="{20F6293F-8CEB-487B-A51F-03CD04722C1A}">
      <dgm:prSet phldrT="[Tekst]" custT="1"/>
      <dgm:spPr/>
      <dgm:t>
        <a:bodyPr/>
        <a:lstStyle/>
        <a:p>
          <a:r>
            <a:rPr lang="pl-PL" sz="1800" b="1" dirty="0"/>
            <a:t>OBIEG INFORMACJI</a:t>
          </a:r>
          <a:endParaRPr lang="pl-PL" sz="1400" dirty="0"/>
        </a:p>
      </dgm:t>
    </dgm:pt>
    <dgm:pt modelId="{673C6CFF-0FE6-4197-8DE2-868CE5FF90F2}" type="parTrans" cxnId="{90307068-8441-4291-8423-E0AA532F4227}">
      <dgm:prSet/>
      <dgm:spPr/>
      <dgm:t>
        <a:bodyPr/>
        <a:lstStyle/>
        <a:p>
          <a:endParaRPr lang="pl-PL"/>
        </a:p>
      </dgm:t>
    </dgm:pt>
    <dgm:pt modelId="{CE0832D3-A557-47B0-9E7F-792CC2DF4676}" type="sibTrans" cxnId="{90307068-8441-4291-8423-E0AA532F4227}">
      <dgm:prSet/>
      <dgm:spPr/>
      <dgm:t>
        <a:bodyPr/>
        <a:lstStyle/>
        <a:p>
          <a:endParaRPr lang="pl-PL"/>
        </a:p>
      </dgm:t>
    </dgm:pt>
    <dgm:pt modelId="{4C9971CE-3654-4923-912E-476C45E33CD6}">
      <dgm:prSet custT="1"/>
      <dgm:spPr/>
      <dgm:t>
        <a:bodyPr/>
        <a:lstStyle/>
        <a:p>
          <a:r>
            <a:rPr lang="pl-PL" sz="1800" b="1" u="none" dirty="0"/>
            <a:t>RAMKOWANIE</a:t>
          </a:r>
        </a:p>
      </dgm:t>
    </dgm:pt>
    <dgm:pt modelId="{8BB03C9A-92C5-4A7F-8FC3-BD785BB68C8B}" type="parTrans" cxnId="{5D21E2F6-DFF2-4E4B-A3CA-256D45FED871}">
      <dgm:prSet/>
      <dgm:spPr/>
      <dgm:t>
        <a:bodyPr/>
        <a:lstStyle/>
        <a:p>
          <a:endParaRPr lang="pl-PL"/>
        </a:p>
      </dgm:t>
    </dgm:pt>
    <dgm:pt modelId="{D139F5DA-73B1-4169-95A2-D74978313A47}" type="sibTrans" cxnId="{5D21E2F6-DFF2-4E4B-A3CA-256D45FED871}">
      <dgm:prSet/>
      <dgm:spPr/>
      <dgm:t>
        <a:bodyPr/>
        <a:lstStyle/>
        <a:p>
          <a:endParaRPr lang="pl-PL"/>
        </a:p>
      </dgm:t>
    </dgm:pt>
    <dgm:pt modelId="{E367440A-66AB-43E9-9BFC-5293AD975B4A}" type="pres">
      <dgm:prSet presAssocID="{FC7E234F-5BFF-4EB0-9800-3AF339A0BA01}" presName="Name0" presStyleCnt="0">
        <dgm:presLayoutVars>
          <dgm:chMax val="21"/>
          <dgm:chPref val="21"/>
        </dgm:presLayoutVars>
      </dgm:prSet>
      <dgm:spPr/>
    </dgm:pt>
    <dgm:pt modelId="{FD353FEC-A98B-4C6C-9905-67049BBFA807}" type="pres">
      <dgm:prSet presAssocID="{EBECB3C7-0E9D-4E3E-8165-6413A9572F85}" presName="text1" presStyleCnt="0"/>
      <dgm:spPr/>
    </dgm:pt>
    <dgm:pt modelId="{89E96EEA-82B6-4BF3-9475-3734861F0205}" type="pres">
      <dgm:prSet presAssocID="{EBECB3C7-0E9D-4E3E-8165-6413A9572F85}" presName="textRepeatNode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B1346EB9-6E6B-4D23-8C15-85CEE6F9D3FA}" type="pres">
      <dgm:prSet presAssocID="{EBECB3C7-0E9D-4E3E-8165-6413A9572F85}" presName="textaccent1" presStyleCnt="0"/>
      <dgm:spPr/>
    </dgm:pt>
    <dgm:pt modelId="{C974C55F-6215-4AF2-89D4-9B16A83FECED}" type="pres">
      <dgm:prSet presAssocID="{EBECB3C7-0E9D-4E3E-8165-6413A9572F85}" presName="accentRepeatNode" presStyleLbl="solidAlignAcc1" presStyleIdx="0" presStyleCnt="6"/>
      <dgm:spPr/>
    </dgm:pt>
    <dgm:pt modelId="{2A833393-3609-4A9C-A1D4-EF2C6CED5319}" type="pres">
      <dgm:prSet presAssocID="{0C45DE37-3B83-41DD-8985-6D409DEED536}" presName="image1" presStyleCnt="0"/>
      <dgm:spPr/>
    </dgm:pt>
    <dgm:pt modelId="{4908BBFC-38C0-48B5-BB90-7E3998767CD8}" type="pres">
      <dgm:prSet presAssocID="{0C45DE37-3B83-41DD-8985-6D409DEED536}" presName="imageRepeatNode" presStyleLbl="alignAcc1" presStyleIdx="0" presStyleCnt="3" custScaleX="112534" custLinFactNeighborX="-6565"/>
      <dgm:spPr/>
    </dgm:pt>
    <dgm:pt modelId="{5A8B2682-7E87-4EA3-859D-97793534C292}" type="pres">
      <dgm:prSet presAssocID="{0C45DE37-3B83-41DD-8985-6D409DEED536}" presName="imageaccent1" presStyleCnt="0"/>
      <dgm:spPr/>
    </dgm:pt>
    <dgm:pt modelId="{EB2A747F-26E5-41FF-AC22-D6A473402246}" type="pres">
      <dgm:prSet presAssocID="{0C45DE37-3B83-41DD-8985-6D409DEED536}" presName="accentRepeatNode" presStyleLbl="solidAlignAcc1" presStyleIdx="1" presStyleCnt="6"/>
      <dgm:spPr/>
    </dgm:pt>
    <dgm:pt modelId="{7843A2C8-4A67-4383-8660-A7DD082826FA}" type="pres">
      <dgm:prSet presAssocID="{20F6293F-8CEB-487B-A51F-03CD04722C1A}" presName="text2" presStyleCnt="0"/>
      <dgm:spPr/>
    </dgm:pt>
    <dgm:pt modelId="{9FB871FA-EAD9-4E76-B7FF-E583048CF28F}" type="pres">
      <dgm:prSet presAssocID="{20F6293F-8CEB-487B-A51F-03CD04722C1A}" presName="textRepeatNode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272A5DF4-D4A8-483D-9D5A-BFC187BC8AB0}" type="pres">
      <dgm:prSet presAssocID="{20F6293F-8CEB-487B-A51F-03CD04722C1A}" presName="textaccent2" presStyleCnt="0"/>
      <dgm:spPr/>
    </dgm:pt>
    <dgm:pt modelId="{A4A44FE3-B222-40F4-9E83-773A43A2A78E}" type="pres">
      <dgm:prSet presAssocID="{20F6293F-8CEB-487B-A51F-03CD04722C1A}" presName="accentRepeatNode" presStyleLbl="solidAlignAcc1" presStyleIdx="2" presStyleCnt="6"/>
      <dgm:spPr/>
    </dgm:pt>
    <dgm:pt modelId="{613BCF15-59D5-43A0-B071-00A3F38F2530}" type="pres">
      <dgm:prSet presAssocID="{CE0832D3-A557-47B0-9E7F-792CC2DF4676}" presName="image2" presStyleCnt="0"/>
      <dgm:spPr/>
    </dgm:pt>
    <dgm:pt modelId="{E3BDD361-A9DC-4447-8457-216FAD85A0F3}" type="pres">
      <dgm:prSet presAssocID="{CE0832D3-A557-47B0-9E7F-792CC2DF4676}" presName="imageRepeatNode" presStyleLbl="alignAcc1" presStyleIdx="1" presStyleCnt="3"/>
      <dgm:spPr/>
    </dgm:pt>
    <dgm:pt modelId="{DB043A8C-7E51-4726-8E67-90B1E90B2037}" type="pres">
      <dgm:prSet presAssocID="{CE0832D3-A557-47B0-9E7F-792CC2DF4676}" presName="imageaccent2" presStyleCnt="0"/>
      <dgm:spPr/>
    </dgm:pt>
    <dgm:pt modelId="{20190E2F-EAB0-4DA5-90D4-54B097325FD8}" type="pres">
      <dgm:prSet presAssocID="{CE0832D3-A557-47B0-9E7F-792CC2DF4676}" presName="accentRepeatNode" presStyleLbl="solidAlignAcc1" presStyleIdx="3" presStyleCnt="6"/>
      <dgm:spPr/>
    </dgm:pt>
    <dgm:pt modelId="{063423EC-5DFD-4690-A924-E3CD48922617}" type="pres">
      <dgm:prSet presAssocID="{4C9971CE-3654-4923-912E-476C45E33CD6}" presName="text3" presStyleCnt="0"/>
      <dgm:spPr/>
    </dgm:pt>
    <dgm:pt modelId="{3A4A6B73-AE50-4064-BDC8-83986AB76F8E}" type="pres">
      <dgm:prSet presAssocID="{4C9971CE-3654-4923-912E-476C45E33CD6}" presName="textRepeatNode" presStyleLbl="alignNode1" presStyleIdx="2" presStyleCnt="3" custScaleX="108565">
        <dgm:presLayoutVars>
          <dgm:chMax val="0"/>
          <dgm:chPref val="0"/>
          <dgm:bulletEnabled val="1"/>
        </dgm:presLayoutVars>
      </dgm:prSet>
      <dgm:spPr/>
    </dgm:pt>
    <dgm:pt modelId="{76996476-D316-4CA1-8832-3BA065A49C7C}" type="pres">
      <dgm:prSet presAssocID="{4C9971CE-3654-4923-912E-476C45E33CD6}" presName="textaccent3" presStyleCnt="0"/>
      <dgm:spPr/>
    </dgm:pt>
    <dgm:pt modelId="{C01E52C1-3918-4EAD-B793-E6207EE4583C}" type="pres">
      <dgm:prSet presAssocID="{4C9971CE-3654-4923-912E-476C45E33CD6}" presName="accentRepeatNode" presStyleLbl="solidAlignAcc1" presStyleIdx="4" presStyleCnt="6"/>
      <dgm:spPr/>
    </dgm:pt>
    <dgm:pt modelId="{39A3F575-99FD-455B-A767-998215E86104}" type="pres">
      <dgm:prSet presAssocID="{D139F5DA-73B1-4169-95A2-D74978313A47}" presName="image3" presStyleCnt="0"/>
      <dgm:spPr/>
    </dgm:pt>
    <dgm:pt modelId="{D4DDB2EC-85AC-47DF-B795-43423ABA1845}" type="pres">
      <dgm:prSet presAssocID="{D139F5DA-73B1-4169-95A2-D74978313A47}" presName="imageRepeatNode" presStyleLbl="alignAcc1" presStyleIdx="2" presStyleCnt="3"/>
      <dgm:spPr/>
    </dgm:pt>
    <dgm:pt modelId="{E71EC99F-8F8A-44C6-9483-1DE560C61AB8}" type="pres">
      <dgm:prSet presAssocID="{D139F5DA-73B1-4169-95A2-D74978313A47}" presName="imageaccent3" presStyleCnt="0"/>
      <dgm:spPr/>
    </dgm:pt>
    <dgm:pt modelId="{C4874E56-322C-4B43-80B6-9FC9FD3B1BCF}" type="pres">
      <dgm:prSet presAssocID="{D139F5DA-73B1-4169-95A2-D74978313A47}" presName="accentRepeatNode" presStyleLbl="solidAlignAcc1" presStyleIdx="5" presStyleCnt="6"/>
      <dgm:spPr/>
    </dgm:pt>
  </dgm:ptLst>
  <dgm:cxnLst>
    <dgm:cxn modelId="{F9139A05-9E4C-40F7-9579-B2AEB34FB814}" type="presOf" srcId="{0C45DE37-3B83-41DD-8985-6D409DEED536}" destId="{4908BBFC-38C0-48B5-BB90-7E3998767CD8}" srcOrd="0" destOrd="0" presId="urn:microsoft.com/office/officeart/2008/layout/HexagonCluster"/>
    <dgm:cxn modelId="{DEA7F921-3F0C-41B5-A4AC-FC17FA7FBAF6}" type="presOf" srcId="{CE0832D3-A557-47B0-9E7F-792CC2DF4676}" destId="{E3BDD361-A9DC-4447-8457-216FAD85A0F3}" srcOrd="0" destOrd="0" presId="urn:microsoft.com/office/officeart/2008/layout/HexagonCluster"/>
    <dgm:cxn modelId="{38701222-DEF4-46FD-B531-AC69C39670F2}" srcId="{FC7E234F-5BFF-4EB0-9800-3AF339A0BA01}" destId="{EBECB3C7-0E9D-4E3E-8165-6413A9572F85}" srcOrd="0" destOrd="0" parTransId="{F91E916C-2525-402A-8804-D8BADA84A5AC}" sibTransId="{0C45DE37-3B83-41DD-8985-6D409DEED536}"/>
    <dgm:cxn modelId="{8B1A883C-D9D5-4D5B-B221-95D242AE6811}" type="presOf" srcId="{4C9971CE-3654-4923-912E-476C45E33CD6}" destId="{3A4A6B73-AE50-4064-BDC8-83986AB76F8E}" srcOrd="0" destOrd="0" presId="urn:microsoft.com/office/officeart/2008/layout/HexagonCluster"/>
    <dgm:cxn modelId="{10AD4C5F-E0BF-448B-BEB1-ADD7B6A774F7}" type="presOf" srcId="{EBECB3C7-0E9D-4E3E-8165-6413A9572F85}" destId="{89E96EEA-82B6-4BF3-9475-3734861F0205}" srcOrd="0" destOrd="0" presId="urn:microsoft.com/office/officeart/2008/layout/HexagonCluster"/>
    <dgm:cxn modelId="{90307068-8441-4291-8423-E0AA532F4227}" srcId="{FC7E234F-5BFF-4EB0-9800-3AF339A0BA01}" destId="{20F6293F-8CEB-487B-A51F-03CD04722C1A}" srcOrd="1" destOrd="0" parTransId="{673C6CFF-0FE6-4197-8DE2-868CE5FF90F2}" sibTransId="{CE0832D3-A557-47B0-9E7F-792CC2DF4676}"/>
    <dgm:cxn modelId="{988DBD55-1FC6-4325-A061-6060AFD228DB}" type="presOf" srcId="{20F6293F-8CEB-487B-A51F-03CD04722C1A}" destId="{9FB871FA-EAD9-4E76-B7FF-E583048CF28F}" srcOrd="0" destOrd="0" presId="urn:microsoft.com/office/officeart/2008/layout/HexagonCluster"/>
    <dgm:cxn modelId="{29D0BE83-3CED-497B-9990-A868366B16B2}" type="presOf" srcId="{D139F5DA-73B1-4169-95A2-D74978313A47}" destId="{D4DDB2EC-85AC-47DF-B795-43423ABA1845}" srcOrd="0" destOrd="0" presId="urn:microsoft.com/office/officeart/2008/layout/HexagonCluster"/>
    <dgm:cxn modelId="{56652DA8-32E3-4335-ACCC-A2E40CAD1479}" type="presOf" srcId="{FC7E234F-5BFF-4EB0-9800-3AF339A0BA01}" destId="{E367440A-66AB-43E9-9BFC-5293AD975B4A}" srcOrd="0" destOrd="0" presId="urn:microsoft.com/office/officeart/2008/layout/HexagonCluster"/>
    <dgm:cxn modelId="{5D21E2F6-DFF2-4E4B-A3CA-256D45FED871}" srcId="{FC7E234F-5BFF-4EB0-9800-3AF339A0BA01}" destId="{4C9971CE-3654-4923-912E-476C45E33CD6}" srcOrd="2" destOrd="0" parTransId="{8BB03C9A-92C5-4A7F-8FC3-BD785BB68C8B}" sibTransId="{D139F5DA-73B1-4169-95A2-D74978313A47}"/>
    <dgm:cxn modelId="{89E2B038-7B11-4623-8EBE-90FFFC2D63FB}" type="presParOf" srcId="{E367440A-66AB-43E9-9BFC-5293AD975B4A}" destId="{FD353FEC-A98B-4C6C-9905-67049BBFA807}" srcOrd="0" destOrd="0" presId="urn:microsoft.com/office/officeart/2008/layout/HexagonCluster"/>
    <dgm:cxn modelId="{B7A5401B-616F-4C3F-B070-6A6FBE254568}" type="presParOf" srcId="{FD353FEC-A98B-4C6C-9905-67049BBFA807}" destId="{89E96EEA-82B6-4BF3-9475-3734861F0205}" srcOrd="0" destOrd="0" presId="urn:microsoft.com/office/officeart/2008/layout/HexagonCluster"/>
    <dgm:cxn modelId="{0CC7239B-370C-443E-9A95-DE37327EB6CC}" type="presParOf" srcId="{E367440A-66AB-43E9-9BFC-5293AD975B4A}" destId="{B1346EB9-6E6B-4D23-8C15-85CEE6F9D3FA}" srcOrd="1" destOrd="0" presId="urn:microsoft.com/office/officeart/2008/layout/HexagonCluster"/>
    <dgm:cxn modelId="{4B37E2A2-AF82-4C86-B093-5555A3FFB41B}" type="presParOf" srcId="{B1346EB9-6E6B-4D23-8C15-85CEE6F9D3FA}" destId="{C974C55F-6215-4AF2-89D4-9B16A83FECED}" srcOrd="0" destOrd="0" presId="urn:microsoft.com/office/officeart/2008/layout/HexagonCluster"/>
    <dgm:cxn modelId="{C8C3DE60-6A3F-4783-A75A-B5A348423BEC}" type="presParOf" srcId="{E367440A-66AB-43E9-9BFC-5293AD975B4A}" destId="{2A833393-3609-4A9C-A1D4-EF2C6CED5319}" srcOrd="2" destOrd="0" presId="urn:microsoft.com/office/officeart/2008/layout/HexagonCluster"/>
    <dgm:cxn modelId="{04CE2D5F-8DBB-4CDA-A216-553155B1ED7F}" type="presParOf" srcId="{2A833393-3609-4A9C-A1D4-EF2C6CED5319}" destId="{4908BBFC-38C0-48B5-BB90-7E3998767CD8}" srcOrd="0" destOrd="0" presId="urn:microsoft.com/office/officeart/2008/layout/HexagonCluster"/>
    <dgm:cxn modelId="{D724643A-DCFC-4244-90FF-130AC119A755}" type="presParOf" srcId="{E367440A-66AB-43E9-9BFC-5293AD975B4A}" destId="{5A8B2682-7E87-4EA3-859D-97793534C292}" srcOrd="3" destOrd="0" presId="urn:microsoft.com/office/officeart/2008/layout/HexagonCluster"/>
    <dgm:cxn modelId="{366B8DFC-B2D0-4A6B-BA89-4F452BF072DA}" type="presParOf" srcId="{5A8B2682-7E87-4EA3-859D-97793534C292}" destId="{EB2A747F-26E5-41FF-AC22-D6A473402246}" srcOrd="0" destOrd="0" presId="urn:microsoft.com/office/officeart/2008/layout/HexagonCluster"/>
    <dgm:cxn modelId="{3B52CCF1-01C1-47AB-88B8-3C2DF081361D}" type="presParOf" srcId="{E367440A-66AB-43E9-9BFC-5293AD975B4A}" destId="{7843A2C8-4A67-4383-8660-A7DD082826FA}" srcOrd="4" destOrd="0" presId="urn:microsoft.com/office/officeart/2008/layout/HexagonCluster"/>
    <dgm:cxn modelId="{02191990-7B72-4562-B9D8-74596A7F3EF3}" type="presParOf" srcId="{7843A2C8-4A67-4383-8660-A7DD082826FA}" destId="{9FB871FA-EAD9-4E76-B7FF-E583048CF28F}" srcOrd="0" destOrd="0" presId="urn:microsoft.com/office/officeart/2008/layout/HexagonCluster"/>
    <dgm:cxn modelId="{70E047FD-A8E6-4DE2-A9E8-06BC3E067771}" type="presParOf" srcId="{E367440A-66AB-43E9-9BFC-5293AD975B4A}" destId="{272A5DF4-D4A8-483D-9D5A-BFC187BC8AB0}" srcOrd="5" destOrd="0" presId="urn:microsoft.com/office/officeart/2008/layout/HexagonCluster"/>
    <dgm:cxn modelId="{6B0F7D84-20D5-4FBB-8633-C6DE247B4CC5}" type="presParOf" srcId="{272A5DF4-D4A8-483D-9D5A-BFC187BC8AB0}" destId="{A4A44FE3-B222-40F4-9E83-773A43A2A78E}" srcOrd="0" destOrd="0" presId="urn:microsoft.com/office/officeart/2008/layout/HexagonCluster"/>
    <dgm:cxn modelId="{8226D7C9-F4ED-4831-BE34-94A747F3C3B8}" type="presParOf" srcId="{E367440A-66AB-43E9-9BFC-5293AD975B4A}" destId="{613BCF15-59D5-43A0-B071-00A3F38F2530}" srcOrd="6" destOrd="0" presId="urn:microsoft.com/office/officeart/2008/layout/HexagonCluster"/>
    <dgm:cxn modelId="{21E05DF9-B568-42D5-BED9-80254D0C6DEC}" type="presParOf" srcId="{613BCF15-59D5-43A0-B071-00A3F38F2530}" destId="{E3BDD361-A9DC-4447-8457-216FAD85A0F3}" srcOrd="0" destOrd="0" presId="urn:microsoft.com/office/officeart/2008/layout/HexagonCluster"/>
    <dgm:cxn modelId="{245C9799-99C5-45AB-BD92-8C65B668F3B6}" type="presParOf" srcId="{E367440A-66AB-43E9-9BFC-5293AD975B4A}" destId="{DB043A8C-7E51-4726-8E67-90B1E90B2037}" srcOrd="7" destOrd="0" presId="urn:microsoft.com/office/officeart/2008/layout/HexagonCluster"/>
    <dgm:cxn modelId="{2E570090-6D84-4E97-8C78-9D6D8950E8BA}" type="presParOf" srcId="{DB043A8C-7E51-4726-8E67-90B1E90B2037}" destId="{20190E2F-EAB0-4DA5-90D4-54B097325FD8}" srcOrd="0" destOrd="0" presId="urn:microsoft.com/office/officeart/2008/layout/HexagonCluster"/>
    <dgm:cxn modelId="{9DFD0C0B-D09D-44D9-B199-A92669389F8A}" type="presParOf" srcId="{E367440A-66AB-43E9-9BFC-5293AD975B4A}" destId="{063423EC-5DFD-4690-A924-E3CD48922617}" srcOrd="8" destOrd="0" presId="urn:microsoft.com/office/officeart/2008/layout/HexagonCluster"/>
    <dgm:cxn modelId="{4C2F112A-9613-494F-8BA3-2E0B2B76A29C}" type="presParOf" srcId="{063423EC-5DFD-4690-A924-E3CD48922617}" destId="{3A4A6B73-AE50-4064-BDC8-83986AB76F8E}" srcOrd="0" destOrd="0" presId="urn:microsoft.com/office/officeart/2008/layout/HexagonCluster"/>
    <dgm:cxn modelId="{C4FC796C-5E2D-468F-8A7D-70E3358250E6}" type="presParOf" srcId="{E367440A-66AB-43E9-9BFC-5293AD975B4A}" destId="{76996476-D316-4CA1-8832-3BA065A49C7C}" srcOrd="9" destOrd="0" presId="urn:microsoft.com/office/officeart/2008/layout/HexagonCluster"/>
    <dgm:cxn modelId="{39E24689-F1E3-484F-9293-610CDB7B69A5}" type="presParOf" srcId="{76996476-D316-4CA1-8832-3BA065A49C7C}" destId="{C01E52C1-3918-4EAD-B793-E6207EE4583C}" srcOrd="0" destOrd="0" presId="urn:microsoft.com/office/officeart/2008/layout/HexagonCluster"/>
    <dgm:cxn modelId="{3CFE0EE3-4998-43AA-B195-2FFB5EE0868B}" type="presParOf" srcId="{E367440A-66AB-43E9-9BFC-5293AD975B4A}" destId="{39A3F575-99FD-455B-A767-998215E86104}" srcOrd="10" destOrd="0" presId="urn:microsoft.com/office/officeart/2008/layout/HexagonCluster"/>
    <dgm:cxn modelId="{A2D8DD66-1BB0-4AC9-B34E-6C882FABA5BE}" type="presParOf" srcId="{39A3F575-99FD-455B-A767-998215E86104}" destId="{D4DDB2EC-85AC-47DF-B795-43423ABA1845}" srcOrd="0" destOrd="0" presId="urn:microsoft.com/office/officeart/2008/layout/HexagonCluster"/>
    <dgm:cxn modelId="{EE7F692B-3688-4DD5-883A-F2A9CB84314F}" type="presParOf" srcId="{E367440A-66AB-43E9-9BFC-5293AD975B4A}" destId="{E71EC99F-8F8A-44C6-9483-1DE560C61AB8}" srcOrd="11" destOrd="0" presId="urn:microsoft.com/office/officeart/2008/layout/HexagonCluster"/>
    <dgm:cxn modelId="{DEB04DFA-C0AD-4F67-87D8-A4ED2A00E608}" type="presParOf" srcId="{E71EC99F-8F8A-44C6-9483-1DE560C61AB8}" destId="{C4874E56-322C-4B43-80B6-9FC9FD3B1BCF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3EAEDAB-D71C-4CE7-8CFD-D6B5B9504FC8}" type="doc">
      <dgm:prSet loTypeId="urn:microsoft.com/office/officeart/2005/8/layout/matrix3" loCatId="matrix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61022507-A8FA-4633-8E2E-F25B3C621CA6}">
      <dgm:prSet phldrT="[Tekst]"/>
      <dgm:spPr/>
      <dgm:t>
        <a:bodyPr/>
        <a:lstStyle/>
        <a:p>
          <a:r>
            <a:rPr lang="pl-PL" dirty="0" err="1"/>
            <a:t>Strengths</a:t>
          </a:r>
          <a:endParaRPr lang="pl-PL" dirty="0"/>
        </a:p>
        <a:p>
          <a:r>
            <a:rPr lang="pl-PL" dirty="0"/>
            <a:t>MOCNE STRONY</a:t>
          </a:r>
        </a:p>
      </dgm:t>
    </dgm:pt>
    <dgm:pt modelId="{D777C0B8-D6CA-4994-8E77-A2EE069DD0E4}" type="parTrans" cxnId="{905B9114-B4BC-46CA-A72B-882FC84E1237}">
      <dgm:prSet/>
      <dgm:spPr/>
      <dgm:t>
        <a:bodyPr/>
        <a:lstStyle/>
        <a:p>
          <a:endParaRPr lang="pl-PL"/>
        </a:p>
      </dgm:t>
    </dgm:pt>
    <dgm:pt modelId="{525180CA-1BA6-4BD5-ACA4-DB0C45FC0FA4}" type="sibTrans" cxnId="{905B9114-B4BC-46CA-A72B-882FC84E1237}">
      <dgm:prSet/>
      <dgm:spPr/>
      <dgm:t>
        <a:bodyPr/>
        <a:lstStyle/>
        <a:p>
          <a:endParaRPr lang="pl-PL"/>
        </a:p>
      </dgm:t>
    </dgm:pt>
    <dgm:pt modelId="{461BC4AD-E4DB-47E2-97ED-164734BE6FBE}">
      <dgm:prSet phldrT="[Tekst]"/>
      <dgm:spPr/>
      <dgm:t>
        <a:bodyPr/>
        <a:lstStyle/>
        <a:p>
          <a:r>
            <a:rPr lang="pl-PL" dirty="0" err="1"/>
            <a:t>Weaknesses</a:t>
          </a:r>
          <a:endParaRPr lang="pl-PL" dirty="0"/>
        </a:p>
        <a:p>
          <a:r>
            <a:rPr lang="pl-PL" dirty="0"/>
            <a:t>SŁABE STRONY</a:t>
          </a:r>
        </a:p>
      </dgm:t>
    </dgm:pt>
    <dgm:pt modelId="{2220201D-DBCD-432F-A995-425A4BC8DC13}" type="parTrans" cxnId="{FFF09A86-02F2-4FBF-99F0-38B6E41E73D7}">
      <dgm:prSet/>
      <dgm:spPr/>
      <dgm:t>
        <a:bodyPr/>
        <a:lstStyle/>
        <a:p>
          <a:endParaRPr lang="pl-PL"/>
        </a:p>
      </dgm:t>
    </dgm:pt>
    <dgm:pt modelId="{7557CA17-3B94-4C35-91FE-B7565962751D}" type="sibTrans" cxnId="{FFF09A86-02F2-4FBF-99F0-38B6E41E73D7}">
      <dgm:prSet/>
      <dgm:spPr/>
      <dgm:t>
        <a:bodyPr/>
        <a:lstStyle/>
        <a:p>
          <a:endParaRPr lang="pl-PL"/>
        </a:p>
      </dgm:t>
    </dgm:pt>
    <dgm:pt modelId="{12F2181E-88CE-47E0-919F-992B19A799D9}">
      <dgm:prSet phldrT="[Tekst]"/>
      <dgm:spPr/>
      <dgm:t>
        <a:bodyPr/>
        <a:lstStyle/>
        <a:p>
          <a:r>
            <a:rPr lang="pl-PL" dirty="0" err="1"/>
            <a:t>Opportunities</a:t>
          </a:r>
          <a:endParaRPr lang="pl-PL" dirty="0"/>
        </a:p>
        <a:p>
          <a:r>
            <a:rPr lang="pl-PL" dirty="0"/>
            <a:t>SZANSE</a:t>
          </a:r>
        </a:p>
      </dgm:t>
    </dgm:pt>
    <dgm:pt modelId="{B770C733-2F04-4498-BD2A-1B862E3E8ABE}" type="parTrans" cxnId="{0085307F-4BEB-4034-B260-4098040FD45A}">
      <dgm:prSet/>
      <dgm:spPr/>
      <dgm:t>
        <a:bodyPr/>
        <a:lstStyle/>
        <a:p>
          <a:endParaRPr lang="pl-PL"/>
        </a:p>
      </dgm:t>
    </dgm:pt>
    <dgm:pt modelId="{119E0FEC-6139-48B3-B1DC-30BE4B61C3D1}" type="sibTrans" cxnId="{0085307F-4BEB-4034-B260-4098040FD45A}">
      <dgm:prSet/>
      <dgm:spPr/>
      <dgm:t>
        <a:bodyPr/>
        <a:lstStyle/>
        <a:p>
          <a:endParaRPr lang="pl-PL"/>
        </a:p>
      </dgm:t>
    </dgm:pt>
    <dgm:pt modelId="{92B16FA0-DDCA-4882-B43F-029EF60E9614}">
      <dgm:prSet phldrT="[Tekst]"/>
      <dgm:spPr/>
      <dgm:t>
        <a:bodyPr/>
        <a:lstStyle/>
        <a:p>
          <a:r>
            <a:rPr lang="pl-PL" dirty="0" err="1"/>
            <a:t>Threats</a:t>
          </a:r>
          <a:endParaRPr lang="pl-PL" dirty="0"/>
        </a:p>
        <a:p>
          <a:r>
            <a:rPr lang="pl-PL" dirty="0"/>
            <a:t>ZAGROŻENIA</a:t>
          </a:r>
        </a:p>
      </dgm:t>
    </dgm:pt>
    <dgm:pt modelId="{0F195940-73C8-4DB8-843C-EFA66A767513}" type="parTrans" cxnId="{E3A1EF30-509F-4707-8594-A865CD596B18}">
      <dgm:prSet/>
      <dgm:spPr/>
      <dgm:t>
        <a:bodyPr/>
        <a:lstStyle/>
        <a:p>
          <a:endParaRPr lang="pl-PL"/>
        </a:p>
      </dgm:t>
    </dgm:pt>
    <dgm:pt modelId="{AA4B49AF-0DEB-4943-8026-4ADEC533F43E}" type="sibTrans" cxnId="{E3A1EF30-509F-4707-8594-A865CD596B18}">
      <dgm:prSet/>
      <dgm:spPr/>
      <dgm:t>
        <a:bodyPr/>
        <a:lstStyle/>
        <a:p>
          <a:endParaRPr lang="pl-PL"/>
        </a:p>
      </dgm:t>
    </dgm:pt>
    <dgm:pt modelId="{0C21A555-495F-48F3-B991-284D13D9BF83}" type="pres">
      <dgm:prSet presAssocID="{43EAEDAB-D71C-4CE7-8CFD-D6B5B9504FC8}" presName="matrix" presStyleCnt="0">
        <dgm:presLayoutVars>
          <dgm:chMax val="1"/>
          <dgm:dir/>
          <dgm:resizeHandles val="exact"/>
        </dgm:presLayoutVars>
      </dgm:prSet>
      <dgm:spPr/>
    </dgm:pt>
    <dgm:pt modelId="{571444CE-E626-4A5E-A032-9872A80E21F1}" type="pres">
      <dgm:prSet presAssocID="{43EAEDAB-D71C-4CE7-8CFD-D6B5B9504FC8}" presName="diamond" presStyleLbl="bgShp" presStyleIdx="0" presStyleCnt="1"/>
      <dgm:spPr/>
    </dgm:pt>
    <dgm:pt modelId="{ED91B7EB-4A8F-4464-BB00-37A21CDFCAAC}" type="pres">
      <dgm:prSet presAssocID="{43EAEDAB-D71C-4CE7-8CFD-D6B5B9504FC8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E18039E4-5E17-4670-946C-A4DAAB95C4CD}" type="pres">
      <dgm:prSet presAssocID="{43EAEDAB-D71C-4CE7-8CFD-D6B5B9504FC8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A0E9088A-43A1-467E-9205-EC63019FA68E}" type="pres">
      <dgm:prSet presAssocID="{43EAEDAB-D71C-4CE7-8CFD-D6B5B9504FC8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CF8F436C-014E-49B6-8DB1-9D8E365A0C36}" type="pres">
      <dgm:prSet presAssocID="{43EAEDAB-D71C-4CE7-8CFD-D6B5B9504FC8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905B9114-B4BC-46CA-A72B-882FC84E1237}" srcId="{43EAEDAB-D71C-4CE7-8CFD-D6B5B9504FC8}" destId="{61022507-A8FA-4633-8E2E-F25B3C621CA6}" srcOrd="0" destOrd="0" parTransId="{D777C0B8-D6CA-4994-8E77-A2EE069DD0E4}" sibTransId="{525180CA-1BA6-4BD5-ACA4-DB0C45FC0FA4}"/>
    <dgm:cxn modelId="{7CF53A20-F1E4-4964-B092-9C6F83538792}" type="presOf" srcId="{61022507-A8FA-4633-8E2E-F25B3C621CA6}" destId="{ED91B7EB-4A8F-4464-BB00-37A21CDFCAAC}" srcOrd="0" destOrd="0" presId="urn:microsoft.com/office/officeart/2005/8/layout/matrix3"/>
    <dgm:cxn modelId="{E3A1EF30-509F-4707-8594-A865CD596B18}" srcId="{43EAEDAB-D71C-4CE7-8CFD-D6B5B9504FC8}" destId="{92B16FA0-DDCA-4882-B43F-029EF60E9614}" srcOrd="3" destOrd="0" parTransId="{0F195940-73C8-4DB8-843C-EFA66A767513}" sibTransId="{AA4B49AF-0DEB-4943-8026-4ADEC533F43E}"/>
    <dgm:cxn modelId="{22B83250-B619-4F67-B313-320982D421AE}" type="presOf" srcId="{461BC4AD-E4DB-47E2-97ED-164734BE6FBE}" destId="{E18039E4-5E17-4670-946C-A4DAAB95C4CD}" srcOrd="0" destOrd="0" presId="urn:microsoft.com/office/officeart/2005/8/layout/matrix3"/>
    <dgm:cxn modelId="{0085307F-4BEB-4034-B260-4098040FD45A}" srcId="{43EAEDAB-D71C-4CE7-8CFD-D6B5B9504FC8}" destId="{12F2181E-88CE-47E0-919F-992B19A799D9}" srcOrd="2" destOrd="0" parTransId="{B770C733-2F04-4498-BD2A-1B862E3E8ABE}" sibTransId="{119E0FEC-6139-48B3-B1DC-30BE4B61C3D1}"/>
    <dgm:cxn modelId="{FFF09A86-02F2-4FBF-99F0-38B6E41E73D7}" srcId="{43EAEDAB-D71C-4CE7-8CFD-D6B5B9504FC8}" destId="{461BC4AD-E4DB-47E2-97ED-164734BE6FBE}" srcOrd="1" destOrd="0" parTransId="{2220201D-DBCD-432F-A995-425A4BC8DC13}" sibTransId="{7557CA17-3B94-4C35-91FE-B7565962751D}"/>
    <dgm:cxn modelId="{84B58BB9-69D1-442E-AF7D-089B2A80743D}" type="presOf" srcId="{43EAEDAB-D71C-4CE7-8CFD-D6B5B9504FC8}" destId="{0C21A555-495F-48F3-B991-284D13D9BF83}" srcOrd="0" destOrd="0" presId="urn:microsoft.com/office/officeart/2005/8/layout/matrix3"/>
    <dgm:cxn modelId="{082120E3-A79F-420E-9015-FE5A6057E6F9}" type="presOf" srcId="{12F2181E-88CE-47E0-919F-992B19A799D9}" destId="{A0E9088A-43A1-467E-9205-EC63019FA68E}" srcOrd="0" destOrd="0" presId="urn:microsoft.com/office/officeart/2005/8/layout/matrix3"/>
    <dgm:cxn modelId="{208A79FF-F233-4D6D-9949-1B544E38AA58}" type="presOf" srcId="{92B16FA0-DDCA-4882-B43F-029EF60E9614}" destId="{CF8F436C-014E-49B6-8DB1-9D8E365A0C36}" srcOrd="0" destOrd="0" presId="urn:microsoft.com/office/officeart/2005/8/layout/matrix3"/>
    <dgm:cxn modelId="{301D460B-786B-4B17-88EA-3B4D3564119A}" type="presParOf" srcId="{0C21A555-495F-48F3-B991-284D13D9BF83}" destId="{571444CE-E626-4A5E-A032-9872A80E21F1}" srcOrd="0" destOrd="0" presId="urn:microsoft.com/office/officeart/2005/8/layout/matrix3"/>
    <dgm:cxn modelId="{B22E8FE9-EA47-4671-AEDF-8237949C9805}" type="presParOf" srcId="{0C21A555-495F-48F3-B991-284D13D9BF83}" destId="{ED91B7EB-4A8F-4464-BB00-37A21CDFCAAC}" srcOrd="1" destOrd="0" presId="urn:microsoft.com/office/officeart/2005/8/layout/matrix3"/>
    <dgm:cxn modelId="{C20F7E1C-1334-4DC6-BF30-80AF65224A33}" type="presParOf" srcId="{0C21A555-495F-48F3-B991-284D13D9BF83}" destId="{E18039E4-5E17-4670-946C-A4DAAB95C4CD}" srcOrd="2" destOrd="0" presId="urn:microsoft.com/office/officeart/2005/8/layout/matrix3"/>
    <dgm:cxn modelId="{87C5C758-7F17-4BC1-93CB-5477B23BCF87}" type="presParOf" srcId="{0C21A555-495F-48F3-B991-284D13D9BF83}" destId="{A0E9088A-43A1-467E-9205-EC63019FA68E}" srcOrd="3" destOrd="0" presId="urn:microsoft.com/office/officeart/2005/8/layout/matrix3"/>
    <dgm:cxn modelId="{1B33C919-C4E8-4731-81B1-6B8E3849B37D}" type="presParOf" srcId="{0C21A555-495F-48F3-B991-284D13D9BF83}" destId="{CF8F436C-014E-49B6-8DB1-9D8E365A0C36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8A303A9-257F-4D12-B7E4-783CC278F8D6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pl-PL"/>
        </a:p>
      </dgm:t>
    </dgm:pt>
    <dgm:pt modelId="{D0477A6E-F85C-41B0-970D-B275EAC8D3F5}">
      <dgm:prSet phldrT="[Tekst]"/>
      <dgm:spPr/>
      <dgm:t>
        <a:bodyPr/>
        <a:lstStyle/>
        <a:p>
          <a:r>
            <a:rPr lang="pl-PL" dirty="0"/>
            <a:t>Powinien obejmować zarówno media instytucjonalne ale także </a:t>
          </a:r>
          <a:r>
            <a:rPr lang="pl-PL" dirty="0" err="1"/>
            <a:t>social</a:t>
          </a:r>
          <a:r>
            <a:rPr lang="pl-PL" dirty="0"/>
            <a:t> media.</a:t>
          </a:r>
        </a:p>
      </dgm:t>
    </dgm:pt>
    <dgm:pt modelId="{04983B5B-5B7C-4143-B930-10668D4CF2F1}" type="parTrans" cxnId="{71A484D8-933C-4D2D-A0C1-17CD0C1F4F52}">
      <dgm:prSet/>
      <dgm:spPr/>
      <dgm:t>
        <a:bodyPr/>
        <a:lstStyle/>
        <a:p>
          <a:endParaRPr lang="pl-PL"/>
        </a:p>
      </dgm:t>
    </dgm:pt>
    <dgm:pt modelId="{F423DD0E-2A85-4A5D-A6F7-660F83129E98}" type="sibTrans" cxnId="{71A484D8-933C-4D2D-A0C1-17CD0C1F4F52}">
      <dgm:prSet/>
      <dgm:spPr/>
      <dgm:t>
        <a:bodyPr/>
        <a:lstStyle/>
        <a:p>
          <a:endParaRPr lang="pl-PL"/>
        </a:p>
      </dgm:t>
    </dgm:pt>
    <dgm:pt modelId="{4A977A56-6C77-4849-9F3F-67A7731CE5B5}">
      <dgm:prSet phldrT="[Tekst]"/>
      <dgm:spPr/>
      <dgm:t>
        <a:bodyPr/>
        <a:lstStyle/>
        <a:p>
          <a:r>
            <a:rPr lang="pl-PL" dirty="0"/>
            <a:t>Pozwala na śledzenie dyskusji, analizę skuteczności przyjętej strategii komunikacyjnej </a:t>
          </a:r>
          <a:br>
            <a:rPr lang="pl-PL" dirty="0"/>
          </a:br>
          <a:r>
            <a:rPr lang="pl-PL" dirty="0"/>
            <a:t>i szybkie reagowanie na nieprawdziwe informacje.</a:t>
          </a:r>
        </a:p>
      </dgm:t>
    </dgm:pt>
    <dgm:pt modelId="{51602E61-600B-4E7F-B9A0-607B6FAF5268}" type="parTrans" cxnId="{0B6CC2B4-9DB0-4FE8-8B17-427534F2A0D8}">
      <dgm:prSet/>
      <dgm:spPr/>
      <dgm:t>
        <a:bodyPr/>
        <a:lstStyle/>
        <a:p>
          <a:endParaRPr lang="pl-PL"/>
        </a:p>
      </dgm:t>
    </dgm:pt>
    <dgm:pt modelId="{6873EE60-9D06-4F9D-B33D-CCB6B1ABB09F}" type="sibTrans" cxnId="{0B6CC2B4-9DB0-4FE8-8B17-427534F2A0D8}">
      <dgm:prSet/>
      <dgm:spPr/>
      <dgm:t>
        <a:bodyPr/>
        <a:lstStyle/>
        <a:p>
          <a:endParaRPr lang="pl-PL"/>
        </a:p>
      </dgm:t>
    </dgm:pt>
    <dgm:pt modelId="{B4D5B3C2-F6F7-4636-B04A-C6BA39F8BDC0}">
      <dgm:prSet phldrT="[Tekst]"/>
      <dgm:spPr/>
      <dgm:t>
        <a:bodyPr/>
        <a:lstStyle/>
        <a:p>
          <a:r>
            <a:rPr lang="pl-PL" dirty="0"/>
            <a:t>Identyfikację danych dziennikarzy, redaktorów, wydawców, liderów opinii, </a:t>
          </a:r>
          <a:r>
            <a:rPr lang="pl-PL" dirty="0" err="1"/>
            <a:t>blogerów</a:t>
          </a:r>
          <a:r>
            <a:rPr lang="pl-PL" dirty="0"/>
            <a:t> czy </a:t>
          </a:r>
          <a:r>
            <a:rPr lang="pl-PL" dirty="0" err="1"/>
            <a:t>influenserów</a:t>
          </a:r>
          <a:r>
            <a:rPr lang="pl-PL" dirty="0"/>
            <a:t>.</a:t>
          </a:r>
        </a:p>
      </dgm:t>
    </dgm:pt>
    <dgm:pt modelId="{534D1425-6165-4B04-8B0E-75E535D49354}" type="parTrans" cxnId="{E099A548-4D76-4088-B66C-C91EE91CA2AB}">
      <dgm:prSet/>
      <dgm:spPr/>
      <dgm:t>
        <a:bodyPr/>
        <a:lstStyle/>
        <a:p>
          <a:endParaRPr lang="pl-PL"/>
        </a:p>
      </dgm:t>
    </dgm:pt>
    <dgm:pt modelId="{0D9143B6-9B7C-4065-AD41-F440EAF6D323}" type="sibTrans" cxnId="{E099A548-4D76-4088-B66C-C91EE91CA2AB}">
      <dgm:prSet/>
      <dgm:spPr/>
      <dgm:t>
        <a:bodyPr/>
        <a:lstStyle/>
        <a:p>
          <a:endParaRPr lang="pl-PL"/>
        </a:p>
      </dgm:t>
    </dgm:pt>
    <dgm:pt modelId="{37579483-71BC-431D-8D53-B132B7EA887F}" type="pres">
      <dgm:prSet presAssocID="{48A303A9-257F-4D12-B7E4-783CC278F8D6}" presName="Name0" presStyleCnt="0">
        <dgm:presLayoutVars>
          <dgm:dir/>
          <dgm:resizeHandles val="exact"/>
        </dgm:presLayoutVars>
      </dgm:prSet>
      <dgm:spPr/>
    </dgm:pt>
    <dgm:pt modelId="{3783F68E-D4CF-42CB-BEDF-66CE351E933C}" type="pres">
      <dgm:prSet presAssocID="{D0477A6E-F85C-41B0-970D-B275EAC8D3F5}" presName="node" presStyleLbl="node1" presStyleIdx="0" presStyleCnt="3">
        <dgm:presLayoutVars>
          <dgm:bulletEnabled val="1"/>
        </dgm:presLayoutVars>
      </dgm:prSet>
      <dgm:spPr/>
    </dgm:pt>
    <dgm:pt modelId="{91BDC053-687B-49C7-8647-C96F3DF7C355}" type="pres">
      <dgm:prSet presAssocID="{F423DD0E-2A85-4A5D-A6F7-660F83129E98}" presName="sibTrans" presStyleCnt="0"/>
      <dgm:spPr/>
    </dgm:pt>
    <dgm:pt modelId="{3F598F7F-A686-42E3-9076-5884248CEA7D}" type="pres">
      <dgm:prSet presAssocID="{4A977A56-6C77-4849-9F3F-67A7731CE5B5}" presName="node" presStyleLbl="node1" presStyleIdx="1" presStyleCnt="3">
        <dgm:presLayoutVars>
          <dgm:bulletEnabled val="1"/>
        </dgm:presLayoutVars>
      </dgm:prSet>
      <dgm:spPr/>
    </dgm:pt>
    <dgm:pt modelId="{8AFD56A1-8D78-46AE-A7DE-019668DA6251}" type="pres">
      <dgm:prSet presAssocID="{6873EE60-9D06-4F9D-B33D-CCB6B1ABB09F}" presName="sibTrans" presStyleCnt="0"/>
      <dgm:spPr/>
    </dgm:pt>
    <dgm:pt modelId="{EED262A1-FB74-404F-8413-1759BBA968E8}" type="pres">
      <dgm:prSet presAssocID="{B4D5B3C2-F6F7-4636-B04A-C6BA39F8BDC0}" presName="node" presStyleLbl="node1" presStyleIdx="2" presStyleCnt="3">
        <dgm:presLayoutVars>
          <dgm:bulletEnabled val="1"/>
        </dgm:presLayoutVars>
      </dgm:prSet>
      <dgm:spPr/>
    </dgm:pt>
  </dgm:ptLst>
  <dgm:cxnLst>
    <dgm:cxn modelId="{AB51E729-78E6-48DB-8E5C-B83423D51C2A}" type="presOf" srcId="{48A303A9-257F-4D12-B7E4-783CC278F8D6}" destId="{37579483-71BC-431D-8D53-B132B7EA887F}" srcOrd="0" destOrd="0" presId="urn:microsoft.com/office/officeart/2005/8/layout/hList6"/>
    <dgm:cxn modelId="{A0A6C244-3EB2-4AC0-AC29-D371F2EA04E4}" type="presOf" srcId="{D0477A6E-F85C-41B0-970D-B275EAC8D3F5}" destId="{3783F68E-D4CF-42CB-BEDF-66CE351E933C}" srcOrd="0" destOrd="0" presId="urn:microsoft.com/office/officeart/2005/8/layout/hList6"/>
    <dgm:cxn modelId="{E099A548-4D76-4088-B66C-C91EE91CA2AB}" srcId="{48A303A9-257F-4D12-B7E4-783CC278F8D6}" destId="{B4D5B3C2-F6F7-4636-B04A-C6BA39F8BDC0}" srcOrd="2" destOrd="0" parTransId="{534D1425-6165-4B04-8B0E-75E535D49354}" sibTransId="{0D9143B6-9B7C-4065-AD41-F440EAF6D323}"/>
    <dgm:cxn modelId="{3C107D6C-853A-4CE8-B601-E25354B2E7EE}" type="presOf" srcId="{4A977A56-6C77-4849-9F3F-67A7731CE5B5}" destId="{3F598F7F-A686-42E3-9076-5884248CEA7D}" srcOrd="0" destOrd="0" presId="urn:microsoft.com/office/officeart/2005/8/layout/hList6"/>
    <dgm:cxn modelId="{7C62D3A7-E438-4DE1-8089-E2BF8EEB6A28}" type="presOf" srcId="{B4D5B3C2-F6F7-4636-B04A-C6BA39F8BDC0}" destId="{EED262A1-FB74-404F-8413-1759BBA968E8}" srcOrd="0" destOrd="0" presId="urn:microsoft.com/office/officeart/2005/8/layout/hList6"/>
    <dgm:cxn modelId="{0B6CC2B4-9DB0-4FE8-8B17-427534F2A0D8}" srcId="{48A303A9-257F-4D12-B7E4-783CC278F8D6}" destId="{4A977A56-6C77-4849-9F3F-67A7731CE5B5}" srcOrd="1" destOrd="0" parTransId="{51602E61-600B-4E7F-B9A0-607B6FAF5268}" sibTransId="{6873EE60-9D06-4F9D-B33D-CCB6B1ABB09F}"/>
    <dgm:cxn modelId="{71A484D8-933C-4D2D-A0C1-17CD0C1F4F52}" srcId="{48A303A9-257F-4D12-B7E4-783CC278F8D6}" destId="{D0477A6E-F85C-41B0-970D-B275EAC8D3F5}" srcOrd="0" destOrd="0" parTransId="{04983B5B-5B7C-4143-B930-10668D4CF2F1}" sibTransId="{F423DD0E-2A85-4A5D-A6F7-660F83129E98}"/>
    <dgm:cxn modelId="{3EED9CB4-10BD-4E93-83D3-D330DDAC6C8E}" type="presParOf" srcId="{37579483-71BC-431D-8D53-B132B7EA887F}" destId="{3783F68E-D4CF-42CB-BEDF-66CE351E933C}" srcOrd="0" destOrd="0" presId="urn:microsoft.com/office/officeart/2005/8/layout/hList6"/>
    <dgm:cxn modelId="{539E244C-BF2C-4BA0-96AE-72FEBCADF5F3}" type="presParOf" srcId="{37579483-71BC-431D-8D53-B132B7EA887F}" destId="{91BDC053-687B-49C7-8647-C96F3DF7C355}" srcOrd="1" destOrd="0" presId="urn:microsoft.com/office/officeart/2005/8/layout/hList6"/>
    <dgm:cxn modelId="{FF1E1750-3006-450D-A036-28BE0D76298C}" type="presParOf" srcId="{37579483-71BC-431D-8D53-B132B7EA887F}" destId="{3F598F7F-A686-42E3-9076-5884248CEA7D}" srcOrd="2" destOrd="0" presId="urn:microsoft.com/office/officeart/2005/8/layout/hList6"/>
    <dgm:cxn modelId="{7772CEFD-F873-49AC-AA6D-42A84D246AEB}" type="presParOf" srcId="{37579483-71BC-431D-8D53-B132B7EA887F}" destId="{8AFD56A1-8D78-46AE-A7DE-019668DA6251}" srcOrd="3" destOrd="0" presId="urn:microsoft.com/office/officeart/2005/8/layout/hList6"/>
    <dgm:cxn modelId="{CA0191BF-A0DD-4A78-A32A-158DFD282B59}" type="presParOf" srcId="{37579483-71BC-431D-8D53-B132B7EA887F}" destId="{EED262A1-FB74-404F-8413-1759BBA968E8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023A42-39FC-4638-9857-6035B595288A}">
      <dsp:nvSpPr>
        <dsp:cNvPr id="0" name=""/>
        <dsp:cNvSpPr/>
      </dsp:nvSpPr>
      <dsp:spPr>
        <a:xfrm>
          <a:off x="745199" y="0"/>
          <a:ext cx="8445600" cy="541866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10F5D6-604F-4BE2-A497-3CB3792D75A1}">
      <dsp:nvSpPr>
        <dsp:cNvPr id="0" name=""/>
        <dsp:cNvSpPr/>
      </dsp:nvSpPr>
      <dsp:spPr>
        <a:xfrm>
          <a:off x="336698" y="1625600"/>
          <a:ext cx="2980800" cy="2167466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Wizerunek jest czymś, co buduje się latami. </a:t>
          </a:r>
        </a:p>
      </dsp:txBody>
      <dsp:txXfrm>
        <a:off x="442505" y="1731407"/>
        <a:ext cx="2769186" cy="1955852"/>
      </dsp:txXfrm>
    </dsp:sp>
    <dsp:sp modelId="{E1740F5C-1913-4901-8428-CFDBB1F02147}">
      <dsp:nvSpPr>
        <dsp:cNvPr id="0" name=""/>
        <dsp:cNvSpPr/>
      </dsp:nvSpPr>
      <dsp:spPr>
        <a:xfrm>
          <a:off x="3477600" y="1625600"/>
          <a:ext cx="2980800" cy="2167466"/>
        </a:xfrm>
        <a:prstGeom prst="roundRect">
          <a:avLst/>
        </a:prstGeom>
        <a:solidFill>
          <a:schemeClr val="accent1">
            <a:shade val="80000"/>
            <a:hueOff val="-290540"/>
            <a:satOff val="-8903"/>
            <a:lumOff val="172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Brak reakcji w kryzysie, zbyt późne podjęcie działań komunikacyjnych lub nieumiejętne zarządzanie informacją mogą spowodować, że dobre imię przedsiębiorstwa/osoby legnie w gruzach. </a:t>
          </a:r>
        </a:p>
      </dsp:txBody>
      <dsp:txXfrm>
        <a:off x="3583407" y="1731407"/>
        <a:ext cx="2769186" cy="1955852"/>
      </dsp:txXfrm>
    </dsp:sp>
    <dsp:sp modelId="{25EC08AD-A853-4473-B00A-28FE977952F2}">
      <dsp:nvSpPr>
        <dsp:cNvPr id="0" name=""/>
        <dsp:cNvSpPr/>
      </dsp:nvSpPr>
      <dsp:spPr>
        <a:xfrm>
          <a:off x="6618501" y="1625600"/>
          <a:ext cx="2980800" cy="2167466"/>
        </a:xfrm>
        <a:prstGeom prst="roundRect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600" kern="1200" dirty="0"/>
            <a:t>W zależności od tego, jakiej firmy lub osoby kryzys wizerunkowy dotyka, może przełożyć się on na poważne konsekwencje np. finansowe (prowadzące do upadłości przedsiębiorstwa włącznie), gospodarcze czy polityczne.</a:t>
          </a:r>
        </a:p>
      </dsp:txBody>
      <dsp:txXfrm>
        <a:off x="6724308" y="1731407"/>
        <a:ext cx="2769186" cy="195585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78DD60F-A6CE-4C2E-9488-64160783BFF6}">
      <dsp:nvSpPr>
        <dsp:cNvPr id="0" name=""/>
        <dsp:cNvSpPr/>
      </dsp:nvSpPr>
      <dsp:spPr>
        <a:xfrm rot="16200000">
          <a:off x="-683042" y="685491"/>
          <a:ext cx="3774558" cy="2403574"/>
        </a:xfrm>
        <a:prstGeom prst="flowChartManualOperati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10234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 dirty="0"/>
            <a:t>Kryteria geograficzne: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region: określone państwo, jednostka administracyjna, np. województwo,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miejsce zamieszkania: miasto lub wieś,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wielkość miasta: np. do 100 tys. lub do 500 tys. mieszkańców. </a:t>
          </a:r>
        </a:p>
      </dsp:txBody>
      <dsp:txXfrm rot="5400000">
        <a:off x="2450" y="754911"/>
        <a:ext cx="2403574" cy="2264734"/>
      </dsp:txXfrm>
    </dsp:sp>
    <dsp:sp modelId="{FD1279F2-1893-4789-8FD4-BD3B54F75EED}">
      <dsp:nvSpPr>
        <dsp:cNvPr id="0" name=""/>
        <dsp:cNvSpPr/>
      </dsp:nvSpPr>
      <dsp:spPr>
        <a:xfrm rot="16200000">
          <a:off x="1900799" y="685491"/>
          <a:ext cx="3774558" cy="2403574"/>
        </a:xfrm>
        <a:prstGeom prst="flowChartManualOperation">
          <a:avLst/>
        </a:prstGeom>
        <a:solidFill>
          <a:schemeClr val="accent1">
            <a:shade val="80000"/>
            <a:hueOff val="-193693"/>
            <a:satOff val="-5935"/>
            <a:lumOff val="115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10234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 dirty="0"/>
            <a:t>Kryteria demograficzne: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wiek,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płeć,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dochód,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wielkość gospodarstwa domowego,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wykształcenie,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zawód,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wyznawana religia,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narodowość.</a:t>
          </a:r>
        </a:p>
      </dsp:txBody>
      <dsp:txXfrm rot="5400000">
        <a:off x="2586291" y="754911"/>
        <a:ext cx="2403574" cy="2264734"/>
      </dsp:txXfrm>
    </dsp:sp>
    <dsp:sp modelId="{64E307DE-BFDD-4AF5-98E8-A37AF2FBF7E6}">
      <dsp:nvSpPr>
        <dsp:cNvPr id="0" name=""/>
        <dsp:cNvSpPr/>
      </dsp:nvSpPr>
      <dsp:spPr>
        <a:xfrm rot="16200000">
          <a:off x="4484642" y="685491"/>
          <a:ext cx="3774558" cy="2403574"/>
        </a:xfrm>
        <a:prstGeom prst="flowChartManualOperation">
          <a:avLst/>
        </a:prstGeom>
        <a:solidFill>
          <a:schemeClr val="accent1">
            <a:shade val="80000"/>
            <a:hueOff val="-387386"/>
            <a:satOff val="-11871"/>
            <a:lumOff val="230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10234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 dirty="0"/>
            <a:t>Kryteria psychograficzne: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styl życia,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wyznawane wartości,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osobowość.</a:t>
          </a:r>
        </a:p>
      </dsp:txBody>
      <dsp:txXfrm rot="5400000">
        <a:off x="5170134" y="754911"/>
        <a:ext cx="2403574" cy="2264734"/>
      </dsp:txXfrm>
    </dsp:sp>
    <dsp:sp modelId="{66DFE9E4-57C6-42F5-8370-A955EDE84516}">
      <dsp:nvSpPr>
        <dsp:cNvPr id="0" name=""/>
        <dsp:cNvSpPr/>
      </dsp:nvSpPr>
      <dsp:spPr>
        <a:xfrm rot="16200000">
          <a:off x="7068484" y="685491"/>
          <a:ext cx="3774558" cy="2403574"/>
        </a:xfrm>
        <a:prstGeom prst="flowChartManualOperation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0" tIns="0" rIns="110234" bIns="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b="1" kern="1200" dirty="0"/>
            <a:t>Kryteria behawioralne: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lojalność wobec marki/produktu,</a:t>
          </a:r>
          <a:endParaRPr lang="pl-PL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intensywność użytkowania produktu,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gotowość lub jej brak do nabycia produktu,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/>
            <a:t>postawa wobec produktu,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300" kern="1200" dirty="0"/>
            <a:t>atrakcyjność cech produktu lub instytucji.</a:t>
          </a:r>
        </a:p>
      </dsp:txBody>
      <dsp:txXfrm rot="5400000">
        <a:off x="7753976" y="754911"/>
        <a:ext cx="2403574" cy="2264734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720050-82C0-42E6-9603-F0920ADA23C4}">
      <dsp:nvSpPr>
        <dsp:cNvPr id="0" name=""/>
        <dsp:cNvSpPr/>
      </dsp:nvSpPr>
      <dsp:spPr>
        <a:xfrm rot="16200000">
          <a:off x="-1419026" y="2070335"/>
          <a:ext cx="3151490" cy="313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6434" bIns="0" numCol="1" spcCol="1270" anchor="t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/>
        </a:p>
      </dsp:txBody>
      <dsp:txXfrm>
        <a:off x="-1419026" y="2070335"/>
        <a:ext cx="3151490" cy="313437"/>
      </dsp:txXfrm>
    </dsp:sp>
    <dsp:sp modelId="{EEA1BE40-AE4A-4EE6-8009-41A2A0130EE9}">
      <dsp:nvSpPr>
        <dsp:cNvPr id="0" name=""/>
        <dsp:cNvSpPr/>
      </dsp:nvSpPr>
      <dsp:spPr>
        <a:xfrm>
          <a:off x="309669" y="651309"/>
          <a:ext cx="2016698" cy="31514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27643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kern="1200" dirty="0"/>
            <a:t>Opracuj zasady postępowania w sytuacji dostarczenia przesyłki niewiadomego pochodzenia do recepcji firmy. Określ co powinno zbudzić podejrzenie, co należy w takim przypadku zrobić, a co należy zrobić jeżeli doszło do naruszenia/rozszczelnienia przesyłki.</a:t>
          </a:r>
        </a:p>
      </dsp:txBody>
      <dsp:txXfrm>
        <a:off x="309669" y="651309"/>
        <a:ext cx="2016698" cy="3151490"/>
      </dsp:txXfrm>
    </dsp:sp>
    <dsp:sp modelId="{B2B77120-8773-49C1-9A02-F98C42BCFBC7}">
      <dsp:nvSpPr>
        <dsp:cNvPr id="0" name=""/>
        <dsp:cNvSpPr/>
      </dsp:nvSpPr>
      <dsp:spPr>
        <a:xfrm>
          <a:off x="223956" y="237572"/>
          <a:ext cx="626874" cy="6268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546BDB-D974-410F-8379-C376F73F7762}">
      <dsp:nvSpPr>
        <dsp:cNvPr id="0" name=""/>
        <dsp:cNvSpPr/>
      </dsp:nvSpPr>
      <dsp:spPr>
        <a:xfrm rot="16200000">
          <a:off x="1172675" y="2070335"/>
          <a:ext cx="3151490" cy="313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6434" bIns="0" numCol="1" spcCol="1270" anchor="t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/>
        </a:p>
      </dsp:txBody>
      <dsp:txXfrm>
        <a:off x="1172675" y="2070335"/>
        <a:ext cx="3151490" cy="313437"/>
      </dsp:txXfrm>
    </dsp:sp>
    <dsp:sp modelId="{DCC33826-8609-4252-A77D-58AF4A7F3CA4}">
      <dsp:nvSpPr>
        <dsp:cNvPr id="0" name=""/>
        <dsp:cNvSpPr/>
      </dsp:nvSpPr>
      <dsp:spPr>
        <a:xfrm>
          <a:off x="2881616" y="651309"/>
          <a:ext cx="1906006" cy="31514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27643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kern="1200" dirty="0"/>
            <a:t>Opracuj zasady postępowania w sytuacji kradzieży na terenie firmy XXXX. Określ co należy w takim przypadku zrobić i jakie służy zawiadomić.</a:t>
          </a:r>
        </a:p>
      </dsp:txBody>
      <dsp:txXfrm>
        <a:off x="2881616" y="651309"/>
        <a:ext cx="1906006" cy="3151490"/>
      </dsp:txXfrm>
    </dsp:sp>
    <dsp:sp modelId="{8AD39C66-3690-4F3B-AC03-B0439C1E72BB}">
      <dsp:nvSpPr>
        <dsp:cNvPr id="0" name=""/>
        <dsp:cNvSpPr/>
      </dsp:nvSpPr>
      <dsp:spPr>
        <a:xfrm>
          <a:off x="2740556" y="237572"/>
          <a:ext cx="626874" cy="6268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7AA76C-DF9D-4847-BF1D-631F6920C35D}">
      <dsp:nvSpPr>
        <dsp:cNvPr id="0" name=""/>
        <dsp:cNvSpPr/>
      </dsp:nvSpPr>
      <dsp:spPr>
        <a:xfrm rot="16200000">
          <a:off x="3644570" y="2070335"/>
          <a:ext cx="3151490" cy="313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6434" bIns="0" numCol="1" spcCol="1270" anchor="t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/>
        </a:p>
      </dsp:txBody>
      <dsp:txXfrm>
        <a:off x="3644570" y="2070335"/>
        <a:ext cx="3151490" cy="313437"/>
      </dsp:txXfrm>
    </dsp:sp>
    <dsp:sp modelId="{2923506E-4DC9-4C89-8A11-0BF65ABFBDB8}">
      <dsp:nvSpPr>
        <dsp:cNvPr id="0" name=""/>
        <dsp:cNvSpPr/>
      </dsp:nvSpPr>
      <dsp:spPr>
        <a:xfrm>
          <a:off x="5338873" y="651309"/>
          <a:ext cx="1913999" cy="31514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27643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kern="1200" dirty="0"/>
            <a:t>Opracuj zasady postępowania w sytuacji wandalizmu lub rozruchów na terenie  gminy XXXX. Określ w jaki sposób mogą przejawiać się akty wandalizmu lub rozruchów, co należy w takim przypadku zrobić i jakie służy zawiadomić.</a:t>
          </a:r>
        </a:p>
      </dsp:txBody>
      <dsp:txXfrm>
        <a:off x="5338873" y="651309"/>
        <a:ext cx="1913999" cy="3151490"/>
      </dsp:txXfrm>
    </dsp:sp>
    <dsp:sp modelId="{3AFD543D-6160-4C72-A022-2105657C6B07}">
      <dsp:nvSpPr>
        <dsp:cNvPr id="0" name=""/>
        <dsp:cNvSpPr/>
      </dsp:nvSpPr>
      <dsp:spPr>
        <a:xfrm>
          <a:off x="5201810" y="237572"/>
          <a:ext cx="626874" cy="6268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851E3F-5123-40C6-8680-B8498DEA3800}">
      <dsp:nvSpPr>
        <dsp:cNvPr id="0" name=""/>
        <dsp:cNvSpPr/>
      </dsp:nvSpPr>
      <dsp:spPr>
        <a:xfrm rot="16200000">
          <a:off x="6109821" y="2070335"/>
          <a:ext cx="3151490" cy="3134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276434" bIns="0" numCol="1" spcCol="1270" anchor="t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2200" kern="1200" dirty="0"/>
        </a:p>
      </dsp:txBody>
      <dsp:txXfrm>
        <a:off x="6109821" y="2070335"/>
        <a:ext cx="3151490" cy="313437"/>
      </dsp:txXfrm>
    </dsp:sp>
    <dsp:sp modelId="{87A23E9C-0248-43DA-BBB9-CBC2364CE1AB}">
      <dsp:nvSpPr>
        <dsp:cNvPr id="0" name=""/>
        <dsp:cNvSpPr/>
      </dsp:nvSpPr>
      <dsp:spPr>
        <a:xfrm>
          <a:off x="7836660" y="651309"/>
          <a:ext cx="1848926" cy="315149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5344" tIns="276434" rIns="85344" bIns="85344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200" kern="1200" dirty="0"/>
            <a:t>Opracuj zasady postępowania w sytuacji poinformowania, że na terenie firmy XXXX podłożono bombę. Określ w jaki sposób mogą przejawiać się akty wandalizmu lub rozruchów, co należy w takim przypadku zrobić, jakie symptomy mogą być oznaką terroryzmu, co powinny zrobić osoby poinformowane o podłożeniu bomby. </a:t>
          </a:r>
        </a:p>
      </dsp:txBody>
      <dsp:txXfrm>
        <a:off x="7836660" y="651309"/>
        <a:ext cx="1848926" cy="3151490"/>
      </dsp:txXfrm>
    </dsp:sp>
    <dsp:sp modelId="{0738F9C7-E90B-4827-A8E1-78C6E786BF57}">
      <dsp:nvSpPr>
        <dsp:cNvPr id="0" name=""/>
        <dsp:cNvSpPr/>
      </dsp:nvSpPr>
      <dsp:spPr>
        <a:xfrm>
          <a:off x="7667061" y="237572"/>
          <a:ext cx="626874" cy="626874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3FEDD-10C8-4FBC-BD5C-FFBE9B38DA67}">
      <dsp:nvSpPr>
        <dsp:cNvPr id="0" name=""/>
        <dsp:cNvSpPr/>
      </dsp:nvSpPr>
      <dsp:spPr>
        <a:xfrm>
          <a:off x="761999" y="0"/>
          <a:ext cx="8636000" cy="416773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DF472A-B59A-4440-8F41-3067903ADE0D}">
      <dsp:nvSpPr>
        <dsp:cNvPr id="0" name=""/>
        <dsp:cNvSpPr/>
      </dsp:nvSpPr>
      <dsp:spPr>
        <a:xfrm>
          <a:off x="4960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Przekazanie materiałów informacyjnych dla dziennikarzy</a:t>
          </a:r>
          <a:endParaRPr lang="pl-PL" sz="1400" kern="1200" dirty="0">
            <a:solidFill>
              <a:schemeClr val="bg1"/>
            </a:solidFill>
          </a:endParaRPr>
        </a:p>
      </dsp:txBody>
      <dsp:txXfrm>
        <a:off x="59013" y="1304374"/>
        <a:ext cx="999175" cy="1558989"/>
      </dsp:txXfrm>
    </dsp:sp>
    <dsp:sp modelId="{35475837-568A-4BBC-B24D-07074EDD3DC9}">
      <dsp:nvSpPr>
        <dsp:cNvPr id="0" name=""/>
        <dsp:cNvSpPr/>
      </dsp:nvSpPr>
      <dsp:spPr>
        <a:xfrm>
          <a:off x="1296789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Powitanie włącznie z krótkim podaniem celu konferencji</a:t>
          </a:r>
          <a:endParaRPr lang="pl-PL" sz="1400" kern="1200" dirty="0">
            <a:solidFill>
              <a:schemeClr val="bg1"/>
            </a:solidFill>
          </a:endParaRPr>
        </a:p>
      </dsp:txBody>
      <dsp:txXfrm>
        <a:off x="1350842" y="1304374"/>
        <a:ext cx="999175" cy="1558989"/>
      </dsp:txXfrm>
    </dsp:sp>
    <dsp:sp modelId="{DE7E0CE1-1187-42DE-9DA8-E9B3F01A808C}">
      <dsp:nvSpPr>
        <dsp:cNvPr id="0" name=""/>
        <dsp:cNvSpPr/>
      </dsp:nvSpPr>
      <dsp:spPr>
        <a:xfrm>
          <a:off x="2588617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Przedstawienie osób biorących udział ze strony organizatorów konferencji</a:t>
          </a:r>
          <a:endParaRPr lang="pl-PL" sz="1400" kern="1200" dirty="0">
            <a:solidFill>
              <a:schemeClr val="bg1"/>
            </a:solidFill>
          </a:endParaRPr>
        </a:p>
      </dsp:txBody>
      <dsp:txXfrm>
        <a:off x="2642670" y="1304374"/>
        <a:ext cx="999175" cy="1558989"/>
      </dsp:txXfrm>
    </dsp:sp>
    <dsp:sp modelId="{D12248F1-CFEE-4E3F-A700-63ACBB921D3C}">
      <dsp:nvSpPr>
        <dsp:cNvPr id="0" name=""/>
        <dsp:cNvSpPr/>
      </dsp:nvSpPr>
      <dsp:spPr>
        <a:xfrm>
          <a:off x="3880445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Podanie planu przebiegu konferencji</a:t>
          </a:r>
          <a:endParaRPr lang="pl-PL" sz="1400" kern="1200" dirty="0">
            <a:solidFill>
              <a:schemeClr val="bg1"/>
            </a:solidFill>
          </a:endParaRPr>
        </a:p>
      </dsp:txBody>
      <dsp:txXfrm>
        <a:off x="3934498" y="1304374"/>
        <a:ext cx="999175" cy="1558989"/>
      </dsp:txXfrm>
    </dsp:sp>
    <dsp:sp modelId="{471EDF20-2A51-484F-9521-26F0B853F28B}">
      <dsp:nvSpPr>
        <dsp:cNvPr id="0" name=""/>
        <dsp:cNvSpPr/>
      </dsp:nvSpPr>
      <dsp:spPr>
        <a:xfrm>
          <a:off x="5172273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Odczytanie lub wygłoszenie oświadczenia</a:t>
          </a:r>
          <a:endParaRPr lang="pl-PL" sz="1400" kern="1200" dirty="0">
            <a:solidFill>
              <a:schemeClr val="bg1"/>
            </a:solidFill>
          </a:endParaRPr>
        </a:p>
      </dsp:txBody>
      <dsp:txXfrm>
        <a:off x="5226326" y="1304374"/>
        <a:ext cx="999175" cy="1558989"/>
      </dsp:txXfrm>
    </dsp:sp>
    <dsp:sp modelId="{479207C4-2292-4360-9F59-FB8791DE8A43}">
      <dsp:nvSpPr>
        <dsp:cNvPr id="0" name=""/>
        <dsp:cNvSpPr/>
      </dsp:nvSpPr>
      <dsp:spPr>
        <a:xfrm>
          <a:off x="6464101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rPr>
            <a:t>Wypowiedzi uzupełniające</a:t>
          </a:r>
          <a:endParaRPr lang="pl-PL" sz="1400" kern="1200" dirty="0">
            <a:solidFill>
              <a:schemeClr val="bg1"/>
            </a:solidFill>
          </a:endParaRPr>
        </a:p>
      </dsp:txBody>
      <dsp:txXfrm>
        <a:off x="6518154" y="1304374"/>
        <a:ext cx="999175" cy="1558989"/>
      </dsp:txXfrm>
    </dsp:sp>
    <dsp:sp modelId="{EBBC2F0C-9612-43D4-9C7A-827471E4D2EC}">
      <dsp:nvSpPr>
        <dsp:cNvPr id="0" name=""/>
        <dsp:cNvSpPr/>
      </dsp:nvSpPr>
      <dsp:spPr>
        <a:xfrm>
          <a:off x="7755929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Sesja pytań i odpowiedzi</a:t>
          </a:r>
        </a:p>
      </dsp:txBody>
      <dsp:txXfrm>
        <a:off x="7809982" y="1304374"/>
        <a:ext cx="999175" cy="1558989"/>
      </dsp:txXfrm>
    </dsp:sp>
    <dsp:sp modelId="{96D935CD-DB74-4069-AC85-C3AB4078A571}">
      <dsp:nvSpPr>
        <dsp:cNvPr id="0" name=""/>
        <dsp:cNvSpPr/>
      </dsp:nvSpPr>
      <dsp:spPr>
        <a:xfrm>
          <a:off x="9047757" y="1250321"/>
          <a:ext cx="1107281" cy="16670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Zakończenie konferencji </a:t>
          </a:r>
        </a:p>
      </dsp:txBody>
      <dsp:txXfrm>
        <a:off x="9101810" y="1304374"/>
        <a:ext cx="999175" cy="155898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FEF680-89EE-477A-BC65-ECE5562E8449}">
      <dsp:nvSpPr>
        <dsp:cNvPr id="0" name=""/>
        <dsp:cNvSpPr/>
      </dsp:nvSpPr>
      <dsp:spPr>
        <a:xfrm rot="5400000">
          <a:off x="-205451" y="206096"/>
          <a:ext cx="1369673" cy="958771"/>
        </a:xfrm>
        <a:prstGeom prst="chevr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/>
        </a:p>
      </dsp:txBody>
      <dsp:txXfrm rot="-5400000">
        <a:off x="1" y="480031"/>
        <a:ext cx="958771" cy="410902"/>
      </dsp:txXfrm>
    </dsp:sp>
    <dsp:sp modelId="{C58D604A-9E6C-491B-9FCC-CF3783A4EF64}">
      <dsp:nvSpPr>
        <dsp:cNvPr id="0" name=""/>
        <dsp:cNvSpPr/>
      </dsp:nvSpPr>
      <dsp:spPr>
        <a:xfrm rot="5400000">
          <a:off x="3035719" y="-2076302"/>
          <a:ext cx="890287" cy="50441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Zdefiniuj i wyodrębnij rzeczywisty problem </a:t>
          </a:r>
        </a:p>
      </dsp:txBody>
      <dsp:txXfrm rot="-5400000">
        <a:off x="958771" y="44106"/>
        <a:ext cx="5000724" cy="803367"/>
      </dsp:txXfrm>
    </dsp:sp>
    <dsp:sp modelId="{AB2017DB-55E5-4BAC-9F39-9AF05734F3F6}">
      <dsp:nvSpPr>
        <dsp:cNvPr id="0" name=""/>
        <dsp:cNvSpPr/>
      </dsp:nvSpPr>
      <dsp:spPr>
        <a:xfrm rot="5400000">
          <a:off x="-205451" y="1378290"/>
          <a:ext cx="1369673" cy="958771"/>
        </a:xfrm>
        <a:prstGeom prst="chevron">
          <a:avLst/>
        </a:prstGeom>
        <a:solidFill>
          <a:schemeClr val="accent1">
            <a:shade val="80000"/>
            <a:hueOff val="-290540"/>
            <a:satOff val="-8903"/>
            <a:lumOff val="17260"/>
            <a:alphaOff val="0"/>
          </a:schemeClr>
        </a:solidFill>
        <a:ln w="25400" cap="flat" cmpd="sng" algn="ctr">
          <a:solidFill>
            <a:schemeClr val="accent1">
              <a:shade val="80000"/>
              <a:hueOff val="-290540"/>
              <a:satOff val="-8903"/>
              <a:lumOff val="172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/>
        </a:p>
      </dsp:txBody>
      <dsp:txXfrm rot="-5400000">
        <a:off x="1" y="1652225"/>
        <a:ext cx="958771" cy="410902"/>
      </dsp:txXfrm>
    </dsp:sp>
    <dsp:sp modelId="{8873C473-9552-4548-B7F3-9D9BB146E021}">
      <dsp:nvSpPr>
        <dsp:cNvPr id="0" name=""/>
        <dsp:cNvSpPr/>
      </dsp:nvSpPr>
      <dsp:spPr>
        <a:xfrm rot="5400000">
          <a:off x="3035719" y="-904108"/>
          <a:ext cx="890287" cy="50441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290540"/>
              <a:satOff val="-8903"/>
              <a:lumOff val="172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Sformuj od jednego do trzech kluczowych przekazów, aby publicznie poinformować o kryzysie</a:t>
          </a:r>
        </a:p>
      </dsp:txBody>
      <dsp:txXfrm rot="-5400000">
        <a:off x="958771" y="1216300"/>
        <a:ext cx="5000724" cy="803367"/>
      </dsp:txXfrm>
    </dsp:sp>
    <dsp:sp modelId="{F39D9A11-1145-4217-B4A5-EA3B07E39EDB}">
      <dsp:nvSpPr>
        <dsp:cNvPr id="0" name=""/>
        <dsp:cNvSpPr/>
      </dsp:nvSpPr>
      <dsp:spPr>
        <a:xfrm rot="5400000">
          <a:off x="-205451" y="2550484"/>
          <a:ext cx="1369673" cy="958771"/>
        </a:xfrm>
        <a:prstGeom prst="chevron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l-PL" sz="1800" kern="1200"/>
        </a:p>
      </dsp:txBody>
      <dsp:txXfrm rot="-5400000">
        <a:off x="1" y="2824419"/>
        <a:ext cx="958771" cy="410902"/>
      </dsp:txXfrm>
    </dsp:sp>
    <dsp:sp modelId="{57394E46-DD32-4192-82B3-9E4B62F62464}">
      <dsp:nvSpPr>
        <dsp:cNvPr id="0" name=""/>
        <dsp:cNvSpPr/>
      </dsp:nvSpPr>
      <dsp:spPr>
        <a:xfrm rot="5400000">
          <a:off x="3035719" y="268085"/>
          <a:ext cx="890287" cy="504418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Przekazy powinny być proste i jasne</a:t>
          </a:r>
        </a:p>
      </dsp:txBody>
      <dsp:txXfrm rot="-5400000">
        <a:off x="958771" y="2388493"/>
        <a:ext cx="5000724" cy="803367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49FEAC-EB8E-4AA1-A662-D2AC475026A6}">
      <dsp:nvSpPr>
        <dsp:cNvPr id="0" name=""/>
        <dsp:cNvSpPr/>
      </dsp:nvSpPr>
      <dsp:spPr>
        <a:xfrm rot="5400000">
          <a:off x="-170439" y="172459"/>
          <a:ext cx="1136261" cy="795382"/>
        </a:xfrm>
        <a:prstGeom prst="chevr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1</a:t>
          </a:r>
        </a:p>
      </dsp:txBody>
      <dsp:txXfrm rot="-5400000">
        <a:off x="1" y="399710"/>
        <a:ext cx="795382" cy="340879"/>
      </dsp:txXfrm>
    </dsp:sp>
    <dsp:sp modelId="{DBFA569E-3EA1-42BB-8D48-27529DA645B2}">
      <dsp:nvSpPr>
        <dsp:cNvPr id="0" name=""/>
        <dsp:cNvSpPr/>
      </dsp:nvSpPr>
      <dsp:spPr>
        <a:xfrm rot="5400000">
          <a:off x="5108406" y="-4311003"/>
          <a:ext cx="738569" cy="93646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b="1" kern="1200" dirty="0"/>
            <a:t>Powódź</a:t>
          </a:r>
          <a:endParaRPr lang="pl-PL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kern="1200" dirty="0"/>
            <a:t>Firmie grozi powódź. Otrzymała informację z </a:t>
          </a:r>
          <a:r>
            <a:rPr lang="pl-PL" sz="1000" kern="1200" dirty="0" err="1"/>
            <a:t>IMiGW</a:t>
          </a:r>
          <a:r>
            <a:rPr lang="pl-PL" sz="1000" kern="1200" dirty="0"/>
            <a:t> o możliwości podtopienia jedno z zakładu produkcyjnego znajdującego się w pobliży rzeki Wisła. Na chwilę obecną sytuacja jest stabilna. Jednak stan rzeki w miejscowości XXXX przekroczył już stan alarmowy a w miejscowości XXXX przekroczone zostały stany alarmowe. Przygotuj komunikat wewnętrzny. Określ jego wykorzystanie. </a:t>
          </a:r>
        </a:p>
      </dsp:txBody>
      <dsp:txXfrm rot="-5400000">
        <a:off x="795382" y="38075"/>
        <a:ext cx="9328563" cy="666461"/>
      </dsp:txXfrm>
    </dsp:sp>
    <dsp:sp modelId="{28B59A6B-79A4-49ED-9D0C-062BAD18B6B0}">
      <dsp:nvSpPr>
        <dsp:cNvPr id="0" name=""/>
        <dsp:cNvSpPr/>
      </dsp:nvSpPr>
      <dsp:spPr>
        <a:xfrm rot="5400000">
          <a:off x="-170439" y="1160414"/>
          <a:ext cx="1136261" cy="795382"/>
        </a:xfrm>
        <a:prstGeom prst="chevron">
          <a:avLst/>
        </a:prstGeom>
        <a:solidFill>
          <a:schemeClr val="accent1">
            <a:shade val="80000"/>
            <a:hueOff val="-193693"/>
            <a:satOff val="-5935"/>
            <a:lumOff val="11507"/>
            <a:alphaOff val="0"/>
          </a:schemeClr>
        </a:solidFill>
        <a:ln w="25400" cap="flat" cmpd="sng" algn="ctr">
          <a:solidFill>
            <a:schemeClr val="accent1">
              <a:shade val="80000"/>
              <a:hueOff val="-193693"/>
              <a:satOff val="-5935"/>
              <a:lumOff val="115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2</a:t>
          </a:r>
        </a:p>
      </dsp:txBody>
      <dsp:txXfrm rot="-5400000">
        <a:off x="1" y="1387665"/>
        <a:ext cx="795382" cy="340879"/>
      </dsp:txXfrm>
    </dsp:sp>
    <dsp:sp modelId="{A40A040A-AE7A-4FB0-A1EA-235A928C2FC3}">
      <dsp:nvSpPr>
        <dsp:cNvPr id="0" name=""/>
        <dsp:cNvSpPr/>
      </dsp:nvSpPr>
      <dsp:spPr>
        <a:xfrm rot="5400000">
          <a:off x="5108406" y="-3323048"/>
          <a:ext cx="738569" cy="93646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193693"/>
              <a:satOff val="-5935"/>
              <a:lumOff val="115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b="1" kern="1200" dirty="0"/>
            <a:t>Korupcja</a:t>
          </a:r>
          <a:endParaRPr lang="pl-PL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kern="1200" dirty="0"/>
            <a:t>Z doniesień medialnych wynika, że w gminie XXXX jest z pracowników jest podejrzany o korupcję. Przygotuj komunikat na podpis burmistrza/wójta z wyjaśnieniem jakie kroki zostaną podjęte oraz jakie procedury zostaną wdrożone. Przygotuj drugi komunikat jeżeli doniesienia się potwierdzą. Określ jego wykorzystanie. </a:t>
          </a:r>
        </a:p>
      </dsp:txBody>
      <dsp:txXfrm rot="-5400000">
        <a:off x="795382" y="1026030"/>
        <a:ext cx="9328563" cy="666461"/>
      </dsp:txXfrm>
    </dsp:sp>
    <dsp:sp modelId="{8215DBDF-E7D2-4C34-ABE4-CADFB25C05A1}">
      <dsp:nvSpPr>
        <dsp:cNvPr id="0" name=""/>
        <dsp:cNvSpPr/>
      </dsp:nvSpPr>
      <dsp:spPr>
        <a:xfrm rot="5400000">
          <a:off x="-170439" y="2148369"/>
          <a:ext cx="1136261" cy="795382"/>
        </a:xfrm>
        <a:prstGeom prst="chevron">
          <a:avLst/>
        </a:prstGeom>
        <a:solidFill>
          <a:schemeClr val="accent1">
            <a:shade val="80000"/>
            <a:hueOff val="-387386"/>
            <a:satOff val="-11871"/>
            <a:lumOff val="23014"/>
            <a:alphaOff val="0"/>
          </a:schemeClr>
        </a:solidFill>
        <a:ln w="25400" cap="flat" cmpd="sng" algn="ctr">
          <a:solidFill>
            <a:schemeClr val="accent1">
              <a:shade val="80000"/>
              <a:hueOff val="-387386"/>
              <a:satOff val="-11871"/>
              <a:lumOff val="230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3</a:t>
          </a:r>
        </a:p>
      </dsp:txBody>
      <dsp:txXfrm rot="-5400000">
        <a:off x="1" y="2375620"/>
        <a:ext cx="795382" cy="340879"/>
      </dsp:txXfrm>
    </dsp:sp>
    <dsp:sp modelId="{45192953-4C85-4574-A8A8-D9D4FB30992C}">
      <dsp:nvSpPr>
        <dsp:cNvPr id="0" name=""/>
        <dsp:cNvSpPr/>
      </dsp:nvSpPr>
      <dsp:spPr>
        <a:xfrm rot="5400000">
          <a:off x="5108406" y="-2335093"/>
          <a:ext cx="738569" cy="93646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387386"/>
              <a:satOff val="-11871"/>
              <a:lumOff val="2301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b="1" kern="1200" dirty="0"/>
            <a:t>Nepotyzm</a:t>
          </a:r>
          <a:endParaRPr lang="pl-PL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kern="1200" dirty="0"/>
            <a:t>Z doniesień medialnych wynika, że w firmie XXXX jest z Dyrektorów Wydziału dopuścił się nepotyzmu. Określ kto podpisze się pod komunikatem, przygotuj komunikat na z wyjaśnieniem jakie kroki zostaną podjęte oraz jakie procedury zostaną wdrożone. Przygotuj drugi komunikat jeżeli doniesienia się potwierdzą. Określ jego wykorzystanie. </a:t>
          </a:r>
        </a:p>
      </dsp:txBody>
      <dsp:txXfrm rot="-5400000">
        <a:off x="795382" y="2013985"/>
        <a:ext cx="9328563" cy="666461"/>
      </dsp:txXfrm>
    </dsp:sp>
    <dsp:sp modelId="{C6AE4C6A-8DD0-4E3E-95F0-F061F8D00272}">
      <dsp:nvSpPr>
        <dsp:cNvPr id="0" name=""/>
        <dsp:cNvSpPr/>
      </dsp:nvSpPr>
      <dsp:spPr>
        <a:xfrm rot="5400000">
          <a:off x="-170439" y="3136324"/>
          <a:ext cx="1136261" cy="795382"/>
        </a:xfrm>
        <a:prstGeom prst="chevron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200" kern="1200" dirty="0"/>
            <a:t>4</a:t>
          </a:r>
        </a:p>
      </dsp:txBody>
      <dsp:txXfrm rot="-5400000">
        <a:off x="1" y="3363575"/>
        <a:ext cx="795382" cy="340879"/>
      </dsp:txXfrm>
    </dsp:sp>
    <dsp:sp modelId="{AEAE81F1-4D52-4F4B-A68D-F87F10CA1B80}">
      <dsp:nvSpPr>
        <dsp:cNvPr id="0" name=""/>
        <dsp:cNvSpPr/>
      </dsp:nvSpPr>
      <dsp:spPr>
        <a:xfrm rot="5400000">
          <a:off x="5108406" y="-1347138"/>
          <a:ext cx="738569" cy="936461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b="1" kern="1200" dirty="0"/>
            <a:t>Protesty społeczne</a:t>
          </a:r>
          <a:endParaRPr lang="pl-PL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000" kern="1200" dirty="0"/>
            <a:t>Grupa mieszkańców złożyła protest przeciwko rozbudowie zakładu produkcyjnego w miejscowości XXXX. Według opinii mieszkańców „inwestycja zaburzy wyjątkowy charakter miejscowości i negatywnie odbije się na postrzeganiu miejscowości jako miejsca spokojnego wypoczynku na łonie przyrody”. Określ kto podpisze się pod komunikatem, przygotuj komunikat na z wyjaśnieniem jakie kroki zostaną podjęte oraz jakie procedury zostaną wdrożone. Określ jego wykorzystanie.</a:t>
          </a:r>
        </a:p>
      </dsp:txBody>
      <dsp:txXfrm rot="-5400000">
        <a:off x="795382" y="3001940"/>
        <a:ext cx="9328563" cy="66646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04F56-74CC-4C44-AB45-EADFB1DC3D7B}">
      <dsp:nvSpPr>
        <dsp:cNvPr id="0" name=""/>
        <dsp:cNvSpPr/>
      </dsp:nvSpPr>
      <dsp:spPr>
        <a:xfrm rot="5400000">
          <a:off x="-158047" y="159373"/>
          <a:ext cx="1053647" cy="737553"/>
        </a:xfrm>
        <a:prstGeom prst="chevr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1</a:t>
          </a:r>
        </a:p>
      </dsp:txBody>
      <dsp:txXfrm rot="-5400000">
        <a:off x="1" y="370103"/>
        <a:ext cx="737553" cy="316094"/>
      </dsp:txXfrm>
    </dsp:sp>
    <dsp:sp modelId="{223F2372-7276-4330-A0C7-60C927198697}">
      <dsp:nvSpPr>
        <dsp:cNvPr id="0" name=""/>
        <dsp:cNvSpPr/>
      </dsp:nvSpPr>
      <dsp:spPr>
        <a:xfrm rot="5400000">
          <a:off x="2353099" y="-1614219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Jeden kanał</a:t>
          </a:r>
        </a:p>
      </dsp:txBody>
      <dsp:txXfrm rot="-5400000">
        <a:off x="737554" y="34759"/>
        <a:ext cx="3882529" cy="618004"/>
      </dsp:txXfrm>
    </dsp:sp>
    <dsp:sp modelId="{A5E20B53-E1D6-43A7-82E9-50C4E0D6264E}">
      <dsp:nvSpPr>
        <dsp:cNvPr id="0" name=""/>
        <dsp:cNvSpPr/>
      </dsp:nvSpPr>
      <dsp:spPr>
        <a:xfrm rot="5400000">
          <a:off x="-158047" y="1095448"/>
          <a:ext cx="1053647" cy="737553"/>
        </a:xfrm>
        <a:prstGeom prst="chevron">
          <a:avLst/>
        </a:prstGeom>
        <a:solidFill>
          <a:schemeClr val="accent1">
            <a:shade val="80000"/>
            <a:hueOff val="-145270"/>
            <a:satOff val="-4451"/>
            <a:lumOff val="8630"/>
            <a:alphaOff val="0"/>
          </a:schemeClr>
        </a:solidFill>
        <a:ln w="25400" cap="flat" cmpd="sng" algn="ctr">
          <a:solidFill>
            <a:schemeClr val="accent1">
              <a:shade val="80000"/>
              <a:hueOff val="-145270"/>
              <a:satOff val="-4451"/>
              <a:lumOff val="86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2</a:t>
          </a:r>
        </a:p>
      </dsp:txBody>
      <dsp:txXfrm rot="-5400000">
        <a:off x="1" y="1306178"/>
        <a:ext cx="737553" cy="316094"/>
      </dsp:txXfrm>
    </dsp:sp>
    <dsp:sp modelId="{9C821911-702D-4AEC-A299-9B06F5ADBBEF}">
      <dsp:nvSpPr>
        <dsp:cNvPr id="0" name=""/>
        <dsp:cNvSpPr/>
      </dsp:nvSpPr>
      <dsp:spPr>
        <a:xfrm rot="5400000">
          <a:off x="2353099" y="-678144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145270"/>
              <a:satOff val="-4451"/>
              <a:lumOff val="86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Rozdzielenie komunikacji marek od komunikacji samej firmy</a:t>
          </a:r>
        </a:p>
      </dsp:txBody>
      <dsp:txXfrm rot="-5400000">
        <a:off x="737554" y="970834"/>
        <a:ext cx="3882529" cy="618004"/>
      </dsp:txXfrm>
    </dsp:sp>
    <dsp:sp modelId="{45338DE7-5746-4C39-B0CF-8DD7420DCE93}">
      <dsp:nvSpPr>
        <dsp:cNvPr id="0" name=""/>
        <dsp:cNvSpPr/>
      </dsp:nvSpPr>
      <dsp:spPr>
        <a:xfrm rot="5400000">
          <a:off x="-158047" y="2031523"/>
          <a:ext cx="1053647" cy="737553"/>
        </a:xfrm>
        <a:prstGeom prst="chevron">
          <a:avLst/>
        </a:prstGeom>
        <a:solidFill>
          <a:schemeClr val="accent1">
            <a:shade val="80000"/>
            <a:hueOff val="-290540"/>
            <a:satOff val="-8903"/>
            <a:lumOff val="17260"/>
            <a:alphaOff val="0"/>
          </a:schemeClr>
        </a:solidFill>
        <a:ln w="25400" cap="flat" cmpd="sng" algn="ctr">
          <a:solidFill>
            <a:schemeClr val="accent1">
              <a:shade val="80000"/>
              <a:hueOff val="-290540"/>
              <a:satOff val="-8903"/>
              <a:lumOff val="172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3</a:t>
          </a:r>
        </a:p>
      </dsp:txBody>
      <dsp:txXfrm rot="-5400000">
        <a:off x="1" y="2242253"/>
        <a:ext cx="737553" cy="316094"/>
      </dsp:txXfrm>
    </dsp:sp>
    <dsp:sp modelId="{767AABE9-25D6-4804-83B5-B13AAED4366B}">
      <dsp:nvSpPr>
        <dsp:cNvPr id="0" name=""/>
        <dsp:cNvSpPr/>
      </dsp:nvSpPr>
      <dsp:spPr>
        <a:xfrm rot="5400000">
          <a:off x="2353099" y="257930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290540"/>
              <a:satOff val="-8903"/>
              <a:lumOff val="172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Prostym, ludzki języki</a:t>
          </a:r>
        </a:p>
      </dsp:txBody>
      <dsp:txXfrm rot="-5400000">
        <a:off x="737554" y="1906909"/>
        <a:ext cx="3882529" cy="618004"/>
      </dsp:txXfrm>
    </dsp:sp>
    <dsp:sp modelId="{D31DD6E4-2C86-454C-A633-B6A05F13969D}">
      <dsp:nvSpPr>
        <dsp:cNvPr id="0" name=""/>
        <dsp:cNvSpPr/>
      </dsp:nvSpPr>
      <dsp:spPr>
        <a:xfrm rot="5400000">
          <a:off x="-158047" y="2967598"/>
          <a:ext cx="1053647" cy="737553"/>
        </a:xfrm>
        <a:prstGeom prst="chevron">
          <a:avLst/>
        </a:prstGeom>
        <a:solidFill>
          <a:schemeClr val="accent1">
            <a:shade val="80000"/>
            <a:hueOff val="-435809"/>
            <a:satOff val="-13354"/>
            <a:lumOff val="25891"/>
            <a:alphaOff val="0"/>
          </a:schemeClr>
        </a:solidFill>
        <a:ln w="25400" cap="flat" cmpd="sng" algn="ctr">
          <a:solidFill>
            <a:schemeClr val="accent1">
              <a:shade val="80000"/>
              <a:hueOff val="-435809"/>
              <a:satOff val="-13354"/>
              <a:lumOff val="258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4</a:t>
          </a:r>
        </a:p>
      </dsp:txBody>
      <dsp:txXfrm rot="-5400000">
        <a:off x="1" y="3178328"/>
        <a:ext cx="737553" cy="316094"/>
      </dsp:txXfrm>
    </dsp:sp>
    <dsp:sp modelId="{8AF878EB-EFFA-4A60-BA43-9D387562C3C0}">
      <dsp:nvSpPr>
        <dsp:cNvPr id="0" name=""/>
        <dsp:cNvSpPr/>
      </dsp:nvSpPr>
      <dsp:spPr>
        <a:xfrm rot="5400000">
          <a:off x="2353099" y="1194005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435809"/>
              <a:satOff val="-13354"/>
              <a:lumOff val="258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Otwarte pokazywanie emocji </a:t>
          </a:r>
        </a:p>
      </dsp:txBody>
      <dsp:txXfrm rot="-5400000">
        <a:off x="737554" y="2842984"/>
        <a:ext cx="3882529" cy="618004"/>
      </dsp:txXfrm>
    </dsp:sp>
    <dsp:sp modelId="{E4788D80-1912-409A-A046-36953247653D}">
      <dsp:nvSpPr>
        <dsp:cNvPr id="0" name=""/>
        <dsp:cNvSpPr/>
      </dsp:nvSpPr>
      <dsp:spPr>
        <a:xfrm rot="5400000">
          <a:off x="-158047" y="3903673"/>
          <a:ext cx="1053647" cy="737553"/>
        </a:xfrm>
        <a:prstGeom prst="chevron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5</a:t>
          </a:r>
        </a:p>
      </dsp:txBody>
      <dsp:txXfrm rot="-5400000">
        <a:off x="1" y="4114403"/>
        <a:ext cx="737553" cy="316094"/>
      </dsp:txXfrm>
    </dsp:sp>
    <dsp:sp modelId="{03F62AF2-9A4C-4454-9E27-AF45F69078AA}">
      <dsp:nvSpPr>
        <dsp:cNvPr id="0" name=""/>
        <dsp:cNvSpPr/>
      </dsp:nvSpPr>
      <dsp:spPr>
        <a:xfrm rot="5400000">
          <a:off x="2353099" y="2130080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Atrakcyjne „opakowanie” informacji kryzysowej</a:t>
          </a:r>
        </a:p>
      </dsp:txBody>
      <dsp:txXfrm rot="-5400000">
        <a:off x="737554" y="3779059"/>
        <a:ext cx="3882529" cy="618004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A04F56-74CC-4C44-AB45-EADFB1DC3D7B}">
      <dsp:nvSpPr>
        <dsp:cNvPr id="0" name=""/>
        <dsp:cNvSpPr/>
      </dsp:nvSpPr>
      <dsp:spPr>
        <a:xfrm rot="5400000">
          <a:off x="-158047" y="159373"/>
          <a:ext cx="1053647" cy="737553"/>
        </a:xfrm>
        <a:prstGeom prst="chevr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6</a:t>
          </a:r>
        </a:p>
      </dsp:txBody>
      <dsp:txXfrm rot="-5400000">
        <a:off x="1" y="370103"/>
        <a:ext cx="737553" cy="316094"/>
      </dsp:txXfrm>
    </dsp:sp>
    <dsp:sp modelId="{223F2372-7276-4330-A0C7-60C927198697}">
      <dsp:nvSpPr>
        <dsp:cNvPr id="0" name=""/>
        <dsp:cNvSpPr/>
      </dsp:nvSpPr>
      <dsp:spPr>
        <a:xfrm rot="5400000">
          <a:off x="2353099" y="-1614219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Jeden kanał</a:t>
          </a:r>
        </a:p>
      </dsp:txBody>
      <dsp:txXfrm rot="-5400000">
        <a:off x="737554" y="34759"/>
        <a:ext cx="3882529" cy="618004"/>
      </dsp:txXfrm>
    </dsp:sp>
    <dsp:sp modelId="{A5E20B53-E1D6-43A7-82E9-50C4E0D6264E}">
      <dsp:nvSpPr>
        <dsp:cNvPr id="0" name=""/>
        <dsp:cNvSpPr/>
      </dsp:nvSpPr>
      <dsp:spPr>
        <a:xfrm rot="5400000">
          <a:off x="-158047" y="1095448"/>
          <a:ext cx="1053647" cy="737553"/>
        </a:xfrm>
        <a:prstGeom prst="chevron">
          <a:avLst/>
        </a:prstGeom>
        <a:solidFill>
          <a:schemeClr val="accent1">
            <a:shade val="80000"/>
            <a:hueOff val="-145270"/>
            <a:satOff val="-4451"/>
            <a:lumOff val="8630"/>
            <a:alphaOff val="0"/>
          </a:schemeClr>
        </a:solidFill>
        <a:ln w="25400" cap="flat" cmpd="sng" algn="ctr">
          <a:solidFill>
            <a:schemeClr val="accent1">
              <a:shade val="80000"/>
              <a:hueOff val="-145270"/>
              <a:satOff val="-4451"/>
              <a:lumOff val="86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7</a:t>
          </a:r>
        </a:p>
      </dsp:txBody>
      <dsp:txXfrm rot="-5400000">
        <a:off x="1" y="1306178"/>
        <a:ext cx="737553" cy="316094"/>
      </dsp:txXfrm>
    </dsp:sp>
    <dsp:sp modelId="{9C821911-702D-4AEC-A299-9B06F5ADBBEF}">
      <dsp:nvSpPr>
        <dsp:cNvPr id="0" name=""/>
        <dsp:cNvSpPr/>
      </dsp:nvSpPr>
      <dsp:spPr>
        <a:xfrm rot="5400000">
          <a:off x="2353099" y="-678144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145270"/>
              <a:satOff val="-4451"/>
              <a:lumOff val="863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Zakaz usuwania postów</a:t>
          </a:r>
        </a:p>
      </dsp:txBody>
      <dsp:txXfrm rot="-5400000">
        <a:off x="737554" y="970834"/>
        <a:ext cx="3882529" cy="618004"/>
      </dsp:txXfrm>
    </dsp:sp>
    <dsp:sp modelId="{45338DE7-5746-4C39-B0CF-8DD7420DCE93}">
      <dsp:nvSpPr>
        <dsp:cNvPr id="0" name=""/>
        <dsp:cNvSpPr/>
      </dsp:nvSpPr>
      <dsp:spPr>
        <a:xfrm rot="5400000">
          <a:off x="-158047" y="2031523"/>
          <a:ext cx="1053647" cy="737553"/>
        </a:xfrm>
        <a:prstGeom prst="chevron">
          <a:avLst/>
        </a:prstGeom>
        <a:solidFill>
          <a:schemeClr val="accent1">
            <a:shade val="80000"/>
            <a:hueOff val="-290540"/>
            <a:satOff val="-8903"/>
            <a:lumOff val="17260"/>
            <a:alphaOff val="0"/>
          </a:schemeClr>
        </a:solidFill>
        <a:ln w="25400" cap="flat" cmpd="sng" algn="ctr">
          <a:solidFill>
            <a:schemeClr val="accent1">
              <a:shade val="80000"/>
              <a:hueOff val="-290540"/>
              <a:satOff val="-8903"/>
              <a:lumOff val="172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8</a:t>
          </a:r>
        </a:p>
      </dsp:txBody>
      <dsp:txXfrm rot="-5400000">
        <a:off x="1" y="2242253"/>
        <a:ext cx="737553" cy="316094"/>
      </dsp:txXfrm>
    </dsp:sp>
    <dsp:sp modelId="{767AABE9-25D6-4804-83B5-B13AAED4366B}">
      <dsp:nvSpPr>
        <dsp:cNvPr id="0" name=""/>
        <dsp:cNvSpPr/>
      </dsp:nvSpPr>
      <dsp:spPr>
        <a:xfrm rot="5400000">
          <a:off x="2353099" y="257930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290540"/>
              <a:satOff val="-8903"/>
              <a:lumOff val="172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Zapobieganie</a:t>
          </a:r>
        </a:p>
      </dsp:txBody>
      <dsp:txXfrm rot="-5400000">
        <a:off x="737554" y="1906909"/>
        <a:ext cx="3882529" cy="618004"/>
      </dsp:txXfrm>
    </dsp:sp>
    <dsp:sp modelId="{D31DD6E4-2C86-454C-A633-B6A05F13969D}">
      <dsp:nvSpPr>
        <dsp:cNvPr id="0" name=""/>
        <dsp:cNvSpPr/>
      </dsp:nvSpPr>
      <dsp:spPr>
        <a:xfrm rot="5400000">
          <a:off x="-158047" y="2967598"/>
          <a:ext cx="1053647" cy="737553"/>
        </a:xfrm>
        <a:prstGeom prst="chevron">
          <a:avLst/>
        </a:prstGeom>
        <a:solidFill>
          <a:schemeClr val="accent1">
            <a:shade val="80000"/>
            <a:hueOff val="-435809"/>
            <a:satOff val="-13354"/>
            <a:lumOff val="25891"/>
            <a:alphaOff val="0"/>
          </a:schemeClr>
        </a:solidFill>
        <a:ln w="25400" cap="flat" cmpd="sng" algn="ctr">
          <a:solidFill>
            <a:schemeClr val="accent1">
              <a:shade val="80000"/>
              <a:hueOff val="-435809"/>
              <a:satOff val="-13354"/>
              <a:lumOff val="258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9</a:t>
          </a:r>
        </a:p>
      </dsp:txBody>
      <dsp:txXfrm rot="-5400000">
        <a:off x="1" y="3178328"/>
        <a:ext cx="737553" cy="316094"/>
      </dsp:txXfrm>
    </dsp:sp>
    <dsp:sp modelId="{8AF878EB-EFFA-4A60-BA43-9D387562C3C0}">
      <dsp:nvSpPr>
        <dsp:cNvPr id="0" name=""/>
        <dsp:cNvSpPr/>
      </dsp:nvSpPr>
      <dsp:spPr>
        <a:xfrm rot="5400000">
          <a:off x="2353099" y="1194005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435809"/>
              <a:satOff val="-13354"/>
              <a:lumOff val="258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Monitoring mediów</a:t>
          </a:r>
        </a:p>
      </dsp:txBody>
      <dsp:txXfrm rot="-5400000">
        <a:off x="737554" y="2842984"/>
        <a:ext cx="3882529" cy="618004"/>
      </dsp:txXfrm>
    </dsp:sp>
    <dsp:sp modelId="{E4788D80-1912-409A-A046-36953247653D}">
      <dsp:nvSpPr>
        <dsp:cNvPr id="0" name=""/>
        <dsp:cNvSpPr/>
      </dsp:nvSpPr>
      <dsp:spPr>
        <a:xfrm rot="5400000">
          <a:off x="-158047" y="3903673"/>
          <a:ext cx="1053647" cy="737553"/>
        </a:xfrm>
        <a:prstGeom prst="chevron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10</a:t>
          </a:r>
        </a:p>
      </dsp:txBody>
      <dsp:txXfrm rot="-5400000">
        <a:off x="1" y="4114403"/>
        <a:ext cx="737553" cy="316094"/>
      </dsp:txXfrm>
    </dsp:sp>
    <dsp:sp modelId="{03F62AF2-9A4C-4454-9E27-AF45F69078AA}">
      <dsp:nvSpPr>
        <dsp:cNvPr id="0" name=""/>
        <dsp:cNvSpPr/>
      </dsp:nvSpPr>
      <dsp:spPr>
        <a:xfrm rot="5400000">
          <a:off x="2353099" y="2130080"/>
          <a:ext cx="684870" cy="391596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-581079"/>
              <a:satOff val="-17806"/>
              <a:lumOff val="3452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800" kern="1200" dirty="0"/>
            <a:t>Zasada zdrowego rozsądku</a:t>
          </a:r>
        </a:p>
      </dsp:txBody>
      <dsp:txXfrm rot="-5400000">
        <a:off x="737554" y="3779059"/>
        <a:ext cx="3882529" cy="61800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3B4BE1-2209-464E-B1C1-5BF276202048}">
      <dsp:nvSpPr>
        <dsp:cNvPr id="0" name=""/>
        <dsp:cNvSpPr/>
      </dsp:nvSpPr>
      <dsp:spPr>
        <a:xfrm>
          <a:off x="200813" y="311284"/>
          <a:ext cx="4786312" cy="149572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103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Główną strukturę sztabu powinno tworzyć ścisłe kierownictwo organizacji lub jego reprezentant, który jest zobligowany podejmować jednoosobowo decyzje, rzecznik prasowy, prawnik, kierownik personalny, ewentualnie psycholog, szef PR.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.</a:t>
          </a:r>
        </a:p>
      </dsp:txBody>
      <dsp:txXfrm>
        <a:off x="200813" y="311284"/>
        <a:ext cx="4786312" cy="1495722"/>
      </dsp:txXfrm>
    </dsp:sp>
    <dsp:sp modelId="{1FB32BA3-97F5-4C13-AD84-70D2C374AC7C}">
      <dsp:nvSpPr>
        <dsp:cNvPr id="0" name=""/>
        <dsp:cNvSpPr/>
      </dsp:nvSpPr>
      <dsp:spPr>
        <a:xfrm>
          <a:off x="1383" y="95235"/>
          <a:ext cx="1047005" cy="1570508"/>
        </a:xfrm>
        <a:prstGeom prst="rect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EA14E8-A56D-48B2-8097-1FCFA1005C9B}">
      <dsp:nvSpPr>
        <dsp:cNvPr id="0" name=""/>
        <dsp:cNvSpPr/>
      </dsp:nvSpPr>
      <dsp:spPr>
        <a:xfrm>
          <a:off x="5372303" y="311284"/>
          <a:ext cx="4786312" cy="149572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103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Szefem sztabu antykryzysowego powinna być najwyższa rangą osoba w organizacji, najlepiej prezes lub jego odpowiednik.</a:t>
          </a:r>
        </a:p>
      </dsp:txBody>
      <dsp:txXfrm>
        <a:off x="5372303" y="311284"/>
        <a:ext cx="4786312" cy="1495722"/>
      </dsp:txXfrm>
    </dsp:sp>
    <dsp:sp modelId="{FEADC0AB-7CDE-4E22-9764-1ACBF4975356}">
      <dsp:nvSpPr>
        <dsp:cNvPr id="0" name=""/>
        <dsp:cNvSpPr/>
      </dsp:nvSpPr>
      <dsp:spPr>
        <a:xfrm>
          <a:off x="5172873" y="95235"/>
          <a:ext cx="1047005" cy="1570508"/>
        </a:xfrm>
        <a:prstGeom prst="rect">
          <a:avLst/>
        </a:prstGeom>
        <a:solidFill>
          <a:schemeClr val="accent1">
            <a:tint val="50000"/>
            <a:hueOff val="-37085"/>
            <a:satOff val="-684"/>
            <a:lumOff val="31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693F93-DF2B-4AEF-BDB2-CAC5529A4D31}">
      <dsp:nvSpPr>
        <dsp:cNvPr id="0" name=""/>
        <dsp:cNvSpPr/>
      </dsp:nvSpPr>
      <dsp:spPr>
        <a:xfrm>
          <a:off x="200813" y="2194232"/>
          <a:ext cx="4786312" cy="149572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103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 zależności od charakteru instytucji i źródeł kryzysu, w skład zespołu kryzysowego mogą wchodzić także inne osoby, na co dzień odpowiadające za dany obszar kryzysu.</a:t>
          </a:r>
        </a:p>
      </dsp:txBody>
      <dsp:txXfrm>
        <a:off x="200813" y="2194232"/>
        <a:ext cx="4786312" cy="1495722"/>
      </dsp:txXfrm>
    </dsp:sp>
    <dsp:sp modelId="{F23A39A1-7BD5-49A5-AFD5-688ACD5A6BFD}">
      <dsp:nvSpPr>
        <dsp:cNvPr id="0" name=""/>
        <dsp:cNvSpPr/>
      </dsp:nvSpPr>
      <dsp:spPr>
        <a:xfrm>
          <a:off x="1383" y="1978184"/>
          <a:ext cx="1047005" cy="1570508"/>
        </a:xfrm>
        <a:prstGeom prst="rect">
          <a:avLst/>
        </a:prstGeom>
        <a:solidFill>
          <a:schemeClr val="accent1">
            <a:tint val="50000"/>
            <a:hueOff val="-74171"/>
            <a:satOff val="-1369"/>
            <a:lumOff val="62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2D108A2-6CEB-4304-9C3F-5FA591AB0F94}">
      <dsp:nvSpPr>
        <dsp:cNvPr id="0" name=""/>
        <dsp:cNvSpPr/>
      </dsp:nvSpPr>
      <dsp:spPr>
        <a:xfrm>
          <a:off x="5372303" y="2194232"/>
          <a:ext cx="4786312" cy="149572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103" tIns="53340" rIns="53340" bIns="5334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Niezbędne jest również wyznaczenie lub stworzenie tzw. pokoju operacyjnego, czyli miejsca, z którego akcja opanowywania kryzysu będzie prowadzona.</a:t>
          </a:r>
        </a:p>
      </dsp:txBody>
      <dsp:txXfrm>
        <a:off x="5372303" y="2194232"/>
        <a:ext cx="4786312" cy="1495722"/>
      </dsp:txXfrm>
    </dsp:sp>
    <dsp:sp modelId="{0A0F2EF4-52D9-42FC-A4DD-0FA7D6CFF01F}">
      <dsp:nvSpPr>
        <dsp:cNvPr id="0" name=""/>
        <dsp:cNvSpPr/>
      </dsp:nvSpPr>
      <dsp:spPr>
        <a:xfrm>
          <a:off x="5172873" y="1978184"/>
          <a:ext cx="1047005" cy="1570508"/>
        </a:xfrm>
        <a:prstGeom prst="rect">
          <a:avLst/>
        </a:prstGeom>
        <a:solidFill>
          <a:schemeClr val="accent1">
            <a:tint val="50000"/>
            <a:hueOff val="-111256"/>
            <a:satOff val="-2053"/>
            <a:lumOff val="94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A5378C-E223-4906-B525-483F95D23819}">
      <dsp:nvSpPr>
        <dsp:cNvPr id="0" name=""/>
        <dsp:cNvSpPr/>
      </dsp:nvSpPr>
      <dsp:spPr>
        <a:xfrm>
          <a:off x="761999" y="0"/>
          <a:ext cx="8636000" cy="48006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4385A0-8726-4292-AC55-F5BAF64BF6EC}">
      <dsp:nvSpPr>
        <dsp:cNvPr id="0" name=""/>
        <dsp:cNvSpPr/>
      </dsp:nvSpPr>
      <dsp:spPr>
        <a:xfrm>
          <a:off x="4597" y="1440179"/>
          <a:ext cx="1594132" cy="1920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Sztab kryzysowy</a:t>
          </a:r>
        </a:p>
      </dsp:txBody>
      <dsp:txXfrm>
        <a:off x="82416" y="1517998"/>
        <a:ext cx="1438494" cy="1764602"/>
      </dsp:txXfrm>
    </dsp:sp>
    <dsp:sp modelId="{8B7D8897-3986-4E4A-9CBF-83395A1B19CC}">
      <dsp:nvSpPr>
        <dsp:cNvPr id="0" name=""/>
        <dsp:cNvSpPr/>
      </dsp:nvSpPr>
      <dsp:spPr>
        <a:xfrm>
          <a:off x="1715932" y="1440179"/>
          <a:ext cx="1594132" cy="1920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Odpowiedzialność</a:t>
          </a:r>
        </a:p>
      </dsp:txBody>
      <dsp:txXfrm>
        <a:off x="1793751" y="1517998"/>
        <a:ext cx="1438494" cy="1764602"/>
      </dsp:txXfrm>
    </dsp:sp>
    <dsp:sp modelId="{6A9F9E0C-F067-4F04-BEC4-12882A3682E9}">
      <dsp:nvSpPr>
        <dsp:cNvPr id="0" name=""/>
        <dsp:cNvSpPr/>
      </dsp:nvSpPr>
      <dsp:spPr>
        <a:xfrm>
          <a:off x="3427266" y="1440179"/>
          <a:ext cx="1594132" cy="1920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Środki przekazu</a:t>
          </a:r>
        </a:p>
      </dsp:txBody>
      <dsp:txXfrm>
        <a:off x="3505085" y="1517998"/>
        <a:ext cx="1438494" cy="1764602"/>
      </dsp:txXfrm>
    </dsp:sp>
    <dsp:sp modelId="{017D6FC7-6FA6-4B97-A862-436171B34EB7}">
      <dsp:nvSpPr>
        <dsp:cNvPr id="0" name=""/>
        <dsp:cNvSpPr/>
      </dsp:nvSpPr>
      <dsp:spPr>
        <a:xfrm>
          <a:off x="5138601" y="1440179"/>
          <a:ext cx="1594132" cy="1920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Strony konfliktu</a:t>
          </a:r>
        </a:p>
      </dsp:txBody>
      <dsp:txXfrm>
        <a:off x="5216420" y="1517998"/>
        <a:ext cx="1438494" cy="1764602"/>
      </dsp:txXfrm>
    </dsp:sp>
    <dsp:sp modelId="{B5760533-2CA8-4E55-9A0A-7BE6B1448EB8}">
      <dsp:nvSpPr>
        <dsp:cNvPr id="0" name=""/>
        <dsp:cNvSpPr/>
      </dsp:nvSpPr>
      <dsp:spPr>
        <a:xfrm>
          <a:off x="6849935" y="1440179"/>
          <a:ext cx="1594132" cy="1920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Eksperci </a:t>
          </a:r>
          <a:br>
            <a:rPr lang="pl-PL" sz="1400" kern="1200" dirty="0"/>
          </a:br>
          <a:r>
            <a:rPr lang="pl-PL" sz="1400" kern="1200" dirty="0"/>
            <a:t>i autorytety</a:t>
          </a:r>
        </a:p>
      </dsp:txBody>
      <dsp:txXfrm>
        <a:off x="6927754" y="1517998"/>
        <a:ext cx="1438494" cy="1764602"/>
      </dsp:txXfrm>
    </dsp:sp>
    <dsp:sp modelId="{658ABAD6-803D-4AF5-99B5-B06A3BCC820C}">
      <dsp:nvSpPr>
        <dsp:cNvPr id="0" name=""/>
        <dsp:cNvSpPr/>
      </dsp:nvSpPr>
      <dsp:spPr>
        <a:xfrm>
          <a:off x="8561270" y="1440179"/>
          <a:ext cx="1594132" cy="1920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Rozpocznij działania</a:t>
          </a:r>
        </a:p>
      </dsp:txBody>
      <dsp:txXfrm>
        <a:off x="8639089" y="1517998"/>
        <a:ext cx="1438494" cy="17646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4CEECD-3DD5-41D1-8DDD-76F7820430B8}">
      <dsp:nvSpPr>
        <dsp:cNvPr id="0" name=""/>
        <dsp:cNvSpPr/>
      </dsp:nvSpPr>
      <dsp:spPr>
        <a:xfrm>
          <a:off x="0" y="1814399"/>
          <a:ext cx="10160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7F79B1-CA2D-4E75-B671-74FF5C28D749}">
      <dsp:nvSpPr>
        <dsp:cNvPr id="0" name=""/>
        <dsp:cNvSpPr/>
      </dsp:nvSpPr>
      <dsp:spPr>
        <a:xfrm>
          <a:off x="508000" y="1504439"/>
          <a:ext cx="7112000" cy="619920"/>
        </a:xfrm>
        <a:prstGeom prst="roundRect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17" tIns="0" rIns="268817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kern="1200" dirty="0"/>
            <a:t>Nieprzemyślane, emocjonalne lub nieoficjalne wypowiedzi</a:t>
          </a:r>
        </a:p>
      </dsp:txBody>
      <dsp:txXfrm>
        <a:off x="538262" y="1534701"/>
        <a:ext cx="7051476" cy="559396"/>
      </dsp:txXfrm>
    </dsp:sp>
    <dsp:sp modelId="{C79AA73A-CA66-4AA7-89A1-6884EF13C61A}">
      <dsp:nvSpPr>
        <dsp:cNvPr id="0" name=""/>
        <dsp:cNvSpPr/>
      </dsp:nvSpPr>
      <dsp:spPr>
        <a:xfrm>
          <a:off x="0" y="2766960"/>
          <a:ext cx="10160000" cy="529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50000"/>
              <a:hueOff val="-660562"/>
              <a:satOff val="-19232"/>
              <a:lumOff val="489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9877E8-D6D7-4D79-AC55-D5F8BC9DB4DF}">
      <dsp:nvSpPr>
        <dsp:cNvPr id="0" name=""/>
        <dsp:cNvSpPr/>
      </dsp:nvSpPr>
      <dsp:spPr>
        <a:xfrm>
          <a:off x="508000" y="2457000"/>
          <a:ext cx="7112000" cy="619920"/>
        </a:xfrm>
        <a:prstGeom prst="roundRect">
          <a:avLst/>
        </a:prstGeom>
        <a:solidFill>
          <a:schemeClr val="accent1">
            <a:shade val="50000"/>
            <a:hueOff val="-660562"/>
            <a:satOff val="-19232"/>
            <a:lumOff val="4891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8817" tIns="0" rIns="268817" bIns="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100" kern="1200" dirty="0"/>
            <a:t>Brak odpowiedniej reakcji. Jeżeli </a:t>
          </a:r>
          <a:r>
            <a:rPr lang="pl-PL" sz="2100" kern="1200"/>
            <a:t>mamy informacj</a:t>
          </a:r>
          <a:endParaRPr lang="pl-PL" sz="2100" kern="1200" dirty="0"/>
        </a:p>
      </dsp:txBody>
      <dsp:txXfrm>
        <a:off x="538262" y="2487262"/>
        <a:ext cx="7051476" cy="5593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825618-7722-408B-9F65-69677077B301}">
      <dsp:nvSpPr>
        <dsp:cNvPr id="0" name=""/>
        <dsp:cNvSpPr/>
      </dsp:nvSpPr>
      <dsp:spPr>
        <a:xfrm rot="16200000">
          <a:off x="429522" y="-424437"/>
          <a:ext cx="4042610" cy="4891484"/>
        </a:xfrm>
        <a:prstGeom prst="flowChartManualOperati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165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kern="1200" dirty="0"/>
            <a:t>Strategia strusia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/>
            <a:t>to chowanie głowy w piasek i udawanie, że nic się nie dzieje, a problem nie dotyczy nas i można go przeczekać, przemilczeć, zignorować. </a:t>
          </a:r>
        </a:p>
      </dsp:txBody>
      <dsp:txXfrm rot="5400000">
        <a:off x="5085" y="808522"/>
        <a:ext cx="4891484" cy="2425566"/>
      </dsp:txXfrm>
    </dsp:sp>
    <dsp:sp modelId="{15A2FFD3-F811-43CE-9439-1B804B6288E6}">
      <dsp:nvSpPr>
        <dsp:cNvPr id="0" name=""/>
        <dsp:cNvSpPr/>
      </dsp:nvSpPr>
      <dsp:spPr>
        <a:xfrm rot="16200000">
          <a:off x="5687867" y="-424437"/>
          <a:ext cx="4042610" cy="4891484"/>
        </a:xfrm>
        <a:prstGeom prst="flowChartManualOperation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165" bIns="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800" kern="1200" dirty="0"/>
            <a:t>Strategia oblężonej twierdzy</a:t>
          </a:r>
        </a:p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2200" kern="1200" dirty="0"/>
            <a:t>zamiast stawić czoło kryzysowi, zamykamy się w owej twierdzy, uznając otoczenie zewnętrzne za wrogów, którzy robią wszystko, aby podkopać nasz wizerunek i  reputację.</a:t>
          </a:r>
        </a:p>
      </dsp:txBody>
      <dsp:txXfrm rot="5400000">
        <a:off x="5263430" y="808522"/>
        <a:ext cx="4891484" cy="242556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6B07D6-2588-4007-85CD-3D210BC918BB}">
      <dsp:nvSpPr>
        <dsp:cNvPr id="0" name=""/>
        <dsp:cNvSpPr/>
      </dsp:nvSpPr>
      <dsp:spPr>
        <a:xfrm>
          <a:off x="590412" y="41859"/>
          <a:ext cx="8979174" cy="1307232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7523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kern="1200" dirty="0"/>
            <a:t>Powstawanie sytuacji kryzysowej </a:t>
          </a:r>
        </a:p>
      </dsp:txBody>
      <dsp:txXfrm>
        <a:off x="590412" y="368667"/>
        <a:ext cx="8652366" cy="653616"/>
      </dsp:txXfrm>
    </dsp:sp>
    <dsp:sp modelId="{DE9F665A-8BF3-4A8F-9A90-9AA8C91D1D2E}">
      <dsp:nvSpPr>
        <dsp:cNvPr id="0" name=""/>
        <dsp:cNvSpPr/>
      </dsp:nvSpPr>
      <dsp:spPr>
        <a:xfrm>
          <a:off x="590412" y="1052056"/>
          <a:ext cx="2069699" cy="241798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 dirty="0"/>
            <a:t>faza wstępnego spokoju, podczas której występować mogą jedynie sygnały ostrzegawcze informujące o możliwości wystąpienia danego zagrożenia.</a:t>
          </a:r>
        </a:p>
      </dsp:txBody>
      <dsp:txXfrm>
        <a:off x="590412" y="1052056"/>
        <a:ext cx="2069699" cy="2417986"/>
      </dsp:txXfrm>
    </dsp:sp>
    <dsp:sp modelId="{71B11609-02A6-452E-92D9-AB369431EABD}">
      <dsp:nvSpPr>
        <dsp:cNvPr id="0" name=""/>
        <dsp:cNvSpPr/>
      </dsp:nvSpPr>
      <dsp:spPr>
        <a:xfrm>
          <a:off x="2660112" y="477449"/>
          <a:ext cx="6909474" cy="1307232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-193693"/>
            <a:satOff val="-5935"/>
            <a:lumOff val="115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7523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kern="1200" dirty="0"/>
            <a:t>Rozwoju</a:t>
          </a:r>
        </a:p>
      </dsp:txBody>
      <dsp:txXfrm>
        <a:off x="2660112" y="804257"/>
        <a:ext cx="6582666" cy="653616"/>
      </dsp:txXfrm>
    </dsp:sp>
    <dsp:sp modelId="{CEE31D15-FDB6-4F9A-9555-E580FCCC6F9F}">
      <dsp:nvSpPr>
        <dsp:cNvPr id="0" name=""/>
        <dsp:cNvSpPr/>
      </dsp:nvSpPr>
      <dsp:spPr>
        <a:xfrm>
          <a:off x="2660112" y="1487646"/>
          <a:ext cx="2069699" cy="23563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 dirty="0"/>
            <a:t>nazywany fazą eskalacji zjawiska, kiedy dochodzi do wystąpienia danej sytuacji kryzysowej, której dalszy rozwój niesie za sobą ryzyko kryzysu.</a:t>
          </a:r>
        </a:p>
      </dsp:txBody>
      <dsp:txXfrm>
        <a:off x="2660112" y="1487646"/>
        <a:ext cx="2069699" cy="2356355"/>
      </dsp:txXfrm>
    </dsp:sp>
    <dsp:sp modelId="{D1353938-D15E-4D8B-BEBB-96B49BC94FCC}">
      <dsp:nvSpPr>
        <dsp:cNvPr id="0" name=""/>
        <dsp:cNvSpPr/>
      </dsp:nvSpPr>
      <dsp:spPr>
        <a:xfrm>
          <a:off x="4729812" y="913038"/>
          <a:ext cx="4839774" cy="1307232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-387386"/>
            <a:satOff val="-11871"/>
            <a:lumOff val="230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7523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kern="1200" dirty="0"/>
            <a:t>Kryzysu</a:t>
          </a:r>
        </a:p>
      </dsp:txBody>
      <dsp:txXfrm>
        <a:off x="4729812" y="1239846"/>
        <a:ext cx="4512966" cy="653616"/>
      </dsp:txXfrm>
    </dsp:sp>
    <dsp:sp modelId="{8BBA78F4-FFA9-4298-A943-BDCE654F1FA4}">
      <dsp:nvSpPr>
        <dsp:cNvPr id="0" name=""/>
        <dsp:cNvSpPr/>
      </dsp:nvSpPr>
      <dsp:spPr>
        <a:xfrm>
          <a:off x="4729812" y="1923236"/>
          <a:ext cx="2069699" cy="237211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 dirty="0"/>
            <a:t>punkt maksymalnego rozwoju sytuacji kryzysowej prowadzący do powstania kryzysu.</a:t>
          </a:r>
        </a:p>
      </dsp:txBody>
      <dsp:txXfrm>
        <a:off x="4729812" y="1923236"/>
        <a:ext cx="2069699" cy="2372110"/>
      </dsp:txXfrm>
    </dsp:sp>
    <dsp:sp modelId="{5CEF48DB-EF8F-4B95-AE8C-4507BDF87FA6}">
      <dsp:nvSpPr>
        <dsp:cNvPr id="0" name=""/>
        <dsp:cNvSpPr/>
      </dsp:nvSpPr>
      <dsp:spPr>
        <a:xfrm>
          <a:off x="6799511" y="1348628"/>
          <a:ext cx="2770075" cy="1307232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254000" bIns="207523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500" kern="1200" dirty="0"/>
            <a:t>Deeskalacji</a:t>
          </a:r>
        </a:p>
      </dsp:txBody>
      <dsp:txXfrm>
        <a:off x="6799511" y="1675436"/>
        <a:ext cx="2443267" cy="653616"/>
      </dsp:txXfrm>
    </dsp:sp>
    <dsp:sp modelId="{138A0A1E-E3FB-41DF-847F-790F6F50AED7}">
      <dsp:nvSpPr>
        <dsp:cNvPr id="0" name=""/>
        <dsp:cNvSpPr/>
      </dsp:nvSpPr>
      <dsp:spPr>
        <a:xfrm>
          <a:off x="6799511" y="2358826"/>
          <a:ext cx="2088555" cy="239991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700" kern="1200" dirty="0"/>
            <a:t>faza przezwyciężenia, jest momentem, </a:t>
          </a:r>
          <a:br>
            <a:rPr lang="pl-PL" sz="1700" kern="1200" dirty="0"/>
          </a:br>
          <a:r>
            <a:rPr lang="pl-PL" sz="1700" kern="1200" dirty="0"/>
            <a:t>w którym krzywa sytuacji kryzysowej zaczyna spadać </a:t>
          </a:r>
        </a:p>
      </dsp:txBody>
      <dsp:txXfrm>
        <a:off x="6799511" y="2358826"/>
        <a:ext cx="2088555" cy="23999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AE5A64-FF69-4C55-B67A-1C214D1840F5}">
      <dsp:nvSpPr>
        <dsp:cNvPr id="0" name=""/>
        <dsp:cNvSpPr/>
      </dsp:nvSpPr>
      <dsp:spPr>
        <a:xfrm rot="5400000">
          <a:off x="5804540" y="-3124514"/>
          <a:ext cx="924490" cy="740944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 dokonanie analizy i oceny wszystkich możliwych zagrożeń jakie mogą wystąpić na administrowanym terenie,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 skatalogowanie, ocena i zapewnienie należytej ochrony wszystkich elementów infrastruktury krytycznej,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 sprawowanie właściwego nadzoru nad stanem technicznym obiektów, budynków, systemów i urządzeń, służących zapewnieniu bezpieczeństwa ludności,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planowanie działań zapobiegawczych w zakresie przeciwdziałania zagrożeniom (informowanie, uświadamianie                                i edukowanie społeczeństwa).</a:t>
          </a:r>
        </a:p>
      </dsp:txBody>
      <dsp:txXfrm rot="-5400000">
        <a:off x="2562062" y="163094"/>
        <a:ext cx="7364317" cy="834230"/>
      </dsp:txXfrm>
    </dsp:sp>
    <dsp:sp modelId="{82C156B7-451D-4524-A030-8F9AAEC4F909}">
      <dsp:nvSpPr>
        <dsp:cNvPr id="0" name=""/>
        <dsp:cNvSpPr/>
      </dsp:nvSpPr>
      <dsp:spPr>
        <a:xfrm>
          <a:off x="0" y="13034"/>
          <a:ext cx="2531877" cy="1155613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dirty="0"/>
            <a:t>ZAPOBIEGANIE</a:t>
          </a:r>
        </a:p>
      </dsp:txBody>
      <dsp:txXfrm>
        <a:off x="56412" y="69446"/>
        <a:ext cx="2419053" cy="1042789"/>
      </dsp:txXfrm>
    </dsp:sp>
    <dsp:sp modelId="{723FD692-4CAE-4F8E-94D3-DE59999A96A4}">
      <dsp:nvSpPr>
        <dsp:cNvPr id="0" name=""/>
        <dsp:cNvSpPr/>
      </dsp:nvSpPr>
      <dsp:spPr>
        <a:xfrm rot="5400000">
          <a:off x="5804540" y="-1911120"/>
          <a:ext cx="924490" cy="740944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opracowywanie i aktualizowanie planów reagowania kryzysowego,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przygotowanie zasad obiegu informacji w ramach całego systemu zarządzania kryzysowego oraz pomiędzy jednostkami organizacyjnymi zaplanowanymi do udziału w pracach zespołu zarządzania kryzysowego,</a:t>
          </a:r>
        </a:p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monitorowanie i kontrola wyposażenia oraz organizacji Centrum Zarządzania Kryzysowego (rozwój kompetencji ludzi).</a:t>
          </a:r>
        </a:p>
      </dsp:txBody>
      <dsp:txXfrm rot="-5400000">
        <a:off x="2562062" y="1376488"/>
        <a:ext cx="7364317" cy="834230"/>
      </dsp:txXfrm>
    </dsp:sp>
    <dsp:sp modelId="{9B56E375-B8B2-44A8-8734-B09C7DE10E86}">
      <dsp:nvSpPr>
        <dsp:cNvPr id="0" name=""/>
        <dsp:cNvSpPr/>
      </dsp:nvSpPr>
      <dsp:spPr>
        <a:xfrm>
          <a:off x="0" y="1226428"/>
          <a:ext cx="2531877" cy="1155613"/>
        </a:xfrm>
        <a:prstGeom prst="roundRect">
          <a:avLst/>
        </a:prstGeom>
        <a:solidFill>
          <a:schemeClr val="accent1">
            <a:shade val="80000"/>
            <a:hueOff val="-193693"/>
            <a:satOff val="-5935"/>
            <a:lumOff val="115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dirty="0"/>
            <a:t>PRZYGOTOWANIE</a:t>
          </a:r>
        </a:p>
      </dsp:txBody>
      <dsp:txXfrm>
        <a:off x="56412" y="1282840"/>
        <a:ext cx="2419053" cy="1042789"/>
      </dsp:txXfrm>
    </dsp:sp>
    <dsp:sp modelId="{17D6F9B0-91E2-4CBD-8949-8C89F20D9628}">
      <dsp:nvSpPr>
        <dsp:cNvPr id="0" name=""/>
        <dsp:cNvSpPr/>
      </dsp:nvSpPr>
      <dsp:spPr>
        <a:xfrm rot="5400000">
          <a:off x="5804540" y="-697726"/>
          <a:ext cx="924490" cy="740944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polega na wnikliwym przeanalizowaniu zaistniałego zdarzenia, opracowaniu wariantów możliwych rozwiązań, podejmowaniu właściwych decyzji i koordynowaniu prac. </a:t>
          </a:r>
        </a:p>
      </dsp:txBody>
      <dsp:txXfrm rot="-5400000">
        <a:off x="2562062" y="2589882"/>
        <a:ext cx="7364317" cy="834230"/>
      </dsp:txXfrm>
    </dsp:sp>
    <dsp:sp modelId="{E0FE7B79-C415-44BA-9BE6-15A7AB918605}">
      <dsp:nvSpPr>
        <dsp:cNvPr id="0" name=""/>
        <dsp:cNvSpPr/>
      </dsp:nvSpPr>
      <dsp:spPr>
        <a:xfrm>
          <a:off x="0" y="2439821"/>
          <a:ext cx="2531877" cy="1155613"/>
        </a:xfrm>
        <a:prstGeom prst="roundRect">
          <a:avLst/>
        </a:prstGeom>
        <a:solidFill>
          <a:schemeClr val="accent1">
            <a:shade val="80000"/>
            <a:hueOff val="-387386"/>
            <a:satOff val="-11871"/>
            <a:lumOff val="230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dirty="0"/>
            <a:t>REAGOWANIE</a:t>
          </a:r>
        </a:p>
      </dsp:txBody>
      <dsp:txXfrm>
        <a:off x="56412" y="2496233"/>
        <a:ext cx="2419053" cy="1042789"/>
      </dsp:txXfrm>
    </dsp:sp>
    <dsp:sp modelId="{E6834BAA-C1FF-46A0-A54D-4C3694D979BF}">
      <dsp:nvSpPr>
        <dsp:cNvPr id="0" name=""/>
        <dsp:cNvSpPr/>
      </dsp:nvSpPr>
      <dsp:spPr>
        <a:xfrm rot="5400000">
          <a:off x="5804540" y="515666"/>
          <a:ext cx="924490" cy="7409447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57150" lvl="1" indent="-57150" algn="just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pl-PL" sz="1100" kern="1200" dirty="0"/>
            <a:t>podejmowane działania po opanowaniu zagrożenia mają na celu przywrócenie normalnego stanu funkcjonowania                       w zakresie objętym klęską, katastrofą, zagrożeniem, oraz odbudowanie infrastruktury krytycznej, która uległa uszkodzeniu lub zniszczeniu.</a:t>
          </a:r>
        </a:p>
      </dsp:txBody>
      <dsp:txXfrm rot="-5400000">
        <a:off x="2562062" y="3803274"/>
        <a:ext cx="7364317" cy="834230"/>
      </dsp:txXfrm>
    </dsp:sp>
    <dsp:sp modelId="{4F36CC67-E14D-4871-AD18-E3091A989C40}">
      <dsp:nvSpPr>
        <dsp:cNvPr id="0" name=""/>
        <dsp:cNvSpPr/>
      </dsp:nvSpPr>
      <dsp:spPr>
        <a:xfrm>
          <a:off x="0" y="3644986"/>
          <a:ext cx="2531877" cy="1155613"/>
        </a:xfrm>
        <a:prstGeom prst="roundRect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b="1" kern="1200" dirty="0"/>
            <a:t>ODBUDOWA</a:t>
          </a:r>
        </a:p>
      </dsp:txBody>
      <dsp:txXfrm>
        <a:off x="56412" y="3701398"/>
        <a:ext cx="2419053" cy="10427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96EEA-82B6-4BF3-9475-3734861F0205}">
      <dsp:nvSpPr>
        <dsp:cNvPr id="0" name=""/>
        <dsp:cNvSpPr/>
      </dsp:nvSpPr>
      <dsp:spPr>
        <a:xfrm>
          <a:off x="2213639" y="2983092"/>
          <a:ext cx="2117357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/>
            <a:t>FAKTY NIE MÓWIĄ SAME ZA SIEBIE</a:t>
          </a:r>
        </a:p>
      </dsp:txBody>
      <dsp:txXfrm>
        <a:off x="2541544" y="3264561"/>
        <a:ext cx="1461547" cy="1254569"/>
      </dsp:txXfrm>
    </dsp:sp>
    <dsp:sp modelId="{C974C55F-6215-4AF2-89D4-9B16A83FECED}">
      <dsp:nvSpPr>
        <dsp:cNvPr id="0" name=""/>
        <dsp:cNvSpPr/>
      </dsp:nvSpPr>
      <dsp:spPr>
        <a:xfrm>
          <a:off x="2279864" y="3786233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08BBFC-38C0-48B5-BB90-7E3998767CD8}">
      <dsp:nvSpPr>
        <dsp:cNvPr id="0" name=""/>
        <dsp:cNvSpPr/>
      </dsp:nvSpPr>
      <dsp:spPr>
        <a:xfrm>
          <a:off x="416217" y="1995129"/>
          <a:ext cx="2117357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2A747F-26E5-41FF-AC22-D6A473402246}">
      <dsp:nvSpPr>
        <dsp:cNvPr id="0" name=""/>
        <dsp:cNvSpPr/>
      </dsp:nvSpPr>
      <dsp:spPr>
        <a:xfrm>
          <a:off x="1849863" y="3560605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871FA-EAD9-4E76-B7FF-E583048CF28F}">
      <dsp:nvSpPr>
        <dsp:cNvPr id="0" name=""/>
        <dsp:cNvSpPr/>
      </dsp:nvSpPr>
      <dsp:spPr>
        <a:xfrm>
          <a:off x="4009195" y="1981207"/>
          <a:ext cx="2117357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/>
            <a:t>NIE KŁAM 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mów prawdę </a:t>
          </a:r>
          <a:br>
            <a:rPr lang="pl-PL" sz="1400" kern="1200" dirty="0"/>
          </a:br>
          <a:r>
            <a:rPr lang="pl-PL" sz="1400" kern="1200" dirty="0"/>
            <a:t>i powiedz:</a:t>
          </a:r>
        </a:p>
      </dsp:txBody>
      <dsp:txXfrm>
        <a:off x="4337100" y="2262676"/>
        <a:ext cx="1461547" cy="1254569"/>
      </dsp:txXfrm>
    </dsp:sp>
    <dsp:sp modelId="{A4A44FE3-B222-40F4-9E83-773A43A2A78E}">
      <dsp:nvSpPr>
        <dsp:cNvPr id="0" name=""/>
        <dsp:cNvSpPr/>
      </dsp:nvSpPr>
      <dsp:spPr>
        <a:xfrm>
          <a:off x="5459631" y="3544763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BDD361-A9DC-4447-8457-216FAD85A0F3}">
      <dsp:nvSpPr>
        <dsp:cNvPr id="0" name=""/>
        <dsp:cNvSpPr/>
      </dsp:nvSpPr>
      <dsp:spPr>
        <a:xfrm>
          <a:off x="5814079" y="2980212"/>
          <a:ext cx="2117357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190E2F-EAB0-4DA5-90D4-54B097325FD8}">
      <dsp:nvSpPr>
        <dsp:cNvPr id="0" name=""/>
        <dsp:cNvSpPr/>
      </dsp:nvSpPr>
      <dsp:spPr>
        <a:xfrm>
          <a:off x="5862582" y="3794394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4A6B73-AE50-4064-BDC8-83986AB76F8E}">
      <dsp:nvSpPr>
        <dsp:cNvPr id="0" name=""/>
        <dsp:cNvSpPr/>
      </dsp:nvSpPr>
      <dsp:spPr>
        <a:xfrm>
          <a:off x="2122963" y="1001885"/>
          <a:ext cx="2298709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u="none" kern="1200" dirty="0"/>
            <a:t>KOORDYNATOR</a:t>
          </a:r>
        </a:p>
      </dsp:txBody>
      <dsp:txXfrm>
        <a:off x="2465981" y="1273097"/>
        <a:ext cx="1612673" cy="1275083"/>
      </dsp:txXfrm>
    </dsp:sp>
    <dsp:sp modelId="{C01E52C1-3918-4EAD-B793-E6207EE4583C}">
      <dsp:nvSpPr>
        <dsp:cNvPr id="0" name=""/>
        <dsp:cNvSpPr/>
      </dsp:nvSpPr>
      <dsp:spPr>
        <a:xfrm>
          <a:off x="3654747" y="1039329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DDB2EC-85AC-47DF-B795-43423ABA1845}">
      <dsp:nvSpPr>
        <dsp:cNvPr id="0" name=""/>
        <dsp:cNvSpPr/>
      </dsp:nvSpPr>
      <dsp:spPr>
        <a:xfrm>
          <a:off x="4009195" y="0"/>
          <a:ext cx="2117357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874E56-322C-4B43-80B6-9FC9FD3B1BCF}">
      <dsp:nvSpPr>
        <dsp:cNvPr id="0" name=""/>
        <dsp:cNvSpPr/>
      </dsp:nvSpPr>
      <dsp:spPr>
        <a:xfrm>
          <a:off x="4057698" y="805540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44CDAC-F5BF-47D7-8396-6DC23D3DF182}">
      <dsp:nvSpPr>
        <dsp:cNvPr id="0" name=""/>
        <dsp:cNvSpPr/>
      </dsp:nvSpPr>
      <dsp:spPr>
        <a:xfrm>
          <a:off x="5814079" y="999004"/>
          <a:ext cx="2117357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/>
            <a:t>ZŁOTA GODZINA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kern="1200" dirty="0"/>
            <a:t>w ciągu pierwszej godziny należy podjąć komunikację w sytuacji kryzysowej</a:t>
          </a:r>
        </a:p>
      </dsp:txBody>
      <dsp:txXfrm>
        <a:off x="6141984" y="1280473"/>
        <a:ext cx="1461547" cy="1254569"/>
      </dsp:txXfrm>
    </dsp:sp>
    <dsp:sp modelId="{B98BBA07-966F-48BF-A2D6-EFBEB6AAD94D}">
      <dsp:nvSpPr>
        <dsp:cNvPr id="0" name=""/>
        <dsp:cNvSpPr/>
      </dsp:nvSpPr>
      <dsp:spPr>
        <a:xfrm>
          <a:off x="7634820" y="1801185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AA4B18-7D15-4E02-944B-85E2705BAD3B}">
      <dsp:nvSpPr>
        <dsp:cNvPr id="0" name=""/>
        <dsp:cNvSpPr/>
      </dsp:nvSpPr>
      <dsp:spPr>
        <a:xfrm>
          <a:off x="7677750" y="1946029"/>
          <a:ext cx="2117357" cy="181750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EF8AAD-6050-48A6-9BA3-F51FC327D1CA}">
      <dsp:nvSpPr>
        <dsp:cNvPr id="0" name=""/>
        <dsp:cNvSpPr/>
      </dsp:nvSpPr>
      <dsp:spPr>
        <a:xfrm>
          <a:off x="8053627" y="2030173"/>
          <a:ext cx="247180" cy="21314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9E96EEA-82B6-4BF3-9475-3734861F0205}">
      <dsp:nvSpPr>
        <dsp:cNvPr id="0" name=""/>
        <dsp:cNvSpPr/>
      </dsp:nvSpPr>
      <dsp:spPr>
        <a:xfrm>
          <a:off x="3197544" y="2983572"/>
          <a:ext cx="2107493" cy="181702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/>
            <a:t>RELACJE </a:t>
          </a:r>
          <a:br>
            <a:rPr lang="pl-PL" sz="1800" b="1" kern="1200" dirty="0"/>
          </a:br>
          <a:r>
            <a:rPr lang="pl-PL" sz="1800" b="1" kern="1200" dirty="0"/>
            <a:t>Z MEDIAMI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400" b="1" kern="1200" dirty="0"/>
            <a:t>dobre</a:t>
          </a:r>
          <a:endParaRPr lang="pl-PL" sz="1100" b="1" kern="1200" dirty="0"/>
        </a:p>
      </dsp:txBody>
      <dsp:txXfrm>
        <a:off x="3524587" y="3265540"/>
        <a:ext cx="1453407" cy="1253091"/>
      </dsp:txXfrm>
    </dsp:sp>
    <dsp:sp modelId="{C974C55F-6215-4AF2-89D4-9B16A83FECED}">
      <dsp:nvSpPr>
        <dsp:cNvPr id="0" name=""/>
        <dsp:cNvSpPr/>
      </dsp:nvSpPr>
      <dsp:spPr>
        <a:xfrm>
          <a:off x="3252294" y="3785753"/>
          <a:ext cx="246749" cy="21266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08BBFC-38C0-48B5-BB90-7E3998767CD8}">
      <dsp:nvSpPr>
        <dsp:cNvPr id="0" name=""/>
        <dsp:cNvSpPr/>
      </dsp:nvSpPr>
      <dsp:spPr>
        <a:xfrm>
          <a:off x="1125616" y="2007610"/>
          <a:ext cx="2371646" cy="18170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2A747F-26E5-41FF-AC22-D6A473402246}">
      <dsp:nvSpPr>
        <dsp:cNvPr id="0" name=""/>
        <dsp:cNvSpPr/>
      </dsp:nvSpPr>
      <dsp:spPr>
        <a:xfrm>
          <a:off x="2830795" y="3584608"/>
          <a:ext cx="246749" cy="21266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B871FA-EAD9-4E76-B7FF-E583048CF28F}">
      <dsp:nvSpPr>
        <dsp:cNvPr id="0" name=""/>
        <dsp:cNvSpPr/>
      </dsp:nvSpPr>
      <dsp:spPr>
        <a:xfrm>
          <a:off x="4993038" y="1986008"/>
          <a:ext cx="2107493" cy="181702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kern="1200" dirty="0"/>
            <a:t>OBIEG INFORMACJI</a:t>
          </a:r>
          <a:endParaRPr lang="pl-PL" sz="1400" kern="1200" dirty="0"/>
        </a:p>
      </dsp:txBody>
      <dsp:txXfrm>
        <a:off x="5320081" y="2267976"/>
        <a:ext cx="1453407" cy="1253091"/>
      </dsp:txXfrm>
    </dsp:sp>
    <dsp:sp modelId="{A4A44FE3-B222-40F4-9E83-773A43A2A78E}">
      <dsp:nvSpPr>
        <dsp:cNvPr id="0" name=""/>
        <dsp:cNvSpPr/>
      </dsp:nvSpPr>
      <dsp:spPr>
        <a:xfrm>
          <a:off x="6433784" y="3561085"/>
          <a:ext cx="246749" cy="21266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3BDD361-A9DC-4447-8457-216FAD85A0F3}">
      <dsp:nvSpPr>
        <dsp:cNvPr id="0" name=""/>
        <dsp:cNvSpPr/>
      </dsp:nvSpPr>
      <dsp:spPr>
        <a:xfrm>
          <a:off x="6788533" y="2983572"/>
          <a:ext cx="2107493" cy="18170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190E2F-EAB0-4DA5-90D4-54B097325FD8}">
      <dsp:nvSpPr>
        <dsp:cNvPr id="0" name=""/>
        <dsp:cNvSpPr/>
      </dsp:nvSpPr>
      <dsp:spPr>
        <a:xfrm>
          <a:off x="6843283" y="3785753"/>
          <a:ext cx="246749" cy="21266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4A6B73-AE50-4064-BDC8-83986AB76F8E}">
      <dsp:nvSpPr>
        <dsp:cNvPr id="0" name=""/>
        <dsp:cNvSpPr/>
      </dsp:nvSpPr>
      <dsp:spPr>
        <a:xfrm>
          <a:off x="3107290" y="992764"/>
          <a:ext cx="2288000" cy="1817027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22860" rIns="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800" b="1" u="none" kern="1200" dirty="0"/>
            <a:t>RAMKOWANIE</a:t>
          </a:r>
        </a:p>
      </dsp:txBody>
      <dsp:txXfrm>
        <a:off x="3449376" y="1264433"/>
        <a:ext cx="1603828" cy="1273689"/>
      </dsp:txXfrm>
    </dsp:sp>
    <dsp:sp modelId="{C01E52C1-3918-4EAD-B793-E6207EE4583C}">
      <dsp:nvSpPr>
        <dsp:cNvPr id="0" name=""/>
        <dsp:cNvSpPr/>
      </dsp:nvSpPr>
      <dsp:spPr>
        <a:xfrm>
          <a:off x="4626289" y="1032128"/>
          <a:ext cx="246749" cy="21266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DDB2EC-85AC-47DF-B795-43423ABA1845}">
      <dsp:nvSpPr>
        <dsp:cNvPr id="0" name=""/>
        <dsp:cNvSpPr/>
      </dsp:nvSpPr>
      <dsp:spPr>
        <a:xfrm>
          <a:off x="4993038" y="0"/>
          <a:ext cx="2107493" cy="1817027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874E56-322C-4B43-80B6-9FC9FD3B1BCF}">
      <dsp:nvSpPr>
        <dsp:cNvPr id="0" name=""/>
        <dsp:cNvSpPr/>
      </dsp:nvSpPr>
      <dsp:spPr>
        <a:xfrm>
          <a:off x="5055288" y="797859"/>
          <a:ext cx="246749" cy="212666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1444CE-E626-4A5E-A032-9872A80E21F1}">
      <dsp:nvSpPr>
        <dsp:cNvPr id="0" name=""/>
        <dsp:cNvSpPr/>
      </dsp:nvSpPr>
      <dsp:spPr>
        <a:xfrm>
          <a:off x="2852479" y="0"/>
          <a:ext cx="4455041" cy="4455041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91B7EB-4A8F-4464-BB00-37A21CDFCAAC}">
      <dsp:nvSpPr>
        <dsp:cNvPr id="0" name=""/>
        <dsp:cNvSpPr/>
      </dsp:nvSpPr>
      <dsp:spPr>
        <a:xfrm>
          <a:off x="3275708" y="423228"/>
          <a:ext cx="1737465" cy="1737465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 err="1"/>
            <a:t>Strengths</a:t>
          </a:r>
          <a:endParaRPr lang="pl-PL" sz="1900" kern="1200" dirty="0"/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MOCNE STRONY</a:t>
          </a:r>
        </a:p>
      </dsp:txBody>
      <dsp:txXfrm>
        <a:off x="3360524" y="508044"/>
        <a:ext cx="1567833" cy="1567833"/>
      </dsp:txXfrm>
    </dsp:sp>
    <dsp:sp modelId="{E18039E4-5E17-4670-946C-A4DAAB95C4CD}">
      <dsp:nvSpPr>
        <dsp:cNvPr id="0" name=""/>
        <dsp:cNvSpPr/>
      </dsp:nvSpPr>
      <dsp:spPr>
        <a:xfrm>
          <a:off x="5146825" y="423228"/>
          <a:ext cx="1737465" cy="1737465"/>
        </a:xfrm>
        <a:prstGeom prst="roundRect">
          <a:avLst/>
        </a:prstGeom>
        <a:solidFill>
          <a:schemeClr val="accent1">
            <a:shade val="80000"/>
            <a:hueOff val="-193693"/>
            <a:satOff val="-5935"/>
            <a:lumOff val="115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 err="1"/>
            <a:t>Weaknesses</a:t>
          </a:r>
          <a:endParaRPr lang="pl-PL" sz="1900" kern="1200" dirty="0"/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SŁABE STRONY</a:t>
          </a:r>
        </a:p>
      </dsp:txBody>
      <dsp:txXfrm>
        <a:off x="5231641" y="508044"/>
        <a:ext cx="1567833" cy="1567833"/>
      </dsp:txXfrm>
    </dsp:sp>
    <dsp:sp modelId="{A0E9088A-43A1-467E-9205-EC63019FA68E}">
      <dsp:nvSpPr>
        <dsp:cNvPr id="0" name=""/>
        <dsp:cNvSpPr/>
      </dsp:nvSpPr>
      <dsp:spPr>
        <a:xfrm>
          <a:off x="3275708" y="2294346"/>
          <a:ext cx="1737465" cy="1737465"/>
        </a:xfrm>
        <a:prstGeom prst="roundRect">
          <a:avLst/>
        </a:prstGeom>
        <a:solidFill>
          <a:schemeClr val="accent1">
            <a:shade val="80000"/>
            <a:hueOff val="-387386"/>
            <a:satOff val="-11871"/>
            <a:lumOff val="230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 err="1"/>
            <a:t>Opportunities</a:t>
          </a:r>
          <a:endParaRPr lang="pl-PL" sz="1900" kern="1200" dirty="0"/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SZANSE</a:t>
          </a:r>
        </a:p>
      </dsp:txBody>
      <dsp:txXfrm>
        <a:off x="3360524" y="2379162"/>
        <a:ext cx="1567833" cy="1567833"/>
      </dsp:txXfrm>
    </dsp:sp>
    <dsp:sp modelId="{CF8F436C-014E-49B6-8DB1-9D8E365A0C36}">
      <dsp:nvSpPr>
        <dsp:cNvPr id="0" name=""/>
        <dsp:cNvSpPr/>
      </dsp:nvSpPr>
      <dsp:spPr>
        <a:xfrm>
          <a:off x="5146825" y="2294346"/>
          <a:ext cx="1737465" cy="1737465"/>
        </a:xfrm>
        <a:prstGeom prst="roundRect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 err="1"/>
            <a:t>Threats</a:t>
          </a:r>
          <a:endParaRPr lang="pl-PL" sz="1900" kern="1200" dirty="0"/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900" kern="1200" dirty="0"/>
            <a:t>ZAGROŻENIA</a:t>
          </a:r>
        </a:p>
      </dsp:txBody>
      <dsp:txXfrm>
        <a:off x="5231641" y="2379162"/>
        <a:ext cx="1567833" cy="156783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83F68E-D4CF-42CB-BEDF-66CE351E933C}">
      <dsp:nvSpPr>
        <dsp:cNvPr id="0" name=""/>
        <dsp:cNvSpPr/>
      </dsp:nvSpPr>
      <dsp:spPr>
        <a:xfrm rot="16200000">
          <a:off x="-95396" y="96538"/>
          <a:ext cx="3161217" cy="2968140"/>
        </a:xfrm>
        <a:prstGeom prst="flowChartManualOperati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6799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Powinien obejmować zarówno media instytucjonalne ale także </a:t>
          </a:r>
          <a:r>
            <a:rPr lang="pl-PL" sz="2000" kern="1200" dirty="0" err="1"/>
            <a:t>social</a:t>
          </a:r>
          <a:r>
            <a:rPr lang="pl-PL" sz="2000" kern="1200" dirty="0"/>
            <a:t> media.</a:t>
          </a:r>
        </a:p>
      </dsp:txBody>
      <dsp:txXfrm rot="5400000">
        <a:off x="1143" y="632242"/>
        <a:ext cx="2968140" cy="1896731"/>
      </dsp:txXfrm>
    </dsp:sp>
    <dsp:sp modelId="{3F598F7F-A686-42E3-9076-5884248CEA7D}">
      <dsp:nvSpPr>
        <dsp:cNvPr id="0" name=""/>
        <dsp:cNvSpPr/>
      </dsp:nvSpPr>
      <dsp:spPr>
        <a:xfrm rot="16200000">
          <a:off x="3095355" y="96538"/>
          <a:ext cx="3161217" cy="2968140"/>
        </a:xfrm>
        <a:prstGeom prst="flowChartManualOperation">
          <a:avLst/>
        </a:prstGeom>
        <a:solidFill>
          <a:schemeClr val="accent1">
            <a:shade val="80000"/>
            <a:hueOff val="-290540"/>
            <a:satOff val="-8903"/>
            <a:lumOff val="172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6799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Pozwala na śledzenie dyskusji, analizę skuteczności przyjętej strategii komunikacyjnej </a:t>
          </a:r>
          <a:br>
            <a:rPr lang="pl-PL" sz="2000" kern="1200" dirty="0"/>
          </a:br>
          <a:r>
            <a:rPr lang="pl-PL" sz="2000" kern="1200" dirty="0"/>
            <a:t>i szybkie reagowanie na nieprawdziwe informacje.</a:t>
          </a:r>
        </a:p>
      </dsp:txBody>
      <dsp:txXfrm rot="5400000">
        <a:off x="3191894" y="632242"/>
        <a:ext cx="2968140" cy="1896731"/>
      </dsp:txXfrm>
    </dsp:sp>
    <dsp:sp modelId="{EED262A1-FB74-404F-8413-1759BBA968E8}">
      <dsp:nvSpPr>
        <dsp:cNvPr id="0" name=""/>
        <dsp:cNvSpPr/>
      </dsp:nvSpPr>
      <dsp:spPr>
        <a:xfrm rot="16200000">
          <a:off x="6286106" y="96538"/>
          <a:ext cx="3161217" cy="2968140"/>
        </a:xfrm>
        <a:prstGeom prst="flowChartManualOperation">
          <a:avLst/>
        </a:prstGeom>
        <a:solidFill>
          <a:schemeClr val="accent1">
            <a:shade val="80000"/>
            <a:hueOff val="-581079"/>
            <a:satOff val="-17806"/>
            <a:lumOff val="3452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6799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000" kern="1200" dirty="0"/>
            <a:t>Identyfikację danych dziennikarzy, redaktorów, wydawców, liderów opinii, </a:t>
          </a:r>
          <a:r>
            <a:rPr lang="pl-PL" sz="2000" kern="1200" dirty="0" err="1"/>
            <a:t>blogerów</a:t>
          </a:r>
          <a:r>
            <a:rPr lang="pl-PL" sz="2000" kern="1200" dirty="0"/>
            <a:t> czy </a:t>
          </a:r>
          <a:r>
            <a:rPr lang="pl-PL" sz="2000" kern="1200" dirty="0" err="1"/>
            <a:t>influenserów</a:t>
          </a:r>
          <a:r>
            <a:rPr lang="pl-PL" sz="2000" kern="1200" dirty="0"/>
            <a:t>.</a:t>
          </a:r>
        </a:p>
      </dsp:txBody>
      <dsp:txXfrm rot="5400000">
        <a:off x="6382645" y="632242"/>
        <a:ext cx="2968140" cy="18967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>
            <a:extLst>
              <a:ext uri="{FF2B5EF4-FFF2-40B4-BE49-F238E27FC236}">
                <a16:creationId xmlns:a16="http://schemas.microsoft.com/office/drawing/2014/main" id="{A2CC85A0-D74B-4351-A676-8448BE42E7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19815A1-0C08-4782-8FD5-026BDCF140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9B3EFE-0267-4369-B1C2-69E05D1ED026}" type="datetimeFigureOut">
              <a:rPr lang="pl-PL" smtClean="0"/>
              <a:t>13.04.2022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85369D4-3D5B-4126-9B3E-92ED284772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1E441E7-8A8B-4EAE-9065-8247ACF9812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2B9B4-31A2-44F9-8A60-2EF4A20A9B4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9789571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180E5-7B73-4866-B22E-82C6FF1A807E}" type="datetimeFigureOut">
              <a:rPr lang="pl-PL" smtClean="0"/>
              <a:t>13.04.2022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D022B-C18C-4389-AF89-CADC740B57A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64788996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Mówiąc o kryzysie, mamy na myśli zdarzenie nagłe, które może zagrażać życiu, zdrowiu, mieniu oraz środowisku, a walka z nim z reguły wymaga zaangażowania wielu sił i środków. </a:t>
            </a:r>
          </a:p>
          <a:p>
            <a:r>
              <a:rPr lang="pl-PL" dirty="0"/>
              <a:t>Przede wszystkim jest to sytuacja niekorzystna, która ma wpływ na funkcjonowanie np.. państwa, instytucji, przedsiębiorstwa, czy osoby lub całego społeczeństwa. </a:t>
            </a:r>
          </a:p>
          <a:p>
            <a:r>
              <a:rPr lang="pl-PL" dirty="0"/>
              <a:t>Z punktu widzenia, a właściwie odczucia społecznego, mianem kryzysu określa się sytuację, która wpływa negatywnie na każdą ze sfer życia publicznego, życia osobistego obywatela czy funkcjonowania instytucji. To także każda sytuacja</a:t>
            </a:r>
          </a:p>
          <a:p>
            <a:r>
              <a:rPr lang="pl-PL" dirty="0"/>
              <a:t>nieakceptowana społecznie, zagrażająca reputacji instytucji czy przyciągająca uwagę mediów.</a:t>
            </a:r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6969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agłówka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0780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05001"/>
            <a:ext cx="100584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4572000"/>
            <a:ext cx="861568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C9F49C-1254-4BB5-84A3-81E1EB0629B2}" type="datetime1">
              <a:rPr lang="pl-PL" smtClean="0"/>
              <a:t>13.04.2022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319DE-9806-415F-8FAE-2138E7257C36}" type="datetime1">
              <a:rPr lang="pl-PL" smtClean="0"/>
              <a:t>13.04.2022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336800" cy="5851525"/>
          </a:xfrm>
        </p:spPr>
        <p:txBody>
          <a:bodyPr vert="eaVert" anchor="b" anchorCtr="0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D4146-DBCA-4575-8228-B54C5ECD3523}" type="datetime1">
              <a:rPr lang="pl-PL" smtClean="0"/>
              <a:t>13.04.2022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2FF8-15F8-42A5-A3FA-EEC120E8B84E}" type="datetime1">
              <a:rPr lang="pl-PL" smtClean="0"/>
              <a:t>13.04.2022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5486400"/>
            <a:ext cx="10212916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3852863"/>
            <a:ext cx="8180916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F323DA-9CEE-4B37-A6E8-681D262EF840}" type="datetime1">
              <a:rPr lang="pl-PL" smtClean="0"/>
              <a:t>13.04.2022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92800" y="1536192"/>
            <a:ext cx="48768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C027A-14B6-4590-BF6D-D6721F05554F}" type="datetime1">
              <a:rPr lang="pl-PL" smtClean="0"/>
              <a:t>13.04.2022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92800" y="1535113"/>
            <a:ext cx="48768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92800" y="2174875"/>
            <a:ext cx="48768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8A198-70EF-4DAA-A9A7-F01BE2D3A9AB}" type="datetime1">
              <a:rPr lang="pl-PL" smtClean="0"/>
              <a:t>13.04.2022</a:t>
            </a:fld>
            <a:endParaRPr lang="pl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6317D-3728-4BE6-9A62-B64700587424}" type="datetime1">
              <a:rPr lang="pl-PL" smtClean="0"/>
              <a:t>13.04.2022</a:t>
            </a:fld>
            <a:endParaRPr lang="pl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F548A8-F6F7-46CA-8DA5-F8866A3C34F7}" type="datetime1">
              <a:rPr lang="pl-PL" smtClean="0"/>
              <a:t>13.04.2022</a:t>
            </a:fld>
            <a:endParaRPr lang="pl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1" y="5495544"/>
            <a:ext cx="103632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6400" y="6096000"/>
            <a:ext cx="103632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FEFCF-9AB6-4344-8E49-6004B4FE9432}" type="datetime1">
              <a:rPr lang="pl-PL" smtClean="0"/>
              <a:t>13.04.2022</a:t>
            </a:fld>
            <a:endParaRPr lang="pl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06400" y="381000"/>
            <a:ext cx="10363200" cy="494284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2336" y="5495278"/>
            <a:ext cx="103632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112776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2336" y="6096000"/>
            <a:ext cx="103632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6BAFA-8D1B-40D2-8675-9719FFDB7E0D}" type="datetime1">
              <a:rPr lang="pl-PL" smtClean="0"/>
              <a:t>13.04.2022</a:t>
            </a:fld>
            <a:endParaRPr lang="pl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16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16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277600" y="0"/>
            <a:ext cx="9144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1277600" y="5486400"/>
            <a:ext cx="9144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75717" y="5648960"/>
            <a:ext cx="73152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ED75DAA4-B063-4A15-ACC6-9FA554D0ACAF}" type="slidenum">
              <a:rPr lang="pl-PL" smtClean="0"/>
              <a:t>‹#›</a:t>
            </a:fld>
            <a:endParaRPr lang="pl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10510428" y="3987800"/>
            <a:ext cx="2367281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pl-P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474869" y="1584960"/>
            <a:ext cx="2438399" cy="48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F0F351A9-5F47-413C-9586-E73842431E25}" type="datetime1">
              <a:rPr lang="pl-PL" smtClean="0"/>
              <a:t>13.04.2022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twitter.com/pbzatonski/status/1506265759013642253?ref_src=twsrc%5etfw|twcamp%5etweetembed|twterm%5e1506265759013642253|twgr%5e|twcon%5es1_&amp;ref_url=https://www.wirtualnemedia.pl/artykul/leroy-merlin-oswiadczenie-nie-ma-slowa-rosja-wojna-ukraina" TargetMode="Externa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facebook.com/MSWiARP/videos/-na-%C5%BCywo-wsp%C3%B3lna-konferencja-prasowa-szefa-mswia-mariusza-kami%C5%84skiego-ministra-o/4367712233312313/" TargetMode="Externa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www.linkedin.com/posts/achalimoniuk_poprawkorone-nowarzeczywostoscwpraktyce-activity-6656461941260853248-5xoa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https://www.linkedin.com/posts/achalimoniuk_kulisy-kryzysu-w-firmie-produkcyjnej-czii-activity-6656809828834521088-n4C2/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s://www.facebook.com/greencoffeepl/videos/1942072165823089/" TargetMode="Externa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E36F945-BA35-475A-B8AE-88F931C16D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pl-PL" sz="4400" dirty="0"/>
              <a:t>PLANOWANIE I PROWADZENIE DZIAŁAŃ KOMUNIKACYJNYCH W SYTUACJACH KRYZYSU WIZERUNKOWEGO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A7856BBF-6440-4020-AC18-BEB847113B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FFFCB4A9-C9DF-4F2D-9461-E9FD20765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</a:t>
            </a:fld>
            <a:endParaRPr lang="pl-PL"/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DC51495D-8DDD-4967-9358-B39ABEF243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243" y="6109475"/>
            <a:ext cx="7515515" cy="612000"/>
          </a:xfrm>
          <a:prstGeom prst="rect">
            <a:avLst/>
          </a:prstGeom>
        </p:spPr>
      </p:pic>
      <p:pic>
        <p:nvPicPr>
          <p:cNvPr id="1033" name="Picture 9">
            <a:extLst>
              <a:ext uri="{FF2B5EF4-FFF2-40B4-BE49-F238E27FC236}">
                <a16:creationId xmlns:a16="http://schemas.microsoft.com/office/drawing/2014/main" id="{567C6B75-F6CE-4C4C-9861-38B76D66B2E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083" y="104326"/>
            <a:ext cx="7565836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41758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Kryzysy wizerunkowe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10</a:t>
            </a:fld>
            <a:endParaRPr lang="pl-PL"/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1986880"/>
              </p:ext>
            </p:extLst>
          </p:nvPr>
        </p:nvGraphicFramePr>
        <p:xfrm>
          <a:off x="609600" y="1600200"/>
          <a:ext cx="1016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Prostokąt zaokrąglony 8"/>
          <p:cNvSpPr/>
          <p:nvPr/>
        </p:nvSpPr>
        <p:spPr>
          <a:xfrm>
            <a:off x="7902341" y="2666200"/>
            <a:ext cx="2752825" cy="616017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Nigdy nie mów niczego nieoficjalnie</a:t>
            </a:r>
          </a:p>
        </p:txBody>
      </p:sp>
      <p:sp>
        <p:nvSpPr>
          <p:cNvPr id="10" name="Prostokąt zaokrąglony 9"/>
          <p:cNvSpPr/>
          <p:nvPr/>
        </p:nvSpPr>
        <p:spPr>
          <a:xfrm>
            <a:off x="7988969" y="3779522"/>
            <a:ext cx="2752825" cy="616017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Uczciwa i profesjonalnie prowadzona komunikacja</a:t>
            </a:r>
          </a:p>
        </p:txBody>
      </p:sp>
      <p:sp>
        <p:nvSpPr>
          <p:cNvPr id="11" name="Prostokąt zaokrąglony 10"/>
          <p:cNvSpPr/>
          <p:nvPr/>
        </p:nvSpPr>
        <p:spPr>
          <a:xfrm>
            <a:off x="7902340" y="1944303"/>
            <a:ext cx="2675824" cy="413886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ZASADA:</a:t>
            </a:r>
          </a:p>
        </p:txBody>
      </p:sp>
    </p:spTree>
    <p:extLst>
      <p:ext uri="{BB962C8B-B14F-4D97-AF65-F5344CB8AC3E}">
        <p14:creationId xmlns:p14="http://schemas.microsoft.com/office/powerpoint/2010/main" val="1123332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Kryzysy wizerunkowe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868802"/>
              </p:ext>
            </p:extLst>
          </p:nvPr>
        </p:nvGraphicFramePr>
        <p:xfrm>
          <a:off x="609600" y="2358189"/>
          <a:ext cx="10160000" cy="40426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11</a:t>
            </a:fld>
            <a:endParaRPr lang="pl-PL"/>
          </a:p>
        </p:txBody>
      </p:sp>
      <p:sp>
        <p:nvSpPr>
          <p:cNvPr id="6" name="Prostokąt zaokrąglony 5"/>
          <p:cNvSpPr/>
          <p:nvPr/>
        </p:nvSpPr>
        <p:spPr>
          <a:xfrm>
            <a:off x="2204185" y="1472665"/>
            <a:ext cx="6583680" cy="625642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800" b="1" dirty="0"/>
              <a:t>ZŁE STRATEGIE</a:t>
            </a:r>
          </a:p>
        </p:txBody>
      </p:sp>
    </p:spTree>
    <p:extLst>
      <p:ext uri="{BB962C8B-B14F-4D97-AF65-F5344CB8AC3E}">
        <p14:creationId xmlns:p14="http://schemas.microsoft.com/office/powerpoint/2010/main" val="409561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2</a:t>
            </a:r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6362558"/>
              </p:ext>
            </p:extLst>
          </p:nvPr>
        </p:nvGraphicFramePr>
        <p:xfrm>
          <a:off x="609600" y="1600202"/>
          <a:ext cx="10214344" cy="4935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59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28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8681"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pl-PL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Sytuacje kryzysowe: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pl-PL" sz="2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Symptomy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91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 relacji z bankami:</a:t>
                      </a: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przedłużanie linii kredytowych,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ogólny spadek zadowolenia klientów,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opóźnienia w przekazywaniu,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zwiększenie liczby wyprzedaży,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wzrost wniosków o odroczenie zapłaty podatków,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większa liczba wezwań do zapłaty,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brak możliwości korzystania z rabatów,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sporadyczność public </a:t>
                      </a:r>
                      <a:r>
                        <a:rPr lang="pl-PL" sz="16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relation</a:t>
                      </a: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spadek wykorzystania możliwości roszczeń,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liczne zmiany kontrahentów,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wzrost zadłużenia bez wystarczającego uzasadnienia,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rotacja personelu obsługującego klientów,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wzrost wykorzystania weksli,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redukcja akcji reklamowych,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coraz częstsze przekraczanie terminów płatności,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wzrost zainteresowania subwencjami,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wzrost liczby reklamacji,</a:t>
                      </a:r>
                      <a:endParaRPr lang="pl-PL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91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 relacji z dostawcami: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91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 relacji z klientami: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5918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 relacji do władz (urzędów):</a:t>
                      </a:r>
                    </a:p>
                    <a:p>
                      <a:pPr marL="457200" algn="just">
                        <a:lnSpc>
                          <a:spcPct val="100000"/>
                        </a:lnSpc>
                        <a:spcAft>
                          <a:spcPts val="20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9090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3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8137222"/>
              </p:ext>
            </p:extLst>
          </p:nvPr>
        </p:nvGraphicFramePr>
        <p:xfrm>
          <a:off x="609600" y="1600200"/>
          <a:ext cx="10160002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310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28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360"/>
                        </a:spcAft>
                      </a:pPr>
                      <a:r>
                        <a:rPr lang="pl-PL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Sytuacja kryzysowa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360"/>
                        </a:spcAft>
                      </a:pPr>
                      <a:r>
                        <a:rPr lang="pl-PL" sz="18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Źródło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014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36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Zagrożenia naturalne</a:t>
                      </a:r>
                    </a:p>
                  </a:txBody>
                  <a:tcPr marL="68580" marR="68580" marT="0" marB="0"/>
                </a:tc>
                <a:tc rowSpan="4">
                  <a:txBody>
                    <a:bodyPr/>
                    <a:lstStyle/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silne mrozy,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atak cybernetyczny na sieci instytucji użyteczności publicznej np. elektrowni lub siec zarządzania ruchem lotniczym,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zakłócenie porządku i bezpieczeństwa publicznego,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klęski żywiołowe (powodzie, pożary, epidemie, śnieżyce),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awarie zakładów przemysłowych,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powodzie (przez opady i roztopy),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katastrofy,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wyładowania atmosferyczne,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strajki lub zamieszki,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awarie środków transportu,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wybuch gazu w instalacji,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rozlanie środków chemicznych,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awarie urządzeń technicznych,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podłożenie bomby,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zanieczyszczenie środowiska naturalnego,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migracje ludności,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susze, które powodują pożary (głównie lasów i położonych w ich pobliżu osiedli lub przedsiębiorstw)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masowe imprezy,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przestępczość zorganizowana,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długotrwałe, intensywne opady, zjawiska lodowe, </a:t>
                      </a:r>
                    </a:p>
                    <a:p>
                      <a:pPr marL="285750" lvl="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zniszczenie mienia społecznego,</a:t>
                      </a:r>
                    </a:p>
                    <a:p>
                      <a:pPr marL="285750" indent="-285750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pl-PL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cyberatak na sieci urzędu państwowego prowadzący do wycieku danych osobowych np. dyplomatów lub agentów wywiadu,</a:t>
                      </a:r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0140">
                <a:tc>
                  <a:txBody>
                    <a:bodyPr/>
                    <a:lstStyle/>
                    <a:p>
                      <a:pPr marL="0" indent="0" algn="just">
                        <a:lnSpc>
                          <a:spcPct val="100000"/>
                        </a:lnSpc>
                        <a:spcAft>
                          <a:spcPts val="36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Zagrożenia cywilizacyjne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01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36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Zagrożenia socjalne</a:t>
                      </a:r>
                    </a:p>
                    <a:p>
                      <a:pPr marL="457200" algn="just">
                        <a:lnSpc>
                          <a:spcPct val="100000"/>
                        </a:lnSpc>
                        <a:spcAft>
                          <a:spcPts val="360"/>
                        </a:spcAft>
                      </a:pPr>
                      <a:r>
                        <a:rPr lang="pl-PL" sz="20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pl-PL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01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360"/>
                        </a:spcAft>
                      </a:pPr>
                      <a:r>
                        <a:rPr lang="pl-PL" sz="20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Zagrożenia terrorystyczne 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51529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168400"/>
          </a:xfrm>
        </p:spPr>
        <p:txBody>
          <a:bodyPr/>
          <a:lstStyle/>
          <a:p>
            <a:pPr lvl="1" algn="l" rtl="0"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Etapy sytuacji kryzysowych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0085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Etapy sytuacji kryzysowej 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1173301"/>
              </p:ext>
            </p:extLst>
          </p:nvPr>
        </p:nvGraphicFramePr>
        <p:xfrm>
          <a:off x="609600" y="1600200"/>
          <a:ext cx="1016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8909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Etapy sytuacji kryzysowej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16</a:t>
            </a:fld>
            <a:endParaRPr lang="pl-PL"/>
          </a:p>
        </p:txBody>
      </p:sp>
      <p:pic>
        <p:nvPicPr>
          <p:cNvPr id="5" name="Obraz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874" y="1531089"/>
            <a:ext cx="9048303" cy="450820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94604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Zarządzanie sytuacją kryzysową w ujęciu polskiego prawodawstwa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5124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Ustawa o zarządzaniu kryzysowym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pl-PL" b="1" dirty="0"/>
              <a:t>Ustawa o zarządzaniu kryzysowym z dnia 22 sierpnia 2007 r (Dz. U. z 2022 r. poz. 261, 583.)</a:t>
            </a:r>
            <a:endParaRPr lang="pl-PL" dirty="0"/>
          </a:p>
          <a:p>
            <a:pPr algn="just"/>
            <a:r>
              <a:rPr lang="pl-PL" dirty="0"/>
              <a:t>Ustawa określa organy właściwe w sprawach zarządzania kryzysowego oraz ich zadania i zakres działania w tej dziedzinie, a także zasady finansowania zadań zarządzania kryzysowego.</a:t>
            </a:r>
          </a:p>
          <a:p>
            <a:pPr algn="just"/>
            <a:r>
              <a:rPr lang="pl-PL" dirty="0"/>
              <a:t>Ustawa o zarządzaniu kryzysowym wskazuje organy właściwe w sprawach zarządzania kryzysowego oraz określa ich zadania i obowiązki. System zarządzania kryzysowego w Polsce jest wieloszczeblowy i składa się z następujących komponentów:</a:t>
            </a:r>
          </a:p>
          <a:p>
            <a:pPr lvl="1" algn="just"/>
            <a:r>
              <a:rPr lang="pl-PL" dirty="0"/>
              <a:t>organów zarządzania kryzysowego,</a:t>
            </a:r>
          </a:p>
          <a:p>
            <a:pPr lvl="1" algn="just"/>
            <a:r>
              <a:rPr lang="pl-PL" dirty="0"/>
              <a:t>organów opiniodawczo‐doradczych właściwych w sprawach inicjowania </a:t>
            </a:r>
            <a:br>
              <a:rPr lang="pl-PL" dirty="0"/>
            </a:br>
            <a:r>
              <a:rPr lang="pl-PL" dirty="0"/>
              <a:t>i koordynowania działań  podejmowanych w zakresie zarządzania kryzysowego,</a:t>
            </a:r>
          </a:p>
          <a:p>
            <a:pPr lvl="1" algn="just"/>
            <a:r>
              <a:rPr lang="pl-PL" dirty="0"/>
              <a:t>centrów zarządzania kryzysowego, utrzymujących 24‐godzinną  gotowość do podjęcia działań.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84700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System zarządzania kryzysowego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0247729"/>
              </p:ext>
            </p:extLst>
          </p:nvPr>
        </p:nvGraphicFramePr>
        <p:xfrm>
          <a:off x="609600" y="1600198"/>
          <a:ext cx="10160000" cy="4566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81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394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73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8739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176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Szczebel administracyjny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Organy zarządzania kryzysowego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Organy opiniodawczo doradcze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Centra Zarządzania Kryzysowego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76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Krajowy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Rada Ministrów, Prezes Rady   Ministrów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Rządowy Zespół   Zarządzania   Kryzysowego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Rządowe Centrum Bezpieczeństwa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30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Resortowy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Minister kierujący   działem administracji rządowej, Kierownik organu centralnego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Zespół Zarządzania Kryzysowego (ministerstwa, urzędu centralnego)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Centrum Zarządzania Kryzysowego (ministerstwa, urzędu centralnego)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76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Wojewódzki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Wojewoda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Wojewódzki Zespół  Zarządzania   Kryzysowego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Wojewódzkie Centrum Zarządzania Kryzysowego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176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Powiatowy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Starosta powiatu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Powiatowy Zespół  Zarządzania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Powiatowe Centrum Zarządzania Kryzysowego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31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Gminny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Wójt, Burmistrz, Prezydent miasta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Gminny Zespół  Zarządzania Kryzysowego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Mogą być tworzone (nie ma obowiązku utworzenia) gminne (miejskie) centra zarządzania kryzysowego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4607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168400"/>
          </a:xfrm>
        </p:spPr>
        <p:txBody>
          <a:bodyPr/>
          <a:lstStyle/>
          <a:p>
            <a:pPr lvl="1" algn="l" rtl="0"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Kryzys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063675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dirty="0"/>
              <a:t>Zadania organów administracji państwowej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848681"/>
              </p:ext>
            </p:extLst>
          </p:nvPr>
        </p:nvGraphicFramePr>
        <p:xfrm>
          <a:off x="715926" y="1685260"/>
          <a:ext cx="10001695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915804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3707219" cy="5925973"/>
          </a:xfrm>
        </p:spPr>
        <p:txBody>
          <a:bodyPr/>
          <a:lstStyle/>
          <a:p>
            <a:r>
              <a:rPr lang="pl-PL" sz="3200" dirty="0"/>
              <a:t>Schemat obiegu informacji pomiędzy organami </a:t>
            </a:r>
            <a:br>
              <a:rPr lang="pl-PL" sz="3200" dirty="0"/>
            </a:br>
            <a:r>
              <a:rPr lang="pl-PL" sz="3200" dirty="0"/>
              <a:t>i strukturami zarządzania kryzysowego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21</a:t>
            </a:fld>
            <a:endParaRPr lang="pl-PL"/>
          </a:p>
        </p:txBody>
      </p:sp>
      <p:grpSp>
        <p:nvGrpSpPr>
          <p:cNvPr id="5" name="Grupa 4"/>
          <p:cNvGrpSpPr/>
          <p:nvPr/>
        </p:nvGrpSpPr>
        <p:grpSpPr>
          <a:xfrm>
            <a:off x="4931847" y="419087"/>
            <a:ext cx="5683885" cy="5838724"/>
            <a:chOff x="0" y="0"/>
            <a:chExt cx="5683885" cy="5838724"/>
          </a:xfrm>
        </p:grpSpPr>
        <p:sp>
          <p:nvSpPr>
            <p:cNvPr id="6" name="Pole tekstowe 6"/>
            <p:cNvSpPr txBox="1">
              <a:spLocks/>
            </p:cNvSpPr>
            <p:nvPr/>
          </p:nvSpPr>
          <p:spPr>
            <a:xfrm>
              <a:off x="3683000" y="5251450"/>
              <a:ext cx="1475740" cy="409575"/>
            </a:xfrm>
            <a:prstGeom prst="rect">
              <a:avLst/>
            </a:prstGeom>
            <a:solidFill>
              <a:schemeClr val="lt1"/>
            </a:solidFill>
            <a:ln w="6350">
              <a:solidFill>
                <a:schemeClr val="bg1"/>
              </a:solidFill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br>
                <a:rPr lang="pl-PL" sz="200" b="1">
                  <a:effectLst/>
                  <a:latin typeface="Calibri"/>
                  <a:ea typeface="Calibri"/>
                  <a:cs typeface="Times New Roman"/>
                </a:rPr>
              </a:br>
              <a:r>
                <a:rPr lang="pl-PL" sz="900" b="1">
                  <a:effectLst/>
                  <a:latin typeface="Calibri"/>
                  <a:ea typeface="Calibri"/>
                  <a:cs typeface="Times New Roman"/>
                </a:rPr>
                <a:t>Sytuacja kryzysowa na danym obszarze</a:t>
              </a:r>
              <a:endParaRPr lang="pl-PL" sz="1100">
                <a:effectLst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7" name="Grupa 6"/>
            <p:cNvGrpSpPr>
              <a:grpSpLocks/>
            </p:cNvGrpSpPr>
            <p:nvPr/>
          </p:nvGrpSpPr>
          <p:grpSpPr bwMode="auto">
            <a:xfrm>
              <a:off x="0" y="0"/>
              <a:ext cx="5683885" cy="5838724"/>
              <a:chOff x="0" y="0"/>
              <a:chExt cx="56836" cy="58387"/>
            </a:xfrm>
          </p:grpSpPr>
          <p:grpSp>
            <p:nvGrpSpPr>
              <p:cNvPr id="8" name="Grupa 7"/>
              <p:cNvGrpSpPr>
                <a:grpSpLocks/>
              </p:cNvGrpSpPr>
              <p:nvPr/>
            </p:nvGrpSpPr>
            <p:grpSpPr bwMode="auto">
              <a:xfrm>
                <a:off x="0" y="0"/>
                <a:ext cx="56836" cy="58387"/>
                <a:chOff x="0" y="0"/>
                <a:chExt cx="56836" cy="58387"/>
              </a:xfrm>
            </p:grpSpPr>
            <p:grpSp>
              <p:nvGrpSpPr>
                <p:cNvPr id="11" name="Grupa 1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6836" cy="58387"/>
                  <a:chOff x="0" y="0"/>
                  <a:chExt cx="56836" cy="58387"/>
                </a:xfrm>
              </p:grpSpPr>
              <p:grpSp>
                <p:nvGrpSpPr>
                  <p:cNvPr id="14" name="Grupa 13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56836" cy="58387"/>
                    <a:chOff x="0" y="0"/>
                    <a:chExt cx="56836" cy="58387"/>
                  </a:xfrm>
                </p:grpSpPr>
                <p:grpSp>
                  <p:nvGrpSpPr>
                    <p:cNvPr id="19" name="Grupa 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43624"/>
                      <a:ext cx="16287" cy="14763"/>
                      <a:chOff x="0" y="0"/>
                      <a:chExt cx="16287" cy="14763"/>
                    </a:xfrm>
                  </p:grpSpPr>
                  <p:grpSp>
                    <p:nvGrpSpPr>
                      <p:cNvPr id="91" name="Grupa 9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4667"/>
                        <a:ext cx="16287" cy="5334"/>
                        <a:chOff x="0" y="0"/>
                        <a:chExt cx="16287" cy="5334"/>
                      </a:xfrm>
                    </p:grpSpPr>
                    <p:sp>
                      <p:nvSpPr>
                        <p:cNvPr id="98" name="Ramka 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0"/>
                          <a:ext cx="16287" cy="5334"/>
                        </a:xfrm>
                        <a:custGeom>
                          <a:avLst/>
                          <a:gdLst>
                            <a:gd name="T0" fmla="*/ 0 w 1628775"/>
                            <a:gd name="T1" fmla="*/ 0 h 533400"/>
                            <a:gd name="T2" fmla="*/ 1628775 w 1628775"/>
                            <a:gd name="T3" fmla="*/ 0 h 533400"/>
                            <a:gd name="T4" fmla="*/ 1628775 w 1628775"/>
                            <a:gd name="T5" fmla="*/ 533400 h 533400"/>
                            <a:gd name="T6" fmla="*/ 0 w 1628775"/>
                            <a:gd name="T7" fmla="*/ 533400 h 533400"/>
                            <a:gd name="T8" fmla="*/ 0 w 1628775"/>
                            <a:gd name="T9" fmla="*/ 0 h 533400"/>
                            <a:gd name="T10" fmla="*/ 66675 w 1628775"/>
                            <a:gd name="T11" fmla="*/ 66675 h 533400"/>
                            <a:gd name="T12" fmla="*/ 66675 w 1628775"/>
                            <a:gd name="T13" fmla="*/ 466725 h 533400"/>
                            <a:gd name="T14" fmla="*/ 1562100 w 1628775"/>
                            <a:gd name="T15" fmla="*/ 466725 h 533400"/>
                            <a:gd name="T16" fmla="*/ 1562100 w 1628775"/>
                            <a:gd name="T17" fmla="*/ 66675 h 533400"/>
                            <a:gd name="T18" fmla="*/ 66675 w 1628775"/>
                            <a:gd name="T19" fmla="*/ 66675 h 533400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</a:gdLst>
                          <a:ahLst/>
                          <a:cxnLst>
                            <a:cxn ang="T20">
                              <a:pos x="T0" y="T1"/>
                            </a:cxn>
                            <a:cxn ang="T21">
                              <a:pos x="T2" y="T3"/>
                            </a:cxn>
                            <a:cxn ang="T22">
                              <a:pos x="T4" y="T5"/>
                            </a:cxn>
                            <a:cxn ang="T23">
                              <a:pos x="T6" y="T7"/>
                            </a:cxn>
                            <a:cxn ang="T24">
                              <a:pos x="T8" y="T9"/>
                            </a:cxn>
                            <a:cxn ang="T25">
                              <a:pos x="T10" y="T11"/>
                            </a:cxn>
                            <a:cxn ang="T26">
                              <a:pos x="T12" y="T13"/>
                            </a:cxn>
                            <a:cxn ang="T27">
                              <a:pos x="T14" y="T15"/>
                            </a:cxn>
                            <a:cxn ang="T28">
                              <a:pos x="T16" y="T17"/>
                            </a:cxn>
                            <a:cxn ang="T29">
                              <a:pos x="T18" y="T19"/>
                            </a:cxn>
                          </a:cxnLst>
                          <a:rect l="0" t="0" r="r" b="b"/>
                          <a:pathLst>
                            <a:path w="1628775" h="533400">
                              <a:moveTo>
                                <a:pt x="0" y="0"/>
                              </a:moveTo>
                              <a:lnTo>
                                <a:pt x="1628775" y="0"/>
                              </a:lnTo>
                              <a:lnTo>
                                <a:pt x="1628775" y="533400"/>
                              </a:lnTo>
                              <a:lnTo>
                                <a:pt x="0" y="533400"/>
                              </a:lnTo>
                              <a:lnTo>
                                <a:pt x="0" y="0"/>
                              </a:lnTo>
                              <a:close/>
                              <a:moveTo>
                                <a:pt x="66675" y="66675"/>
                              </a:moveTo>
                              <a:lnTo>
                                <a:pt x="66675" y="466725"/>
                              </a:lnTo>
                              <a:lnTo>
                                <a:pt x="1562100" y="466725"/>
                              </a:lnTo>
                              <a:lnTo>
                                <a:pt x="1562100" y="66675"/>
                              </a:lnTo>
                              <a:lnTo>
                                <a:pt x="66675" y="6667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100000"/>
                            <a:lumOff val="0"/>
                          </a:schemeClr>
                        </a:solidFill>
                        <a:ln w="12700">
                          <a:solidFill>
                            <a:schemeClr val="accent1">
                              <a:lumMod val="50000"/>
                              <a:lumOff val="0"/>
                            </a:schemeClr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ctr" anchorCtr="0" upright="1">
                          <a:noAutofit/>
                        </a:bodyPr>
                        <a:lstStyle/>
                        <a:p>
                          <a:endParaRPr lang="pl-PL"/>
                        </a:p>
                      </p:txBody>
                    </p:sp>
                    <p:sp>
                      <p:nvSpPr>
                        <p:cNvPr id="99" name="Pole tekstowe 44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57" y="666"/>
                          <a:ext cx="14764" cy="4096"/>
                        </a:xfrm>
                        <a:prstGeom prst="rect">
                          <a:avLst/>
                        </a:prstGeom>
                        <a:solidFill>
                          <a:schemeClr val="lt1">
                            <a:lumMod val="100000"/>
                            <a:lumOff val="0"/>
                          </a:schemeClr>
                        </a:solidFill>
                        <a:ln w="6350">
                          <a:solidFill>
                            <a:schemeClr val="bg1">
                              <a:lumMod val="100000"/>
                              <a:lumOff val="0"/>
                            </a:schemeClr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br>
                            <a:rPr lang="pl-PL" sz="2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</a:br>
                          <a:r>
                            <a:rPr lang="pl-PL" sz="9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Centrum Zarządzania Kryzysowego Starosty</a:t>
                          </a:r>
                          <a:endParaRPr lang="pl-PL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p:txBody>
                    </p:sp>
                  </p:grpSp>
                  <p:grpSp>
                    <p:nvGrpSpPr>
                      <p:cNvPr id="92" name="Grupa 9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9429"/>
                        <a:ext cx="16287" cy="5334"/>
                        <a:chOff x="0" y="0"/>
                        <a:chExt cx="16287" cy="5334"/>
                      </a:xfrm>
                    </p:grpSpPr>
                    <p:sp>
                      <p:nvSpPr>
                        <p:cNvPr id="96" name="Ramka 4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0"/>
                          <a:ext cx="16287" cy="5334"/>
                        </a:xfrm>
                        <a:custGeom>
                          <a:avLst/>
                          <a:gdLst>
                            <a:gd name="T0" fmla="*/ 0 w 1628775"/>
                            <a:gd name="T1" fmla="*/ 0 h 533400"/>
                            <a:gd name="T2" fmla="*/ 1628775 w 1628775"/>
                            <a:gd name="T3" fmla="*/ 0 h 533400"/>
                            <a:gd name="T4" fmla="*/ 1628775 w 1628775"/>
                            <a:gd name="T5" fmla="*/ 533400 h 533400"/>
                            <a:gd name="T6" fmla="*/ 0 w 1628775"/>
                            <a:gd name="T7" fmla="*/ 533400 h 533400"/>
                            <a:gd name="T8" fmla="*/ 0 w 1628775"/>
                            <a:gd name="T9" fmla="*/ 0 h 533400"/>
                            <a:gd name="T10" fmla="*/ 66675 w 1628775"/>
                            <a:gd name="T11" fmla="*/ 66675 h 533400"/>
                            <a:gd name="T12" fmla="*/ 66675 w 1628775"/>
                            <a:gd name="T13" fmla="*/ 466725 h 533400"/>
                            <a:gd name="T14" fmla="*/ 1562100 w 1628775"/>
                            <a:gd name="T15" fmla="*/ 466725 h 533400"/>
                            <a:gd name="T16" fmla="*/ 1562100 w 1628775"/>
                            <a:gd name="T17" fmla="*/ 66675 h 533400"/>
                            <a:gd name="T18" fmla="*/ 66675 w 1628775"/>
                            <a:gd name="T19" fmla="*/ 66675 h 533400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</a:gdLst>
                          <a:ahLst/>
                          <a:cxnLst>
                            <a:cxn ang="T20">
                              <a:pos x="T0" y="T1"/>
                            </a:cxn>
                            <a:cxn ang="T21">
                              <a:pos x="T2" y="T3"/>
                            </a:cxn>
                            <a:cxn ang="T22">
                              <a:pos x="T4" y="T5"/>
                            </a:cxn>
                            <a:cxn ang="T23">
                              <a:pos x="T6" y="T7"/>
                            </a:cxn>
                            <a:cxn ang="T24">
                              <a:pos x="T8" y="T9"/>
                            </a:cxn>
                            <a:cxn ang="T25">
                              <a:pos x="T10" y="T11"/>
                            </a:cxn>
                            <a:cxn ang="T26">
                              <a:pos x="T12" y="T13"/>
                            </a:cxn>
                            <a:cxn ang="T27">
                              <a:pos x="T14" y="T15"/>
                            </a:cxn>
                            <a:cxn ang="T28">
                              <a:pos x="T16" y="T17"/>
                            </a:cxn>
                            <a:cxn ang="T29">
                              <a:pos x="T18" y="T19"/>
                            </a:cxn>
                          </a:cxnLst>
                          <a:rect l="0" t="0" r="r" b="b"/>
                          <a:pathLst>
                            <a:path w="1628775" h="533400">
                              <a:moveTo>
                                <a:pt x="0" y="0"/>
                              </a:moveTo>
                              <a:lnTo>
                                <a:pt x="1628775" y="0"/>
                              </a:lnTo>
                              <a:lnTo>
                                <a:pt x="1628775" y="533400"/>
                              </a:lnTo>
                              <a:lnTo>
                                <a:pt x="0" y="533400"/>
                              </a:lnTo>
                              <a:lnTo>
                                <a:pt x="0" y="0"/>
                              </a:lnTo>
                              <a:close/>
                              <a:moveTo>
                                <a:pt x="66675" y="66675"/>
                              </a:moveTo>
                              <a:lnTo>
                                <a:pt x="66675" y="466725"/>
                              </a:lnTo>
                              <a:lnTo>
                                <a:pt x="1562100" y="466725"/>
                              </a:lnTo>
                              <a:lnTo>
                                <a:pt x="1562100" y="66675"/>
                              </a:lnTo>
                              <a:lnTo>
                                <a:pt x="66675" y="6667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100000"/>
                            <a:lumOff val="0"/>
                          </a:schemeClr>
                        </a:solidFill>
                        <a:ln w="12700">
                          <a:solidFill>
                            <a:schemeClr val="accent1">
                              <a:lumMod val="50000"/>
                              <a:lumOff val="0"/>
                            </a:schemeClr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ctr" anchorCtr="0" upright="1">
                          <a:noAutofit/>
                        </a:bodyPr>
                        <a:lstStyle/>
                        <a:p>
                          <a:endParaRPr lang="pl-PL"/>
                        </a:p>
                      </p:txBody>
                    </p:sp>
                    <p:sp>
                      <p:nvSpPr>
                        <p:cNvPr id="97" name="Pole tekstowe 47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57" y="666"/>
                          <a:ext cx="14764" cy="4096"/>
                        </a:xfrm>
                        <a:prstGeom prst="rect">
                          <a:avLst/>
                        </a:prstGeom>
                        <a:solidFill>
                          <a:schemeClr val="lt1">
                            <a:lumMod val="100000"/>
                            <a:lumOff val="0"/>
                          </a:schemeClr>
                        </a:solidFill>
                        <a:ln w="6350">
                          <a:solidFill>
                            <a:schemeClr val="bg1">
                              <a:lumMod val="100000"/>
                              <a:lumOff val="0"/>
                            </a:schemeClr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pl-PL" sz="9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Centrum Zarządzania Kryzysowego Wójta</a:t>
                          </a:r>
                          <a:endParaRPr lang="pl-PL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p:txBody>
                    </p:sp>
                  </p:grpSp>
                  <p:grpSp>
                    <p:nvGrpSpPr>
                      <p:cNvPr id="93" name="Grupa 92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16287" cy="5334"/>
                        <a:chOff x="0" y="0"/>
                        <a:chExt cx="16287" cy="5334"/>
                      </a:xfrm>
                    </p:grpSpPr>
                    <p:sp>
                      <p:nvSpPr>
                        <p:cNvPr id="94" name="Ramka 8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0" y="0"/>
                          <a:ext cx="16287" cy="5334"/>
                        </a:xfrm>
                        <a:custGeom>
                          <a:avLst/>
                          <a:gdLst>
                            <a:gd name="T0" fmla="*/ 0 w 1628775"/>
                            <a:gd name="T1" fmla="*/ 0 h 533400"/>
                            <a:gd name="T2" fmla="*/ 1628775 w 1628775"/>
                            <a:gd name="T3" fmla="*/ 0 h 533400"/>
                            <a:gd name="T4" fmla="*/ 1628775 w 1628775"/>
                            <a:gd name="T5" fmla="*/ 533400 h 533400"/>
                            <a:gd name="T6" fmla="*/ 0 w 1628775"/>
                            <a:gd name="T7" fmla="*/ 533400 h 533400"/>
                            <a:gd name="T8" fmla="*/ 0 w 1628775"/>
                            <a:gd name="T9" fmla="*/ 0 h 533400"/>
                            <a:gd name="T10" fmla="*/ 66675 w 1628775"/>
                            <a:gd name="T11" fmla="*/ 66675 h 533400"/>
                            <a:gd name="T12" fmla="*/ 66675 w 1628775"/>
                            <a:gd name="T13" fmla="*/ 466725 h 533400"/>
                            <a:gd name="T14" fmla="*/ 1562100 w 1628775"/>
                            <a:gd name="T15" fmla="*/ 466725 h 533400"/>
                            <a:gd name="T16" fmla="*/ 1562100 w 1628775"/>
                            <a:gd name="T17" fmla="*/ 66675 h 533400"/>
                            <a:gd name="T18" fmla="*/ 66675 w 1628775"/>
                            <a:gd name="T19" fmla="*/ 66675 h 533400"/>
                            <a:gd name="T20" fmla="*/ 0 60000 65536"/>
                            <a:gd name="T21" fmla="*/ 0 60000 65536"/>
                            <a:gd name="T22" fmla="*/ 0 60000 65536"/>
                            <a:gd name="T23" fmla="*/ 0 60000 65536"/>
                            <a:gd name="T24" fmla="*/ 0 60000 65536"/>
                            <a:gd name="T25" fmla="*/ 0 60000 65536"/>
                            <a:gd name="T26" fmla="*/ 0 60000 65536"/>
                            <a:gd name="T27" fmla="*/ 0 60000 65536"/>
                            <a:gd name="T28" fmla="*/ 0 60000 65536"/>
                            <a:gd name="T29" fmla="*/ 0 60000 65536"/>
                          </a:gdLst>
                          <a:ahLst/>
                          <a:cxnLst>
                            <a:cxn ang="T20">
                              <a:pos x="T0" y="T1"/>
                            </a:cxn>
                            <a:cxn ang="T21">
                              <a:pos x="T2" y="T3"/>
                            </a:cxn>
                            <a:cxn ang="T22">
                              <a:pos x="T4" y="T5"/>
                            </a:cxn>
                            <a:cxn ang="T23">
                              <a:pos x="T6" y="T7"/>
                            </a:cxn>
                            <a:cxn ang="T24">
                              <a:pos x="T8" y="T9"/>
                            </a:cxn>
                            <a:cxn ang="T25">
                              <a:pos x="T10" y="T11"/>
                            </a:cxn>
                            <a:cxn ang="T26">
                              <a:pos x="T12" y="T13"/>
                            </a:cxn>
                            <a:cxn ang="T27">
                              <a:pos x="T14" y="T15"/>
                            </a:cxn>
                            <a:cxn ang="T28">
                              <a:pos x="T16" y="T17"/>
                            </a:cxn>
                            <a:cxn ang="T29">
                              <a:pos x="T18" y="T19"/>
                            </a:cxn>
                          </a:cxnLst>
                          <a:rect l="0" t="0" r="r" b="b"/>
                          <a:pathLst>
                            <a:path w="1628775" h="533400">
                              <a:moveTo>
                                <a:pt x="0" y="0"/>
                              </a:moveTo>
                              <a:lnTo>
                                <a:pt x="1628775" y="0"/>
                              </a:lnTo>
                              <a:lnTo>
                                <a:pt x="1628775" y="533400"/>
                              </a:lnTo>
                              <a:lnTo>
                                <a:pt x="0" y="533400"/>
                              </a:lnTo>
                              <a:lnTo>
                                <a:pt x="0" y="0"/>
                              </a:lnTo>
                              <a:close/>
                              <a:moveTo>
                                <a:pt x="66675" y="66675"/>
                              </a:moveTo>
                              <a:lnTo>
                                <a:pt x="66675" y="466725"/>
                              </a:lnTo>
                              <a:lnTo>
                                <a:pt x="1562100" y="466725"/>
                              </a:lnTo>
                              <a:lnTo>
                                <a:pt x="1562100" y="66675"/>
                              </a:lnTo>
                              <a:lnTo>
                                <a:pt x="66675" y="66675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1">
                            <a:lumMod val="100000"/>
                            <a:lumOff val="0"/>
                          </a:schemeClr>
                        </a:solidFill>
                        <a:ln w="12700">
                          <a:solidFill>
                            <a:schemeClr val="accent1">
                              <a:lumMod val="50000"/>
                              <a:lumOff val="0"/>
                            </a:schemeClr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ctr" anchorCtr="0" upright="1">
                          <a:noAutofit/>
                        </a:bodyPr>
                        <a:lstStyle/>
                        <a:p>
                          <a:endParaRPr lang="pl-PL"/>
                        </a:p>
                      </p:txBody>
                    </p:sp>
                    <p:sp>
                      <p:nvSpPr>
                        <p:cNvPr id="95" name="Pole tekstowe 83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857" y="666"/>
                          <a:ext cx="14764" cy="4096"/>
                        </a:xfrm>
                        <a:prstGeom prst="rect">
                          <a:avLst/>
                        </a:prstGeom>
                        <a:solidFill>
                          <a:schemeClr val="lt1">
                            <a:lumMod val="100000"/>
                            <a:lumOff val="0"/>
                          </a:schemeClr>
                        </a:solidFill>
                        <a:ln w="6350">
                          <a:solidFill>
                            <a:schemeClr val="bg1">
                              <a:lumMod val="100000"/>
                              <a:lumOff val="0"/>
                            </a:schemeClr>
                          </a:solidFill>
                          <a:miter lim="800000"/>
                          <a:headEnd/>
                          <a:tailEnd/>
                        </a:ln>
                      </p:spPr>
                      <p:txBody>
                        <a:bodyPr rot="0" vert="horz" wrap="square" lIns="91440" tIns="45720" rIns="91440" bIns="45720" anchor="t" anchorCtr="0" upright="1">
                          <a:noAutofit/>
                        </a:bodyPr>
                        <a:lstStyle/>
                        <a:p>
                          <a:pPr algn="ctr"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br>
                            <a:rPr lang="pl-PL" sz="2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</a:br>
                          <a:r>
                            <a:rPr lang="pl-PL" sz="900" b="1">
                              <a:effectLst/>
                              <a:latin typeface="Calibri"/>
                              <a:ea typeface="Calibri"/>
                              <a:cs typeface="Times New Roman"/>
                            </a:rPr>
                            <a:t>Centrum Zarządzania Kryzysowego Wojewody</a:t>
                          </a:r>
                          <a:endParaRPr lang="pl-PL" sz="1100">
                            <a:effectLst/>
                            <a:latin typeface="Calibri"/>
                            <a:ea typeface="Calibri"/>
                            <a:cs typeface="Times New Roman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0" name="Grupa 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56836" cy="41243"/>
                      <a:chOff x="0" y="0"/>
                      <a:chExt cx="56836" cy="41243"/>
                    </a:xfrm>
                  </p:grpSpPr>
                  <p:grpSp>
                    <p:nvGrpSpPr>
                      <p:cNvPr id="21" name="Grupa 2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0" y="0"/>
                        <a:ext cx="56836" cy="41243"/>
                        <a:chOff x="0" y="0"/>
                        <a:chExt cx="56836" cy="41243"/>
                      </a:xfrm>
                    </p:grpSpPr>
                    <p:grpSp>
                      <p:nvGrpSpPr>
                        <p:cNvPr id="24" name="Grupa 2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0" y="0"/>
                          <a:ext cx="56836" cy="41243"/>
                          <a:chOff x="-2" y="0"/>
                          <a:chExt cx="56836" cy="41243"/>
                        </a:xfrm>
                      </p:grpSpPr>
                      <p:grpSp>
                        <p:nvGrpSpPr>
                          <p:cNvPr id="27" name="Grupa 26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85" y="0"/>
                            <a:ext cx="52674" cy="25050"/>
                            <a:chOff x="0" y="0"/>
                            <a:chExt cx="52673" cy="25050"/>
                          </a:xfrm>
                        </p:grpSpPr>
                        <p:grpSp>
                          <p:nvGrpSpPr>
                            <p:cNvPr id="64" name="Grupa 63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0" y="0"/>
                              <a:ext cx="52673" cy="25050"/>
                              <a:chOff x="0" y="0"/>
                              <a:chExt cx="52673" cy="25050"/>
                            </a:xfrm>
                          </p:grpSpPr>
                          <p:grpSp>
                            <p:nvGrpSpPr>
                              <p:cNvPr id="67" name="Grupa 66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762" y="0"/>
                                <a:ext cx="51911" cy="8952"/>
                                <a:chOff x="0" y="0"/>
                                <a:chExt cx="51911" cy="8952"/>
                              </a:xfrm>
                            </p:grpSpPr>
                            <p:sp>
                              <p:nvSpPr>
                                <p:cNvPr id="78" name="Pole tekstowe 14"/>
                                <p:cNvSpPr txBox="1"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17621" y="5810"/>
                                  <a:ext cx="15811" cy="2381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lt1">
                                    <a:lumMod val="100000"/>
                                    <a:lumOff val="0"/>
                                  </a:schemeClr>
                                </a:solidFill>
                                <a:ln w="6350">
                                  <a:solidFill>
                                    <a:schemeClr val="bg1">
                                      <a:lumMod val="100000"/>
                                      <a:lumOff val="0"/>
                                    </a:schemeClr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rot="0" vert="horz" wrap="square" lIns="91440" tIns="45720" rIns="91440" bIns="45720" anchor="t" anchorCtr="0" upright="1">
                                  <a:noAutofit/>
                                </a:bodyPr>
                                <a:lstStyle/>
                                <a:p>
                                  <a:pPr algn="ctr">
                                    <a:lnSpc>
                                      <a:spcPct val="115000"/>
                                    </a:lnSpc>
                                    <a:spcAft>
                                      <a:spcPts val="1000"/>
                                    </a:spcAft>
                                  </a:pPr>
                                  <a:r>
                                    <a:rPr lang="pl-PL" sz="900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rPr>
                                    <a:t>postanowienia </a:t>
                                  </a:r>
                                  <a:endParaRPr lang="pl-PL" sz="1100">
                                    <a:effectLst/>
                                    <a:latin typeface="Calibri"/>
                                    <a:ea typeface="Calibri"/>
                                    <a:cs typeface="Times New Roman"/>
                                  </a:endParaRPr>
                                </a:p>
                              </p:txBody>
                            </p:sp>
                            <p:grpSp>
                              <p:nvGrpSpPr>
                                <p:cNvPr id="79" name="Grupa 78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0" y="1047"/>
                                  <a:ext cx="16287" cy="5334"/>
                                  <a:chOff x="0" y="0"/>
                                  <a:chExt cx="16287" cy="5334"/>
                                </a:xfrm>
                              </p:grpSpPr>
                              <p:sp>
                                <p:nvSpPr>
                                  <p:cNvPr id="89" name="Ramka 6"/>
                                  <p:cNvSpPr>
                                    <a:spLocks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0" y="0"/>
                                    <a:ext cx="16287" cy="5334"/>
                                  </a:xfrm>
                                  <a:custGeom>
                                    <a:avLst/>
                                    <a:gdLst>
                                      <a:gd name="T0" fmla="*/ 0 w 1628775"/>
                                      <a:gd name="T1" fmla="*/ 0 h 533400"/>
                                      <a:gd name="T2" fmla="*/ 1628775 w 1628775"/>
                                      <a:gd name="T3" fmla="*/ 0 h 533400"/>
                                      <a:gd name="T4" fmla="*/ 1628775 w 1628775"/>
                                      <a:gd name="T5" fmla="*/ 533400 h 533400"/>
                                      <a:gd name="T6" fmla="*/ 0 w 1628775"/>
                                      <a:gd name="T7" fmla="*/ 533400 h 533400"/>
                                      <a:gd name="T8" fmla="*/ 0 w 1628775"/>
                                      <a:gd name="T9" fmla="*/ 0 h 533400"/>
                                      <a:gd name="T10" fmla="*/ 66675 w 1628775"/>
                                      <a:gd name="T11" fmla="*/ 66675 h 533400"/>
                                      <a:gd name="T12" fmla="*/ 66675 w 1628775"/>
                                      <a:gd name="T13" fmla="*/ 466725 h 533400"/>
                                      <a:gd name="T14" fmla="*/ 1562100 w 1628775"/>
                                      <a:gd name="T15" fmla="*/ 466725 h 533400"/>
                                      <a:gd name="T16" fmla="*/ 1562100 w 1628775"/>
                                      <a:gd name="T17" fmla="*/ 66675 h 533400"/>
                                      <a:gd name="T18" fmla="*/ 66675 w 1628775"/>
                                      <a:gd name="T19" fmla="*/ 66675 h 533400"/>
                                      <a:gd name="T20" fmla="*/ 0 60000 65536"/>
                                      <a:gd name="T21" fmla="*/ 0 60000 65536"/>
                                      <a:gd name="T22" fmla="*/ 0 60000 65536"/>
                                      <a:gd name="T23" fmla="*/ 0 60000 65536"/>
                                      <a:gd name="T24" fmla="*/ 0 60000 65536"/>
                                      <a:gd name="T25" fmla="*/ 0 60000 65536"/>
                                      <a:gd name="T26" fmla="*/ 0 60000 65536"/>
                                      <a:gd name="T27" fmla="*/ 0 60000 65536"/>
                                      <a:gd name="T28" fmla="*/ 0 60000 65536"/>
                                      <a:gd name="T29" fmla="*/ 0 60000 65536"/>
                                    </a:gdLst>
                                    <a:ahLst/>
                                    <a:cxnLst>
                                      <a:cxn ang="T20">
                                        <a:pos x="T0" y="T1"/>
                                      </a:cxn>
                                      <a:cxn ang="T21">
                                        <a:pos x="T2" y="T3"/>
                                      </a:cxn>
                                      <a:cxn ang="T22">
                                        <a:pos x="T4" y="T5"/>
                                      </a:cxn>
                                      <a:cxn ang="T23">
                                        <a:pos x="T6" y="T7"/>
                                      </a:cxn>
                                      <a:cxn ang="T24">
                                        <a:pos x="T8" y="T9"/>
                                      </a:cxn>
                                      <a:cxn ang="T25">
                                        <a:pos x="T10" y="T11"/>
                                      </a:cxn>
                                      <a:cxn ang="T26">
                                        <a:pos x="T12" y="T13"/>
                                      </a:cxn>
                                      <a:cxn ang="T27">
                                        <a:pos x="T14" y="T15"/>
                                      </a:cxn>
                                      <a:cxn ang="T28">
                                        <a:pos x="T16" y="T17"/>
                                      </a:cxn>
                                      <a:cxn ang="T29">
                                        <a:pos x="T18" y="T19"/>
                                      </a:cxn>
                                    </a:cxnLst>
                                    <a:rect l="0" t="0" r="r" b="b"/>
                                    <a:pathLst>
                                      <a:path w="1628775" h="533400">
                                        <a:moveTo>
                                          <a:pt x="0" y="0"/>
                                        </a:moveTo>
                                        <a:lnTo>
                                          <a:pt x="1628775" y="0"/>
                                        </a:lnTo>
                                        <a:lnTo>
                                          <a:pt x="1628775" y="533400"/>
                                        </a:lnTo>
                                        <a:lnTo>
                                          <a:pt x="0" y="533400"/>
                                        </a:lnTo>
                                        <a:lnTo>
                                          <a:pt x="0" y="0"/>
                                        </a:lnTo>
                                        <a:close/>
                                        <a:moveTo>
                                          <a:pt x="66675" y="66675"/>
                                        </a:moveTo>
                                        <a:lnTo>
                                          <a:pt x="66675" y="466725"/>
                                        </a:lnTo>
                                        <a:lnTo>
                                          <a:pt x="1562100" y="466725"/>
                                        </a:lnTo>
                                        <a:lnTo>
                                          <a:pt x="1562100" y="66675"/>
                                        </a:lnTo>
                                        <a:lnTo>
                                          <a:pt x="66675" y="66675"/>
                                        </a:lnTo>
                                        <a:close/>
                                      </a:path>
                                    </a:pathLst>
                                  </a:custGeom>
                                  <a:solidFill>
                                    <a:schemeClr val="accent1">
                                      <a:lumMod val="100000"/>
                                      <a:lumOff val="0"/>
                                    </a:schemeClr>
                                  </a:solidFill>
                                  <a:ln w="12700">
                                    <a:solidFill>
                                      <a:schemeClr val="bg1">
                                        <a:lumMod val="100000"/>
                                        <a:lumOff val="0"/>
                                      </a:schemeClr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ctr" anchorCtr="0" upright="1">
                                    <a:noAutofit/>
                                  </a:bodyPr>
                                  <a:lstStyle/>
                                  <a:p>
                                    <a:endParaRPr lang="pl-PL"/>
                                  </a:p>
                                </p:txBody>
                              </p:sp>
                              <p:sp>
                                <p:nvSpPr>
                                  <p:cNvPr id="90" name="Pole tekstowe 7"/>
                                  <p:cNvSpPr txBox="1"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857" y="666"/>
                                    <a:ext cx="14764" cy="4096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chemeClr val="lt1">
                                      <a:lumMod val="100000"/>
                                      <a:lumOff val="0"/>
                                    </a:schemeClr>
                                  </a:solidFill>
                                  <a:ln w="6350">
                                    <a:solidFill>
                                      <a:schemeClr val="bg1">
                                        <a:lumMod val="100000"/>
                                        <a:lumOff val="0"/>
                                      </a:schemeClr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pPr algn="ctr">
                                      <a:lnSpc>
                                        <a:spcPct val="115000"/>
                                      </a:lnSpc>
                                      <a:spcAft>
                                        <a:spcPts val="1000"/>
                                      </a:spcAft>
                                    </a:pPr>
                                    <a:r>
                                      <a:rPr lang="pl-PL" sz="900" b="1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rPr>
                                      <a:t>Rządowy Zespół Zarządzania Kryzysowego</a:t>
                                    </a:r>
                                    <a:endParaRPr lang="pl-PL" sz="1100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endParaRPr>
                                  </a:p>
                                  <a:p>
                                    <a:pPr>
                                      <a:lnSpc>
                                        <a:spcPct val="115000"/>
                                      </a:lnSpc>
                                      <a:spcAft>
                                        <a:spcPts val="1000"/>
                                      </a:spcAft>
                                    </a:pPr>
                                    <a:r>
                                      <a:rPr lang="pl-PL" sz="900" b="1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rPr>
                                      <a:t> </a:t>
                                    </a:r>
                                    <a:endParaRPr lang="pl-PL" sz="1100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endParaRPr>
                                  </a:p>
                                </p:txBody>
                              </p:sp>
                            </p:grpSp>
                            <p:grpSp>
                              <p:nvGrpSpPr>
                                <p:cNvPr id="80" name="Grupa 79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29622" y="1047"/>
                                  <a:ext cx="22289" cy="7905"/>
                                  <a:chOff x="0" y="0"/>
                                  <a:chExt cx="22288" cy="7905"/>
                                </a:xfrm>
                              </p:grpSpPr>
                              <p:sp>
                                <p:nvSpPr>
                                  <p:cNvPr id="85" name="Pole tekstowe 17"/>
                                  <p:cNvSpPr txBox="1"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0" y="5524"/>
                                    <a:ext cx="15811" cy="2381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chemeClr val="lt1">
                                      <a:lumMod val="100000"/>
                                      <a:lumOff val="0"/>
                                    </a:schemeClr>
                                  </a:solidFill>
                                  <a:ln w="6350">
                                    <a:solidFill>
                                      <a:schemeClr val="bg1">
                                        <a:lumMod val="100000"/>
                                        <a:lumOff val="0"/>
                                      </a:schemeClr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pPr algn="ctr">
                                      <a:lnSpc>
                                        <a:spcPct val="115000"/>
                                      </a:lnSpc>
                                      <a:spcAft>
                                        <a:spcPts val="1000"/>
                                      </a:spcAft>
                                    </a:pPr>
                                    <a:r>
                                      <a:rPr lang="pl-PL" sz="900" b="1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rPr>
                                      <a:t>DECYZJE</a:t>
                                    </a:r>
                                    <a:endParaRPr lang="pl-PL" sz="1100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endParaRPr>
                                  </a:p>
                                </p:txBody>
                              </p:sp>
                              <p:grpSp>
                                <p:nvGrpSpPr>
                                  <p:cNvPr id="86" name="Grupa 85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6000" y="0"/>
                                    <a:ext cx="16288" cy="5334"/>
                                    <a:chOff x="0" y="0"/>
                                    <a:chExt cx="16287" cy="5334"/>
                                  </a:xfrm>
                                </p:grpSpPr>
                                <p:sp>
                                  <p:nvSpPr>
                                    <p:cNvPr id="87" name="Ramka 10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0" y="0"/>
                                      <a:ext cx="16287" cy="5334"/>
                                    </a:xfrm>
                                    <a:custGeom>
                                      <a:avLst/>
                                      <a:gdLst>
                                        <a:gd name="T0" fmla="*/ 0 w 1628775"/>
                                        <a:gd name="T1" fmla="*/ 0 h 533400"/>
                                        <a:gd name="T2" fmla="*/ 1628775 w 1628775"/>
                                        <a:gd name="T3" fmla="*/ 0 h 533400"/>
                                        <a:gd name="T4" fmla="*/ 1628775 w 1628775"/>
                                        <a:gd name="T5" fmla="*/ 533400 h 533400"/>
                                        <a:gd name="T6" fmla="*/ 0 w 1628775"/>
                                        <a:gd name="T7" fmla="*/ 533400 h 533400"/>
                                        <a:gd name="T8" fmla="*/ 0 w 1628775"/>
                                        <a:gd name="T9" fmla="*/ 0 h 533400"/>
                                        <a:gd name="T10" fmla="*/ 66675 w 1628775"/>
                                        <a:gd name="T11" fmla="*/ 66675 h 533400"/>
                                        <a:gd name="T12" fmla="*/ 66675 w 1628775"/>
                                        <a:gd name="T13" fmla="*/ 466725 h 533400"/>
                                        <a:gd name="T14" fmla="*/ 1562100 w 1628775"/>
                                        <a:gd name="T15" fmla="*/ 466725 h 533400"/>
                                        <a:gd name="T16" fmla="*/ 1562100 w 1628775"/>
                                        <a:gd name="T17" fmla="*/ 66675 h 533400"/>
                                        <a:gd name="T18" fmla="*/ 66675 w 1628775"/>
                                        <a:gd name="T19" fmla="*/ 66675 h 533400"/>
                                        <a:gd name="T20" fmla="*/ 0 60000 65536"/>
                                        <a:gd name="T21" fmla="*/ 0 60000 65536"/>
                                        <a:gd name="T22" fmla="*/ 0 60000 65536"/>
                                        <a:gd name="T23" fmla="*/ 0 60000 65536"/>
                                        <a:gd name="T24" fmla="*/ 0 60000 65536"/>
                                        <a:gd name="T25" fmla="*/ 0 60000 65536"/>
                                        <a:gd name="T26" fmla="*/ 0 60000 65536"/>
                                        <a:gd name="T27" fmla="*/ 0 60000 65536"/>
                                        <a:gd name="T28" fmla="*/ 0 60000 65536"/>
                                        <a:gd name="T29" fmla="*/ 0 60000 65536"/>
                                      </a:gdLst>
                                      <a:ahLst/>
                                      <a:cxnLst>
                                        <a:cxn ang="T20">
                                          <a:pos x="T0" y="T1"/>
                                        </a:cxn>
                                        <a:cxn ang="T21">
                                          <a:pos x="T2" y="T3"/>
                                        </a:cxn>
                                        <a:cxn ang="T22">
                                          <a:pos x="T4" y="T5"/>
                                        </a:cxn>
                                        <a:cxn ang="T23">
                                          <a:pos x="T6" y="T7"/>
                                        </a:cxn>
                                        <a:cxn ang="T24">
                                          <a:pos x="T8" y="T9"/>
                                        </a:cxn>
                                        <a:cxn ang="T25">
                                          <a:pos x="T10" y="T11"/>
                                        </a:cxn>
                                        <a:cxn ang="T26">
                                          <a:pos x="T12" y="T13"/>
                                        </a:cxn>
                                        <a:cxn ang="T27">
                                          <a:pos x="T14" y="T15"/>
                                        </a:cxn>
                                        <a:cxn ang="T28">
                                          <a:pos x="T16" y="T17"/>
                                        </a:cxn>
                                        <a:cxn ang="T29">
                                          <a:pos x="T18" y="T19"/>
                                        </a:cxn>
                                      </a:cxnLst>
                                      <a:rect l="0" t="0" r="r" b="b"/>
                                      <a:pathLst>
                                        <a:path w="1628775" h="533400">
                                          <a:moveTo>
                                            <a:pt x="0" y="0"/>
                                          </a:moveTo>
                                          <a:lnTo>
                                            <a:pt x="1628775" y="0"/>
                                          </a:lnTo>
                                          <a:lnTo>
                                            <a:pt x="1628775" y="533400"/>
                                          </a:lnTo>
                                          <a:lnTo>
                                            <a:pt x="0" y="533400"/>
                                          </a:lnTo>
                                          <a:lnTo>
                                            <a:pt x="0" y="0"/>
                                          </a:lnTo>
                                          <a:close/>
                                          <a:moveTo>
                                            <a:pt x="66675" y="66675"/>
                                          </a:moveTo>
                                          <a:lnTo>
                                            <a:pt x="66675" y="466725"/>
                                          </a:lnTo>
                                          <a:lnTo>
                                            <a:pt x="1562100" y="466725"/>
                                          </a:lnTo>
                                          <a:lnTo>
                                            <a:pt x="1562100" y="66675"/>
                                          </a:lnTo>
                                          <a:lnTo>
                                            <a:pt x="66675" y="66675"/>
                                          </a:lnTo>
                                          <a:close/>
                                        </a:path>
                                      </a:pathLst>
                                    </a:custGeom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ln w="12700">
                                      <a:solidFill>
                                        <a:schemeClr val="accent1">
                                          <a:lumMod val="5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ctr" anchorCtr="0" upright="1">
                                      <a:noAutofit/>
                                    </a:bodyPr>
                                    <a:lstStyle/>
                                    <a:p>
                                      <a:endParaRPr lang="pl-PL"/>
                                    </a:p>
                                  </p:txBody>
                                </p:sp>
                                <p:sp>
                                  <p:nvSpPr>
                                    <p:cNvPr id="88" name="Pole tekstowe 11"/>
                                    <p:cNvSpPr txBox="1"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857" y="666"/>
                                      <a:ext cx="14764" cy="4096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chemeClr val="lt1">
                                        <a:lumMod val="100000"/>
                                        <a:lumOff val="0"/>
                                      </a:schemeClr>
                                    </a:solidFill>
                                    <a:ln w="6350">
                                      <a:solidFill>
                                        <a:schemeClr val="bg1">
                                          <a:lumMod val="10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t" anchorCtr="0" upright="1">
                                      <a:noAutofit/>
                                    </a:bodyPr>
                                    <a:lstStyle/>
                                    <a:p>
                                      <a:pPr algn="ctr">
                                        <a:lnSpc>
                                          <a:spcPct val="115000"/>
                                        </a:lnSpc>
                                        <a:spcAft>
                                          <a:spcPts val="1000"/>
                                        </a:spcAft>
                                      </a:pP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r>
                                        <a:rPr lang="pl-PL" sz="9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  <a:t>RADA MINISTRÓW</a:t>
                                      </a:r>
                                      <a:endParaRPr lang="pl-PL" sz="1100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endParaRPr>
                                    </a:p>
                                  </p:txBody>
                                </p:sp>
                              </p:grpSp>
                            </p:grpSp>
                            <p:grpSp>
                              <p:nvGrpSpPr>
                                <p:cNvPr id="81" name="Grupa 80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16287" y="0"/>
                                  <a:ext cx="18574" cy="2571"/>
                                  <a:chOff x="0" y="0"/>
                                  <a:chExt cx="18573" cy="2571"/>
                                </a:xfrm>
                              </p:grpSpPr>
                              <p:cxnSp>
                                <p:nvCxnSpPr>
                                  <p:cNvPr id="83" name="Łącznik prosty ze strzałką 82"/>
                                  <p:cNvCxnSpPr>
                                    <a:cxnSpLocks noChangeShapeType="1"/>
                                  </p:cNvCxnSpPr>
                                  <p:nvPr/>
                                </p:nvCxnSpPr>
                                <p:spPr bwMode="auto">
                                  <a:xfrm>
                                    <a:off x="0" y="2571"/>
                                    <a:ext cx="18573" cy="0"/>
                                  </a:xfrm>
                                  <a:prstGeom prst="straightConnector1">
                                    <a:avLst/>
                                  </a:prstGeom>
                                  <a:noFill/>
                                  <a:ln w="6350"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prstDash val="dash"/>
                                    <a:miter lim="800000"/>
                                    <a:headEnd/>
                                    <a:tailEnd type="triangle" w="med" len="med"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</p:cxnSp>
                              <p:sp>
                                <p:nvSpPr>
                                  <p:cNvPr id="84" name="Pole tekstowe 13"/>
                                  <p:cNvSpPr txBox="1">
                                    <a:spLocks noChangeArrowheads="1"/>
                                  </p:cNvSpPr>
                                  <p:nvPr/>
                                </p:nvSpPr>
                                <p:spPr bwMode="auto">
                                  <a:xfrm>
                                    <a:off x="1333" y="0"/>
                                    <a:ext cx="15812" cy="2381"/>
                                  </a:xfrm>
                                  <a:prstGeom prst="rect">
                                    <a:avLst/>
                                  </a:prstGeom>
                                  <a:solidFill>
                                    <a:schemeClr val="lt1">
                                      <a:lumMod val="100000"/>
                                      <a:lumOff val="0"/>
                                    </a:schemeClr>
                                  </a:solidFill>
                                  <a:ln w="6350">
                                    <a:solidFill>
                                      <a:schemeClr val="bg1">
                                        <a:lumMod val="100000"/>
                                        <a:lumOff val="0"/>
                                      </a:schemeClr>
                                    </a:solidFill>
                                    <a:miter lim="800000"/>
                                    <a:headEnd/>
                                    <a:tailEnd/>
                                  </a:ln>
                                </p:spPr>
                                <p:txBody>
                                  <a:bodyPr rot="0" vert="horz" wrap="square" lIns="91440" tIns="45720" rIns="91440" bIns="45720" anchor="t" anchorCtr="0" upright="1">
                                    <a:noAutofit/>
                                  </a:bodyPr>
                                  <a:lstStyle/>
                                  <a:p>
                                    <a:pPr algn="ctr">
                                      <a:lnSpc>
                                        <a:spcPct val="115000"/>
                                      </a:lnSpc>
                                      <a:spcAft>
                                        <a:spcPts val="1000"/>
                                      </a:spcAft>
                                    </a:pPr>
                                    <a:r>
                                      <a:rPr lang="pl-PL" sz="900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rPr>
                                      <a:t>propozycje i opinie</a:t>
                                    </a:r>
                                    <a:endParaRPr lang="pl-PL" sz="1100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endParaRPr>
                                  </a:p>
                                </p:txBody>
                              </p:sp>
                            </p:grpSp>
                            <p:cxnSp>
                              <p:nvCxnSpPr>
                                <p:cNvPr id="82" name="Łącznik prosty ze strzałką 81"/>
                                <p:cNvCxnSpPr>
                                  <a:cxnSpLocks noChangeShapeType="1"/>
                                </p:cNvCxnSpPr>
                                <p:nvPr/>
                              </p:nvCxnSpPr>
                              <p:spPr bwMode="auto">
                                <a:xfrm flipH="1">
                                  <a:off x="16859" y="5334"/>
                                  <a:ext cx="18720" cy="0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19050">
                                  <a:solidFill>
                                    <a:schemeClr val="accent1">
                                      <a:lumMod val="100000"/>
                                      <a:lumOff val="0"/>
                                    </a:schemeClr>
                                  </a:solidFill>
                                  <a:miter lim="800000"/>
                                  <a:headEnd/>
                                  <a:tailEnd type="triangle" w="med" len="med"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noFill/>
                                    </a14:hiddenFill>
                                  </a:ext>
                                </a:extLst>
                              </p:spPr>
                            </p:cxnSp>
                          </p:grpSp>
                          <p:grpSp>
                            <p:nvGrpSpPr>
                              <p:cNvPr id="68" name="Grupa 67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20955" y="10763"/>
                                <a:ext cx="16287" cy="5334"/>
                                <a:chOff x="0" y="0"/>
                                <a:chExt cx="16287" cy="5334"/>
                              </a:xfrm>
                            </p:grpSpPr>
                            <p:sp>
                              <p:nvSpPr>
                                <p:cNvPr id="76" name="Pole tekstowe 20"/>
                                <p:cNvSpPr txBox="1"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857" y="666"/>
                                  <a:ext cx="14764" cy="409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lt1">
                                    <a:lumMod val="100000"/>
                                    <a:lumOff val="0"/>
                                  </a:schemeClr>
                                </a:solidFill>
                                <a:ln w="6350">
                                  <a:solidFill>
                                    <a:schemeClr val="bg1">
                                      <a:lumMod val="100000"/>
                                      <a:lumOff val="0"/>
                                    </a:schemeClr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rot="0" vert="horz" wrap="square" lIns="91440" tIns="45720" rIns="91440" bIns="45720" anchor="t" anchorCtr="0" upright="1">
                                  <a:noAutofit/>
                                </a:bodyPr>
                                <a:lstStyle/>
                                <a:p>
                                  <a:pPr algn="ctr">
                                    <a:lnSpc>
                                      <a:spcPct val="115000"/>
                                    </a:lnSpc>
                                    <a:spcAft>
                                      <a:spcPts val="1000"/>
                                    </a:spcAft>
                                  </a:pPr>
                                  <a:r>
                                    <a:rPr lang="pl-PL" sz="900" b="1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rPr>
                                    <a:t>Partnerzy </a:t>
                                  </a:r>
                                  <a:br>
                                    <a:rPr lang="pl-PL" sz="900" b="1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rPr>
                                  </a:br>
                                  <a:r>
                                    <a:rPr lang="pl-PL" sz="900" b="1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rPr>
                                    <a:t>międzynarodowi</a:t>
                                  </a:r>
                                  <a:endParaRPr lang="pl-PL" sz="1100">
                                    <a:effectLst/>
                                    <a:latin typeface="Calibri"/>
                                    <a:ea typeface="Calibri"/>
                                    <a:cs typeface="Times New Roman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77" name="Ramka 19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0" y="0"/>
                                  <a:ext cx="16287" cy="5334"/>
                                </a:xfrm>
                                <a:custGeom>
                                  <a:avLst/>
                                  <a:gdLst>
                                    <a:gd name="T0" fmla="*/ 0 w 1628775"/>
                                    <a:gd name="T1" fmla="*/ 0 h 533400"/>
                                    <a:gd name="T2" fmla="*/ 1628775 w 1628775"/>
                                    <a:gd name="T3" fmla="*/ 0 h 533400"/>
                                    <a:gd name="T4" fmla="*/ 1628775 w 1628775"/>
                                    <a:gd name="T5" fmla="*/ 533400 h 533400"/>
                                    <a:gd name="T6" fmla="*/ 0 w 1628775"/>
                                    <a:gd name="T7" fmla="*/ 533400 h 533400"/>
                                    <a:gd name="T8" fmla="*/ 0 w 1628775"/>
                                    <a:gd name="T9" fmla="*/ 0 h 533400"/>
                                    <a:gd name="T10" fmla="*/ 66675 w 1628775"/>
                                    <a:gd name="T11" fmla="*/ 66675 h 533400"/>
                                    <a:gd name="T12" fmla="*/ 66675 w 1628775"/>
                                    <a:gd name="T13" fmla="*/ 466725 h 533400"/>
                                    <a:gd name="T14" fmla="*/ 1562100 w 1628775"/>
                                    <a:gd name="T15" fmla="*/ 466725 h 533400"/>
                                    <a:gd name="T16" fmla="*/ 1562100 w 1628775"/>
                                    <a:gd name="T17" fmla="*/ 66675 h 533400"/>
                                    <a:gd name="T18" fmla="*/ 66675 w 1628775"/>
                                    <a:gd name="T19" fmla="*/ 66675 h 533400"/>
                                    <a:gd name="T20" fmla="*/ 0 60000 65536"/>
                                    <a:gd name="T21" fmla="*/ 0 60000 65536"/>
                                    <a:gd name="T22" fmla="*/ 0 60000 65536"/>
                                    <a:gd name="T23" fmla="*/ 0 60000 65536"/>
                                    <a:gd name="T24" fmla="*/ 0 60000 65536"/>
                                    <a:gd name="T25" fmla="*/ 0 60000 65536"/>
                                    <a:gd name="T26" fmla="*/ 0 60000 65536"/>
                                    <a:gd name="T27" fmla="*/ 0 60000 65536"/>
                                    <a:gd name="T28" fmla="*/ 0 60000 65536"/>
                                    <a:gd name="T29" fmla="*/ 0 60000 65536"/>
                                  </a:gdLst>
                                  <a:ahLst/>
                                  <a:cxnLst>
                                    <a:cxn ang="T20">
                                      <a:pos x="T0" y="T1"/>
                                    </a:cxn>
                                    <a:cxn ang="T21">
                                      <a:pos x="T2" y="T3"/>
                                    </a:cxn>
                                    <a:cxn ang="T22">
                                      <a:pos x="T4" y="T5"/>
                                    </a:cxn>
                                    <a:cxn ang="T23">
                                      <a:pos x="T6" y="T7"/>
                                    </a:cxn>
                                    <a:cxn ang="T24">
                                      <a:pos x="T8" y="T9"/>
                                    </a:cxn>
                                    <a:cxn ang="T25">
                                      <a:pos x="T10" y="T11"/>
                                    </a:cxn>
                                    <a:cxn ang="T26">
                                      <a:pos x="T12" y="T13"/>
                                    </a:cxn>
                                    <a:cxn ang="T27">
                                      <a:pos x="T14" y="T15"/>
                                    </a:cxn>
                                    <a:cxn ang="T28">
                                      <a:pos x="T16" y="T17"/>
                                    </a:cxn>
                                    <a:cxn ang="T29">
                                      <a:pos x="T18" y="T19"/>
                                    </a:cxn>
                                  </a:cxnLst>
                                  <a:rect l="0" t="0" r="r" b="b"/>
                                  <a:pathLst>
                                    <a:path w="1628775" h="533400">
                                      <a:moveTo>
                                        <a:pt x="0" y="0"/>
                                      </a:moveTo>
                                      <a:lnTo>
                                        <a:pt x="1628775" y="0"/>
                                      </a:lnTo>
                                      <a:lnTo>
                                        <a:pt x="1628775" y="533400"/>
                                      </a:lnTo>
                                      <a:lnTo>
                                        <a:pt x="0" y="533400"/>
                                      </a:lnTo>
                                      <a:lnTo>
                                        <a:pt x="0" y="0"/>
                                      </a:lnTo>
                                      <a:close/>
                                      <a:moveTo>
                                        <a:pt x="66675" y="66675"/>
                                      </a:moveTo>
                                      <a:lnTo>
                                        <a:pt x="66675" y="466725"/>
                                      </a:lnTo>
                                      <a:lnTo>
                                        <a:pt x="1562100" y="466725"/>
                                      </a:lnTo>
                                      <a:lnTo>
                                        <a:pt x="1562100" y="66675"/>
                                      </a:lnTo>
                                      <a:lnTo>
                                        <a:pt x="66675" y="66675"/>
                                      </a:lnTo>
                                      <a:close/>
                                    </a:path>
                                  </a:pathLst>
                                </a:custGeom>
                                <a:solidFill>
                                  <a:schemeClr val="accent1">
                                    <a:lumMod val="100000"/>
                                    <a:lumOff val="0"/>
                                  </a:schemeClr>
                                </a:solidFill>
                                <a:ln w="12700">
                                  <a:solidFill>
                                    <a:schemeClr val="accent1">
                                      <a:lumMod val="50000"/>
                                      <a:lumOff val="0"/>
                                    </a:schemeClr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rot="0" vert="horz" wrap="square" lIns="91440" tIns="45720" rIns="91440" bIns="45720" anchor="ctr" anchorCtr="0" upright="1">
                                  <a:noAutofit/>
                                </a:bodyPr>
                                <a:lstStyle/>
                                <a:p>
                                  <a:endParaRPr lang="pl-PL"/>
                                </a:p>
                              </p:txBody>
                            </p:sp>
                          </p:grpSp>
                          <p:cxnSp>
                            <p:nvCxnSpPr>
                              <p:cNvPr id="69" name="Łącznik prosty ze strzałką 68"/>
                              <p:cNvCxnSpPr>
                                <a:cxnSpLocks noChangeShapeType="1"/>
                              </p:cNvCxnSpPr>
                              <p:nvPr/>
                            </p:nvCxnSpPr>
                            <p:spPr bwMode="auto">
                              <a:xfrm>
                                <a:off x="4857" y="6381"/>
                                <a:ext cx="0" cy="10800"/>
                              </a:xfrm>
                              <a:prstGeom prst="straightConnector1">
                                <a:avLst/>
                              </a:prstGeom>
                              <a:noFill/>
                              <a:ln w="6350">
                                <a:solidFill>
                                  <a:schemeClr val="accent1">
                                    <a:lumMod val="100000"/>
                                    <a:lumOff val="0"/>
                                  </a:schemeClr>
                                </a:solidFill>
                                <a:prstDash val="dash"/>
                                <a:miter lim="800000"/>
                                <a:headEnd/>
                                <a:tailEnd type="triangle" w="med" len="med"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</p:cxnSp>
                          <p:sp>
                            <p:nvSpPr>
                              <p:cNvPr id="70" name="Pole tekstowe 52"/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rot="-5400000">
                                <a:off x="-1036" y="10014"/>
                                <a:ext cx="8801" cy="238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lt1">
                                  <a:lumMod val="100000"/>
                                  <a:lumOff val="0"/>
                                </a:schemeClr>
                              </a:solidFill>
                              <a:ln w="6350">
                                <a:solidFill>
                                  <a:schemeClr val="bg1">
                                    <a:lumMod val="100000"/>
                                    <a:lumOff val="0"/>
                                  </a:schemeClr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rot="0" vert="vert270" wrap="square" lIns="91440" tIns="45720" rIns="91440" bIns="45720" anchor="t" anchorCtr="0" upright="1">
                                <a:noAutofit/>
                              </a:bodyPr>
                              <a:lstStyle/>
                              <a:p>
                                <a:pPr>
                                  <a:lnSpc>
                                    <a:spcPct val="115000"/>
                                  </a:lnSpc>
                                  <a:spcAft>
                                    <a:spcPts val="1000"/>
                                  </a:spcAft>
                                </a:pPr>
                                <a:r>
                                  <a:rPr lang="pl-PL" sz="900">
                                    <a:effectLst/>
                                    <a:latin typeface="Calibri"/>
                                    <a:ea typeface="Calibri"/>
                                    <a:cs typeface="Times New Roman"/>
                                  </a:rPr>
                                  <a:t>informacje</a:t>
                                </a:r>
                                <a:endParaRPr lang="pl-PL" sz="1100">
                                  <a:effectLst/>
                                  <a:latin typeface="Calibri"/>
                                  <a:ea typeface="Calibri"/>
                                  <a:cs typeface="Times New Roman"/>
                                </a:endParaRPr>
                              </a:p>
                            </p:txBody>
                          </p:sp>
                          <p:grpSp>
                            <p:nvGrpSpPr>
                              <p:cNvPr id="71" name="Grupa 70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0" y="19716"/>
                                <a:ext cx="16287" cy="5334"/>
                                <a:chOff x="0" y="1809"/>
                                <a:chExt cx="16287" cy="5334"/>
                              </a:xfrm>
                            </p:grpSpPr>
                            <p:sp>
                              <p:nvSpPr>
                                <p:cNvPr id="74" name="Pole tekstowe 50"/>
                                <p:cNvSpPr txBox="1">
                                  <a:spLocks noChangeArrowheads="1"/>
                                </p:cNvSpPr>
                                <p:nvPr/>
                              </p:nvSpPr>
                              <p:spPr bwMode="auto">
                                <a:xfrm>
                                  <a:off x="666" y="2290"/>
                                  <a:ext cx="14764" cy="4096"/>
                                </a:xfrm>
                                <a:prstGeom prst="rect">
                                  <a:avLst/>
                                </a:prstGeom>
                                <a:solidFill>
                                  <a:schemeClr val="lt1">
                                    <a:lumMod val="100000"/>
                                    <a:lumOff val="0"/>
                                  </a:schemeClr>
                                </a:solidFill>
                                <a:ln w="6350">
                                  <a:solidFill>
                                    <a:schemeClr val="bg1">
                                      <a:lumMod val="100000"/>
                                      <a:lumOff val="0"/>
                                    </a:schemeClr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rot="0" vert="horz" wrap="square" lIns="91440" tIns="45720" rIns="91440" bIns="45720" anchor="t" anchorCtr="0" upright="1">
                                  <a:noAutofit/>
                                </a:bodyPr>
                                <a:lstStyle/>
                                <a:p>
                                  <a:pPr algn="ctr">
                                    <a:lnSpc>
                                      <a:spcPct val="115000"/>
                                    </a:lnSpc>
                                    <a:spcAft>
                                      <a:spcPts val="1000"/>
                                    </a:spcAft>
                                  </a:pPr>
                                  <a:r>
                                    <a:rPr lang="pl-PL" sz="900" b="1">
                                      <a:effectLst/>
                                      <a:latin typeface="Calibri"/>
                                      <a:ea typeface="Calibri"/>
                                      <a:cs typeface="Times New Roman"/>
                                    </a:rPr>
                                    <a:t>RZĄDOWE CENTRUM BEZPIECZEŃSTWA</a:t>
                                  </a:r>
                                  <a:endParaRPr lang="pl-PL" sz="1100">
                                    <a:effectLst/>
                                    <a:latin typeface="Calibri"/>
                                    <a:ea typeface="Calibri"/>
                                    <a:cs typeface="Times New Roman"/>
                                  </a:endParaRPr>
                                </a:p>
                              </p:txBody>
                            </p:sp>
                            <p:sp>
                              <p:nvSpPr>
                                <p:cNvPr id="75" name="Ramka 49"/>
                                <p:cNvSpPr>
                                  <a:spLocks/>
                                </p:cNvSpPr>
                                <p:nvPr/>
                              </p:nvSpPr>
                              <p:spPr bwMode="auto">
                                <a:xfrm>
                                  <a:off x="0" y="1809"/>
                                  <a:ext cx="16287" cy="5334"/>
                                </a:xfrm>
                                <a:custGeom>
                                  <a:avLst/>
                                  <a:gdLst>
                                    <a:gd name="T0" fmla="*/ 0 w 1628775"/>
                                    <a:gd name="T1" fmla="*/ 0 h 533400"/>
                                    <a:gd name="T2" fmla="*/ 1628775 w 1628775"/>
                                    <a:gd name="T3" fmla="*/ 0 h 533400"/>
                                    <a:gd name="T4" fmla="*/ 1628775 w 1628775"/>
                                    <a:gd name="T5" fmla="*/ 533400 h 533400"/>
                                    <a:gd name="T6" fmla="*/ 0 w 1628775"/>
                                    <a:gd name="T7" fmla="*/ 533400 h 533400"/>
                                    <a:gd name="T8" fmla="*/ 0 w 1628775"/>
                                    <a:gd name="T9" fmla="*/ 0 h 533400"/>
                                    <a:gd name="T10" fmla="*/ 66675 w 1628775"/>
                                    <a:gd name="T11" fmla="*/ 66675 h 533400"/>
                                    <a:gd name="T12" fmla="*/ 66675 w 1628775"/>
                                    <a:gd name="T13" fmla="*/ 466725 h 533400"/>
                                    <a:gd name="T14" fmla="*/ 1562100 w 1628775"/>
                                    <a:gd name="T15" fmla="*/ 466725 h 533400"/>
                                    <a:gd name="T16" fmla="*/ 1562100 w 1628775"/>
                                    <a:gd name="T17" fmla="*/ 66675 h 533400"/>
                                    <a:gd name="T18" fmla="*/ 66675 w 1628775"/>
                                    <a:gd name="T19" fmla="*/ 66675 h 533400"/>
                                    <a:gd name="T20" fmla="*/ 0 60000 65536"/>
                                    <a:gd name="T21" fmla="*/ 0 60000 65536"/>
                                    <a:gd name="T22" fmla="*/ 0 60000 65536"/>
                                    <a:gd name="T23" fmla="*/ 0 60000 65536"/>
                                    <a:gd name="T24" fmla="*/ 0 60000 65536"/>
                                    <a:gd name="T25" fmla="*/ 0 60000 65536"/>
                                    <a:gd name="T26" fmla="*/ 0 60000 65536"/>
                                    <a:gd name="T27" fmla="*/ 0 60000 65536"/>
                                    <a:gd name="T28" fmla="*/ 0 60000 65536"/>
                                    <a:gd name="T29" fmla="*/ 0 60000 65536"/>
                                  </a:gdLst>
                                  <a:ahLst/>
                                  <a:cxnLst>
                                    <a:cxn ang="T20">
                                      <a:pos x="T0" y="T1"/>
                                    </a:cxn>
                                    <a:cxn ang="T21">
                                      <a:pos x="T2" y="T3"/>
                                    </a:cxn>
                                    <a:cxn ang="T22">
                                      <a:pos x="T4" y="T5"/>
                                    </a:cxn>
                                    <a:cxn ang="T23">
                                      <a:pos x="T6" y="T7"/>
                                    </a:cxn>
                                    <a:cxn ang="T24">
                                      <a:pos x="T8" y="T9"/>
                                    </a:cxn>
                                    <a:cxn ang="T25">
                                      <a:pos x="T10" y="T11"/>
                                    </a:cxn>
                                    <a:cxn ang="T26">
                                      <a:pos x="T12" y="T13"/>
                                    </a:cxn>
                                    <a:cxn ang="T27">
                                      <a:pos x="T14" y="T15"/>
                                    </a:cxn>
                                    <a:cxn ang="T28">
                                      <a:pos x="T16" y="T17"/>
                                    </a:cxn>
                                    <a:cxn ang="T29">
                                      <a:pos x="T18" y="T19"/>
                                    </a:cxn>
                                  </a:cxnLst>
                                  <a:rect l="0" t="0" r="r" b="b"/>
                                  <a:pathLst>
                                    <a:path w="1628775" h="533400">
                                      <a:moveTo>
                                        <a:pt x="0" y="0"/>
                                      </a:moveTo>
                                      <a:lnTo>
                                        <a:pt x="1628775" y="0"/>
                                      </a:lnTo>
                                      <a:lnTo>
                                        <a:pt x="1628775" y="533400"/>
                                      </a:lnTo>
                                      <a:lnTo>
                                        <a:pt x="0" y="533400"/>
                                      </a:lnTo>
                                      <a:lnTo>
                                        <a:pt x="0" y="0"/>
                                      </a:lnTo>
                                      <a:close/>
                                      <a:moveTo>
                                        <a:pt x="66675" y="66675"/>
                                      </a:moveTo>
                                      <a:lnTo>
                                        <a:pt x="66675" y="466725"/>
                                      </a:lnTo>
                                      <a:lnTo>
                                        <a:pt x="1562100" y="466725"/>
                                      </a:lnTo>
                                      <a:lnTo>
                                        <a:pt x="1562100" y="66675"/>
                                      </a:lnTo>
                                      <a:lnTo>
                                        <a:pt x="66675" y="66675"/>
                                      </a:lnTo>
                                      <a:close/>
                                    </a:path>
                                  </a:pathLst>
                                </a:custGeom>
                                <a:solidFill>
                                  <a:schemeClr val="accent1">
                                    <a:lumMod val="100000"/>
                                    <a:lumOff val="0"/>
                                  </a:schemeClr>
                                </a:solidFill>
                                <a:ln w="12700">
                                  <a:solidFill>
                                    <a:schemeClr val="accent1">
                                      <a:lumMod val="50000"/>
                                      <a:lumOff val="0"/>
                                    </a:schemeClr>
                                  </a:solidFill>
                                  <a:miter lim="800000"/>
                                  <a:headEnd/>
                                  <a:tailEnd/>
                                </a:ln>
                              </p:spPr>
                              <p:txBody>
                                <a:bodyPr rot="0" vert="horz" wrap="square" lIns="91440" tIns="45720" rIns="91440" bIns="45720" anchor="ctr" anchorCtr="0" upright="1">
                                  <a:noAutofit/>
                                </a:bodyPr>
                                <a:lstStyle/>
                                <a:p>
                                  <a:endParaRPr lang="pl-PL"/>
                                </a:p>
                              </p:txBody>
                            </p:sp>
                          </p:grpSp>
                          <p:cxnSp>
                            <p:nvCxnSpPr>
                              <p:cNvPr id="72" name="Łącznik prosty ze strzałką 71"/>
                              <p:cNvCxnSpPr>
                                <a:cxnSpLocks noChangeShapeType="1"/>
                              </p:cNvCxnSpPr>
                              <p:nvPr/>
                            </p:nvCxnSpPr>
                            <p:spPr bwMode="auto">
                              <a:xfrm flipV="1">
                                <a:off x="11811" y="6762"/>
                                <a:ext cx="0" cy="11103"/>
                              </a:xfrm>
                              <a:prstGeom prst="straightConnector1">
                                <a:avLst/>
                              </a:prstGeom>
                              <a:noFill/>
                              <a:ln w="19050">
                                <a:solidFill>
                                  <a:schemeClr val="accent1">
                                    <a:lumMod val="100000"/>
                                    <a:lumOff val="0"/>
                                  </a:schemeClr>
                                </a:solidFill>
                                <a:miter lim="800000"/>
                                <a:headEnd/>
                                <a:tailEnd type="triangle" w="med" len="med"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</p:cxnSp>
                          <p:sp>
                            <p:nvSpPr>
                              <p:cNvPr id="73" name="Pole tekstowe 55"/>
                              <p:cNvSpPr txBox="1">
                                <a:spLocks noChangeArrowheads="1"/>
                              </p:cNvSpPr>
                              <p:nvPr/>
                            </p:nvSpPr>
                            <p:spPr bwMode="auto">
                              <a:xfrm rot="5400000">
                                <a:off x="9632" y="11442"/>
                                <a:ext cx="7277" cy="2382"/>
                              </a:xfrm>
                              <a:prstGeom prst="rect">
                                <a:avLst/>
                              </a:prstGeom>
                              <a:solidFill>
                                <a:schemeClr val="lt1">
                                  <a:lumMod val="100000"/>
                                  <a:lumOff val="0"/>
                                </a:schemeClr>
                              </a:solidFill>
                              <a:ln w="6350">
                                <a:solidFill>
                                  <a:schemeClr val="bg1">
                                    <a:lumMod val="100000"/>
                                    <a:lumOff val="0"/>
                                  </a:schemeClr>
                                </a:solidFill>
                                <a:miter lim="800000"/>
                                <a:headEnd/>
                                <a:tailEnd/>
                              </a:ln>
                            </p:spPr>
                            <p:txBody>
                              <a:bodyPr rot="0" vert="vert" wrap="square" lIns="91440" tIns="45720" rIns="91440" bIns="45720" anchor="t" anchorCtr="0" upright="1">
                                <a:noAutofit/>
                              </a:bodyPr>
                              <a:lstStyle/>
                              <a:p>
                                <a:pPr>
                                  <a:lnSpc>
                                    <a:spcPct val="115000"/>
                                  </a:lnSpc>
                                  <a:spcAft>
                                    <a:spcPts val="1000"/>
                                  </a:spcAft>
                                </a:pPr>
                                <a:r>
                                  <a:rPr lang="pl-PL" sz="900">
                                    <a:effectLst/>
                                    <a:latin typeface="Calibri"/>
                                    <a:ea typeface="Calibri"/>
                                    <a:cs typeface="Times New Roman"/>
                                  </a:rPr>
                                  <a:t>obsługa</a:t>
                                </a:r>
                                <a:endParaRPr lang="pl-PL" sz="1100">
                                  <a:effectLst/>
                                  <a:latin typeface="Calibri"/>
                                  <a:ea typeface="Calibri"/>
                                  <a:cs typeface="Times New Roman"/>
                                </a:endParaRPr>
                              </a:p>
                            </p:txBody>
                          </p:sp>
                        </p:grpSp>
                        <p:sp>
                          <p:nvSpPr>
                            <p:cNvPr id="65" name="Pole tekstowe 60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 rot="-2216402">
                              <a:off x="16478" y="18192"/>
                              <a:ext cx="7248" cy="2382"/>
                            </a:xfrm>
                            <a:prstGeom prst="rect">
                              <a:avLst/>
                            </a:prstGeom>
                            <a:solidFill>
                              <a:schemeClr val="lt1">
                                <a:lumMod val="100000"/>
                                <a:lumOff val="0"/>
                              </a:schemeClr>
                            </a:solidFill>
                            <a:ln w="6350">
                              <a:solidFill>
                                <a:schemeClr val="bg1">
                                  <a:lumMod val="100000"/>
                                  <a:lumOff val="0"/>
                                </a:schemeClr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>
                                <a:lnSpc>
                                  <a:spcPct val="115000"/>
                                </a:lnSpc>
                                <a:spcAft>
                                  <a:spcPts val="1000"/>
                                </a:spcAft>
                              </a:pPr>
                              <a:r>
                                <a:rPr lang="pl-PL" sz="900">
                                  <a:effectLst/>
                                  <a:latin typeface="Calibri"/>
                                  <a:ea typeface="Calibri"/>
                                  <a:cs typeface="Times New Roman"/>
                                </a:rPr>
                                <a:t>informacje</a:t>
                              </a:r>
                              <a:endParaRPr lang="pl-PL" sz="1100">
                                <a:effectLst/>
                                <a:latin typeface="Calibri"/>
                                <a:ea typeface="Calibri"/>
                                <a:cs typeface="Times New Roman"/>
                              </a:endParaRPr>
                            </a:p>
                          </p:txBody>
                        </p:sp>
                        <p:cxnSp>
                          <p:nvCxnSpPr>
                            <p:cNvPr id="66" name="Łącznik prosty ze strzałką 65"/>
                            <p:cNvCxnSpPr>
                              <a:cxnSpLocks noChangeShapeType="1"/>
                            </p:cNvCxnSpPr>
                            <p:nvPr/>
                          </p:nvCxnSpPr>
                          <p:spPr bwMode="auto">
                            <a:xfrm flipV="1">
                              <a:off x="16287" y="15240"/>
                              <a:ext cx="4096" cy="2762"/>
                            </a:xfrm>
                            <a:prstGeom prst="straightConnector1">
                              <a:avLst/>
                            </a:prstGeom>
                            <a:noFill/>
                            <a:ln w="6350">
                              <a:solidFill>
                                <a:schemeClr val="accent1">
                                  <a:lumMod val="100000"/>
                                  <a:lumOff val="0"/>
                                </a:schemeClr>
                              </a:solidFill>
                              <a:prstDash val="dash"/>
                              <a:miter lim="800000"/>
                              <a:headEnd/>
                              <a:tailEnd type="triangle" w="med" len="med"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</p:grpSp>
                      <p:grpSp>
                        <p:nvGrpSpPr>
                          <p:cNvPr id="28" name="Grupa 2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-2" y="33813"/>
                            <a:ext cx="24002" cy="6001"/>
                            <a:chOff x="-1" y="2286"/>
                            <a:chExt cx="16287" cy="5334"/>
                          </a:xfrm>
                        </p:grpSpPr>
                        <p:sp>
                          <p:nvSpPr>
                            <p:cNvPr id="62" name="Ramka 66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-1" y="2286"/>
                              <a:ext cx="16287" cy="5334"/>
                            </a:xfrm>
                            <a:custGeom>
                              <a:avLst/>
                              <a:gdLst>
                                <a:gd name="T0" fmla="*/ 0 w 1628775"/>
                                <a:gd name="T1" fmla="*/ 0 h 533400"/>
                                <a:gd name="T2" fmla="*/ 1628775 w 1628775"/>
                                <a:gd name="T3" fmla="*/ 0 h 533400"/>
                                <a:gd name="T4" fmla="*/ 1628775 w 1628775"/>
                                <a:gd name="T5" fmla="*/ 533400 h 533400"/>
                                <a:gd name="T6" fmla="*/ 0 w 1628775"/>
                                <a:gd name="T7" fmla="*/ 533400 h 533400"/>
                                <a:gd name="T8" fmla="*/ 0 w 1628775"/>
                                <a:gd name="T9" fmla="*/ 0 h 533400"/>
                                <a:gd name="T10" fmla="*/ 66675 w 1628775"/>
                                <a:gd name="T11" fmla="*/ 66675 h 533400"/>
                                <a:gd name="T12" fmla="*/ 66675 w 1628775"/>
                                <a:gd name="T13" fmla="*/ 466725 h 533400"/>
                                <a:gd name="T14" fmla="*/ 1562100 w 1628775"/>
                                <a:gd name="T15" fmla="*/ 466725 h 533400"/>
                                <a:gd name="T16" fmla="*/ 1562100 w 1628775"/>
                                <a:gd name="T17" fmla="*/ 66675 h 533400"/>
                                <a:gd name="T18" fmla="*/ 66675 w 1628775"/>
                                <a:gd name="T19" fmla="*/ 66675 h 533400"/>
                                <a:gd name="T20" fmla="*/ 0 60000 65536"/>
                                <a:gd name="T21" fmla="*/ 0 60000 65536"/>
                                <a:gd name="T22" fmla="*/ 0 60000 65536"/>
                                <a:gd name="T23" fmla="*/ 0 60000 65536"/>
                                <a:gd name="T24" fmla="*/ 0 60000 65536"/>
                                <a:gd name="T25" fmla="*/ 0 60000 65536"/>
                                <a:gd name="T26" fmla="*/ 0 60000 65536"/>
                                <a:gd name="T27" fmla="*/ 0 60000 65536"/>
                                <a:gd name="T28" fmla="*/ 0 60000 65536"/>
                                <a:gd name="T29" fmla="*/ 0 60000 65536"/>
                              </a:gdLst>
                              <a:ahLst/>
                              <a:cxnLst>
                                <a:cxn ang="T20">
                                  <a:pos x="T0" y="T1"/>
                                </a:cxn>
                                <a:cxn ang="T21">
                                  <a:pos x="T2" y="T3"/>
                                </a:cxn>
                                <a:cxn ang="T22">
                                  <a:pos x="T4" y="T5"/>
                                </a:cxn>
                                <a:cxn ang="T23">
                                  <a:pos x="T6" y="T7"/>
                                </a:cxn>
                                <a:cxn ang="T24">
                                  <a:pos x="T8" y="T9"/>
                                </a:cxn>
                                <a:cxn ang="T25">
                                  <a:pos x="T10" y="T11"/>
                                </a:cxn>
                                <a:cxn ang="T26">
                                  <a:pos x="T12" y="T13"/>
                                </a:cxn>
                                <a:cxn ang="T27">
                                  <a:pos x="T14" y="T15"/>
                                </a:cxn>
                                <a:cxn ang="T28">
                                  <a:pos x="T16" y="T17"/>
                                </a:cxn>
                                <a:cxn ang="T29">
                                  <a:pos x="T18" y="T19"/>
                                </a:cxn>
                              </a:cxnLst>
                              <a:rect l="0" t="0" r="r" b="b"/>
                              <a:pathLst>
                                <a:path w="1628775" h="533400">
                                  <a:moveTo>
                                    <a:pt x="0" y="0"/>
                                  </a:moveTo>
                                  <a:lnTo>
                                    <a:pt x="1628775" y="0"/>
                                  </a:lnTo>
                                  <a:lnTo>
                                    <a:pt x="1628775" y="533400"/>
                                  </a:lnTo>
                                  <a:lnTo>
                                    <a:pt x="0" y="533400"/>
                                  </a:lnTo>
                                  <a:lnTo>
                                    <a:pt x="0" y="0"/>
                                  </a:lnTo>
                                  <a:close/>
                                  <a:moveTo>
                                    <a:pt x="66675" y="66675"/>
                                  </a:moveTo>
                                  <a:lnTo>
                                    <a:pt x="66675" y="466725"/>
                                  </a:lnTo>
                                  <a:lnTo>
                                    <a:pt x="1562100" y="466725"/>
                                  </a:lnTo>
                                  <a:lnTo>
                                    <a:pt x="1562100" y="66675"/>
                                  </a:lnTo>
                                  <a:lnTo>
                                    <a:pt x="66675" y="66675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chemeClr val="accent1">
                                <a:lumMod val="100000"/>
                                <a:lumOff val="0"/>
                              </a:schemeClr>
                            </a:solidFill>
                            <a:ln w="12700">
                              <a:solidFill>
                                <a:schemeClr val="accent1">
                                  <a:lumMod val="50000"/>
                                  <a:lumOff val="0"/>
                                </a:schemeClr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rot="0" vert="horz" wrap="square" lIns="91440" tIns="45720" rIns="91440" bIns="45720" anchor="ctr" anchorCtr="0" upright="1">
                              <a:noAutofit/>
                            </a:bodyPr>
                            <a:lstStyle/>
                            <a:p>
                              <a:endParaRPr lang="pl-PL"/>
                            </a:p>
                          </p:txBody>
                        </p:sp>
                        <p:sp>
                          <p:nvSpPr>
                            <p:cNvPr id="63" name="Pole tekstowe 67"/>
                            <p:cNvSpPr txBox="1"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858" y="3132"/>
                              <a:ext cx="14764" cy="3800"/>
                            </a:xfrm>
                            <a:prstGeom prst="rect">
                              <a:avLst/>
                            </a:prstGeom>
                            <a:solidFill>
                              <a:schemeClr val="lt1">
                                <a:lumMod val="100000"/>
                                <a:lumOff val="0"/>
                              </a:schemeClr>
                            </a:solidFill>
                            <a:ln w="6350">
                              <a:solidFill>
                                <a:schemeClr val="bg1">
                                  <a:lumMod val="100000"/>
                                  <a:lumOff val="0"/>
                                </a:schemeClr>
                              </a:solidFill>
                              <a:miter lim="800000"/>
                              <a:headEnd/>
                              <a:tailEnd/>
                            </a:ln>
                          </p:spPr>
                          <p:txBody>
                            <a:bodyPr rot="0" vert="horz" wrap="square" lIns="91440" tIns="45720" rIns="91440" bIns="45720" anchor="t" anchorCtr="0" upright="1">
                              <a:noAutofit/>
                            </a:bodyPr>
                            <a:lstStyle/>
                            <a:p>
                              <a:pPr>
                                <a:lnSpc>
                                  <a:spcPct val="115000"/>
                                </a:lnSpc>
                                <a:spcAft>
                                  <a:spcPts val="1000"/>
                                </a:spcAft>
                              </a:pPr>
                              <a:r>
                                <a:rPr lang="pl-PL" sz="900" b="1">
                                  <a:effectLst/>
                                  <a:latin typeface="Calibri"/>
                                  <a:ea typeface="Calibri"/>
                                  <a:cs typeface="Times New Roman"/>
                                </a:rPr>
                                <a:t>Centrum Zarządzania Kryzysowego (ministerstwa, urzędy centralne)</a:t>
                              </a:r>
                              <a:endParaRPr lang="pl-PL" sz="1100">
                                <a:effectLst/>
                                <a:latin typeface="Calibri"/>
                                <a:ea typeface="Calibri"/>
                                <a:cs typeface="Times New Roman"/>
                              </a:endParaRPr>
                            </a:p>
                          </p:txBody>
                        </p:sp>
                      </p:grpSp>
                      <p:cxnSp>
                        <p:nvCxnSpPr>
                          <p:cNvPr id="29" name="Łącznik prosty ze strzałką 28"/>
                          <p:cNvCxnSpPr>
                            <a:cxnSpLocks noChangeShapeType="1"/>
                          </p:cNvCxnSpPr>
                          <p:nvPr/>
                        </p:nvCxnSpPr>
                        <p:spPr bwMode="auto">
                          <a:xfrm flipV="1">
                            <a:off x="5287" y="25793"/>
                            <a:ext cx="0" cy="8020"/>
                          </a:xfrm>
                          <a:prstGeom prst="straightConnector1">
                            <a:avLst/>
                          </a:prstGeom>
                          <a:noFill/>
                          <a:ln w="6350">
                            <a:solidFill>
                              <a:schemeClr val="accent1">
                                <a:lumMod val="100000"/>
                                <a:lumOff val="0"/>
                              </a:schemeClr>
                            </a:solidFill>
                            <a:prstDash val="dash"/>
                            <a:miter lim="800000"/>
                            <a:headEnd/>
                            <a:tailEnd type="triangl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</p:cxnSp>
                      <p:cxnSp>
                        <p:nvCxnSpPr>
                          <p:cNvPr id="30" name="Łącznik prosty ze strzałką 29"/>
                          <p:cNvCxnSpPr>
                            <a:cxnSpLocks noChangeShapeType="1"/>
                          </p:cNvCxnSpPr>
                          <p:nvPr/>
                        </p:nvCxnSpPr>
                        <p:spPr bwMode="auto">
                          <a:xfrm>
                            <a:off x="11714" y="25146"/>
                            <a:ext cx="0" cy="7715"/>
                          </a:xfrm>
                          <a:prstGeom prst="straightConnector1">
                            <a:avLst/>
                          </a:prstGeom>
                          <a:noFill/>
                          <a:ln w="19050">
                            <a:solidFill>
                              <a:schemeClr val="accent1">
                                <a:lumMod val="100000"/>
                                <a:lumOff val="0"/>
                              </a:schemeClr>
                            </a:solidFill>
                            <a:miter lim="800000"/>
                            <a:headEnd/>
                            <a:tailEnd type="triangl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</p:cxnSp>
                      <p:sp>
                        <p:nvSpPr>
                          <p:cNvPr id="31" name="Pole tekstowe 87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 rot="5400000">
                            <a:off x="10759" y="27909"/>
                            <a:ext cx="5624" cy="2382"/>
                          </a:xfrm>
                          <a:prstGeom prst="rect">
                            <a:avLst/>
                          </a:prstGeom>
                          <a:solidFill>
                            <a:schemeClr val="lt1">
                              <a:lumMod val="100000"/>
                              <a:lumOff val="0"/>
                            </a:schemeClr>
                          </a:solidFill>
                          <a:ln w="6350">
                            <a:solidFill>
                              <a:schemeClr val="bg1">
                                <a:lumMod val="100000"/>
                                <a:lumOff val="0"/>
                              </a:schemeClr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rot="0" vert="vert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pPr>
                              <a:lnSpc>
                                <a:spcPct val="115000"/>
                              </a:lnSpc>
                              <a:spcAft>
                                <a:spcPts val="1000"/>
                              </a:spcAft>
                            </a:pPr>
                            <a:r>
                              <a:rPr lang="pl-PL" sz="900">
                                <a:effectLst/>
                                <a:latin typeface="Calibri"/>
                                <a:ea typeface="Calibri"/>
                                <a:cs typeface="Times New Roman"/>
                              </a:rPr>
                              <a:t>obsługa</a:t>
                            </a:r>
                            <a:endParaRPr lang="pl-PL" sz="1100">
                              <a:effectLst/>
                              <a:latin typeface="Calibri"/>
                              <a:ea typeface="Calibri"/>
                              <a:cs typeface="Times New Roman"/>
                            </a:endParaRPr>
                          </a:p>
                        </p:txBody>
                      </p:sp>
                      <p:sp>
                        <p:nvSpPr>
                          <p:cNvPr id="32" name="Pole tekstowe 88"/>
                          <p:cNvSpPr txBox="1">
                            <a:spLocks noChangeArrowheads="1"/>
                          </p:cNvSpPr>
                          <p:nvPr/>
                        </p:nvSpPr>
                        <p:spPr bwMode="auto">
                          <a:xfrm rot="-5400000">
                            <a:off x="-569" y="28279"/>
                            <a:ext cx="7354" cy="2381"/>
                          </a:xfrm>
                          <a:prstGeom prst="rect">
                            <a:avLst/>
                          </a:prstGeom>
                          <a:solidFill>
                            <a:schemeClr val="lt1">
                              <a:lumMod val="100000"/>
                              <a:lumOff val="0"/>
                            </a:schemeClr>
                          </a:solidFill>
                          <a:ln w="6350">
                            <a:solidFill>
                              <a:schemeClr val="bg1">
                                <a:lumMod val="100000"/>
                                <a:lumOff val="0"/>
                              </a:schemeClr>
                            </a:solidFill>
                            <a:miter lim="800000"/>
                            <a:headEnd/>
                            <a:tailEnd/>
                          </a:ln>
                        </p:spPr>
                        <p:txBody>
                          <a:bodyPr rot="0" vert="vert270" wrap="square" lIns="91440" tIns="45720" rIns="91440" bIns="45720" anchor="t" anchorCtr="0" upright="1">
                            <a:noAutofit/>
                          </a:bodyPr>
                          <a:lstStyle/>
                          <a:p>
                            <a:pPr>
                              <a:lnSpc>
                                <a:spcPct val="115000"/>
                              </a:lnSpc>
                              <a:spcAft>
                                <a:spcPts val="1000"/>
                              </a:spcAft>
                            </a:pPr>
                            <a:r>
                              <a:rPr lang="pl-PL" sz="900">
                                <a:effectLst/>
                                <a:latin typeface="Calibri"/>
                                <a:ea typeface="Calibri"/>
                                <a:cs typeface="Times New Roman"/>
                              </a:rPr>
                              <a:t>informacje</a:t>
                            </a:r>
                            <a:endParaRPr lang="pl-PL" sz="1100">
                              <a:effectLst/>
                              <a:latin typeface="Calibri"/>
                              <a:ea typeface="Calibri"/>
                              <a:cs typeface="Times New Roman"/>
                            </a:endParaRPr>
                          </a:p>
                        </p:txBody>
                      </p:sp>
                      <p:grpSp>
                        <p:nvGrpSpPr>
                          <p:cNvPr id="33" name="Grupa 32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28860" y="17621"/>
                            <a:ext cx="27974" cy="23622"/>
                            <a:chOff x="0" y="0"/>
                            <a:chExt cx="27973" cy="23622"/>
                          </a:xfrm>
                        </p:grpSpPr>
                        <p:cxnSp>
                          <p:nvCxnSpPr>
                            <p:cNvPr id="37" name="Łącznik prosty 92"/>
                            <p:cNvCxnSpPr>
                              <a:cxnSpLocks noChangeShapeType="1"/>
                            </p:cNvCxnSpPr>
                            <p:nvPr/>
                          </p:nvCxnSpPr>
                          <p:spPr bwMode="auto">
                            <a:xfrm flipH="1">
                              <a:off x="1333" y="23622"/>
                              <a:ext cx="26640" cy="0"/>
                            </a:xfrm>
                            <a:prstGeom prst="line">
                              <a:avLst/>
                            </a:prstGeom>
                            <a:noFill/>
                            <a:ln w="19050">
                              <a:solidFill>
                                <a:schemeClr val="accent1">
                                  <a:lumMod val="100000"/>
                                  <a:lumOff val="0"/>
                                </a:schemeClr>
                              </a:solidFill>
                              <a:miter lim="800000"/>
                              <a:headEnd/>
                              <a:tailEnd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noFill/>
                                </a14:hiddenFill>
                              </a:ext>
                            </a:extLst>
                          </p:spPr>
                        </p:cxnSp>
                        <p:grpSp>
                          <p:nvGrpSpPr>
                            <p:cNvPr id="38" name="Grupa 37"/>
                            <p:cNvGrpSpPr>
                              <a:grpSpLocks/>
                            </p:cNvGrpSpPr>
                            <p:nvPr/>
                          </p:nvGrpSpPr>
                          <p:grpSpPr bwMode="auto">
                            <a:xfrm>
                              <a:off x="0" y="0"/>
                              <a:ext cx="27825" cy="23622"/>
                              <a:chOff x="0" y="0"/>
                              <a:chExt cx="27825" cy="23622"/>
                            </a:xfrm>
                          </p:grpSpPr>
                          <p:cxnSp>
                            <p:nvCxnSpPr>
                              <p:cNvPr id="39" name="Łącznik prosty 91"/>
                              <p:cNvCxnSpPr>
                                <a:cxnSpLocks noChangeShapeType="1"/>
                              </p:cNvCxnSpPr>
                              <p:nvPr/>
                            </p:nvCxnSpPr>
                            <p:spPr bwMode="auto">
                              <a:xfrm>
                                <a:off x="27813" y="2571"/>
                                <a:ext cx="12" cy="21051"/>
                              </a:xfrm>
                              <a:prstGeom prst="line">
                                <a:avLst/>
                              </a:prstGeom>
                              <a:noFill/>
                              <a:ln w="19050">
                                <a:solidFill>
                                  <a:schemeClr val="accent1">
                                    <a:lumMod val="100000"/>
                                    <a:lumOff val="0"/>
                                  </a:schemeClr>
                                </a:solidFill>
                                <a:miter lim="800000"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</p:cxnSp>
                          <p:cxnSp>
                            <p:nvCxnSpPr>
                              <p:cNvPr id="40" name="Łącznik prosty ze strzałką 39"/>
                              <p:cNvCxnSpPr>
                                <a:cxnSpLocks noChangeShapeType="1"/>
                              </p:cNvCxnSpPr>
                              <p:nvPr/>
                            </p:nvCxnSpPr>
                            <p:spPr bwMode="auto">
                              <a:xfrm flipH="1">
                                <a:off x="24098" y="2571"/>
                                <a:ext cx="3715" cy="0"/>
                              </a:xfrm>
                              <a:prstGeom prst="straightConnector1">
                                <a:avLst/>
                              </a:prstGeom>
                              <a:noFill/>
                              <a:ln w="19050">
                                <a:solidFill>
                                  <a:schemeClr val="accent1">
                                    <a:lumMod val="100000"/>
                                    <a:lumOff val="0"/>
                                  </a:schemeClr>
                                </a:solidFill>
                                <a:miter lim="800000"/>
                                <a:headEnd/>
                                <a:tailEnd type="triangle" w="med" len="med"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</p:cxnSp>
                          <p:grpSp>
                            <p:nvGrpSpPr>
                              <p:cNvPr id="41" name="Grupa 40"/>
                              <p:cNvGrpSpPr>
                                <a:grpSpLocks/>
                              </p:cNvGrpSpPr>
                              <p:nvPr/>
                            </p:nvGrpSpPr>
                            <p:grpSpPr bwMode="auto">
                              <a:xfrm>
                                <a:off x="0" y="0"/>
                                <a:ext cx="26098" cy="19812"/>
                                <a:chOff x="0" y="0"/>
                                <a:chExt cx="26098" cy="19812"/>
                              </a:xfrm>
                            </p:grpSpPr>
                            <p:grpSp>
                              <p:nvGrpSpPr>
                                <p:cNvPr id="43" name="Grupa 42"/>
                                <p:cNvGrpSpPr>
                                  <a:grpSpLocks/>
                                </p:cNvGrpSpPr>
                                <p:nvPr/>
                              </p:nvGrpSpPr>
                              <p:grpSpPr bwMode="auto">
                                <a:xfrm>
                                  <a:off x="7048" y="0"/>
                                  <a:ext cx="19050" cy="19812"/>
                                  <a:chOff x="0" y="0"/>
                                  <a:chExt cx="19050" cy="19812"/>
                                </a:xfrm>
                              </p:grpSpPr>
                              <p:grpSp>
                                <p:nvGrpSpPr>
                                  <p:cNvPr id="45" name="Grupa 44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0" y="0"/>
                                    <a:ext cx="16287" cy="5334"/>
                                    <a:chOff x="0" y="0"/>
                                    <a:chExt cx="16287" cy="5334"/>
                                  </a:xfrm>
                                </p:grpSpPr>
                                <p:sp>
                                  <p:nvSpPr>
                                    <p:cNvPr id="60" name="Ramka 28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0" y="0"/>
                                      <a:ext cx="16287" cy="5334"/>
                                    </a:xfrm>
                                    <a:custGeom>
                                      <a:avLst/>
                                      <a:gdLst>
                                        <a:gd name="T0" fmla="*/ 0 w 1628775"/>
                                        <a:gd name="T1" fmla="*/ 0 h 533400"/>
                                        <a:gd name="T2" fmla="*/ 1628775 w 1628775"/>
                                        <a:gd name="T3" fmla="*/ 0 h 533400"/>
                                        <a:gd name="T4" fmla="*/ 1628775 w 1628775"/>
                                        <a:gd name="T5" fmla="*/ 533400 h 533400"/>
                                        <a:gd name="T6" fmla="*/ 0 w 1628775"/>
                                        <a:gd name="T7" fmla="*/ 533400 h 533400"/>
                                        <a:gd name="T8" fmla="*/ 0 w 1628775"/>
                                        <a:gd name="T9" fmla="*/ 0 h 533400"/>
                                        <a:gd name="T10" fmla="*/ 66675 w 1628775"/>
                                        <a:gd name="T11" fmla="*/ 66675 h 533400"/>
                                        <a:gd name="T12" fmla="*/ 66675 w 1628775"/>
                                        <a:gd name="T13" fmla="*/ 466725 h 533400"/>
                                        <a:gd name="T14" fmla="*/ 1562100 w 1628775"/>
                                        <a:gd name="T15" fmla="*/ 466725 h 533400"/>
                                        <a:gd name="T16" fmla="*/ 1562100 w 1628775"/>
                                        <a:gd name="T17" fmla="*/ 66675 h 533400"/>
                                        <a:gd name="T18" fmla="*/ 66675 w 1628775"/>
                                        <a:gd name="T19" fmla="*/ 66675 h 533400"/>
                                        <a:gd name="T20" fmla="*/ 0 60000 65536"/>
                                        <a:gd name="T21" fmla="*/ 0 60000 65536"/>
                                        <a:gd name="T22" fmla="*/ 0 60000 65536"/>
                                        <a:gd name="T23" fmla="*/ 0 60000 65536"/>
                                        <a:gd name="T24" fmla="*/ 0 60000 65536"/>
                                        <a:gd name="T25" fmla="*/ 0 60000 65536"/>
                                        <a:gd name="T26" fmla="*/ 0 60000 65536"/>
                                        <a:gd name="T27" fmla="*/ 0 60000 65536"/>
                                        <a:gd name="T28" fmla="*/ 0 60000 65536"/>
                                        <a:gd name="T29" fmla="*/ 0 60000 65536"/>
                                      </a:gdLst>
                                      <a:ahLst/>
                                      <a:cxnLst>
                                        <a:cxn ang="T20">
                                          <a:pos x="T0" y="T1"/>
                                        </a:cxn>
                                        <a:cxn ang="T21">
                                          <a:pos x="T2" y="T3"/>
                                        </a:cxn>
                                        <a:cxn ang="T22">
                                          <a:pos x="T4" y="T5"/>
                                        </a:cxn>
                                        <a:cxn ang="T23">
                                          <a:pos x="T6" y="T7"/>
                                        </a:cxn>
                                        <a:cxn ang="T24">
                                          <a:pos x="T8" y="T9"/>
                                        </a:cxn>
                                        <a:cxn ang="T25">
                                          <a:pos x="T10" y="T11"/>
                                        </a:cxn>
                                        <a:cxn ang="T26">
                                          <a:pos x="T12" y="T13"/>
                                        </a:cxn>
                                        <a:cxn ang="T27">
                                          <a:pos x="T14" y="T15"/>
                                        </a:cxn>
                                        <a:cxn ang="T28">
                                          <a:pos x="T16" y="T17"/>
                                        </a:cxn>
                                        <a:cxn ang="T29">
                                          <a:pos x="T18" y="T19"/>
                                        </a:cxn>
                                      </a:cxnLst>
                                      <a:rect l="0" t="0" r="r" b="b"/>
                                      <a:pathLst>
                                        <a:path w="1628775" h="533400">
                                          <a:moveTo>
                                            <a:pt x="0" y="0"/>
                                          </a:moveTo>
                                          <a:lnTo>
                                            <a:pt x="1628775" y="0"/>
                                          </a:lnTo>
                                          <a:lnTo>
                                            <a:pt x="1628775" y="533400"/>
                                          </a:lnTo>
                                          <a:lnTo>
                                            <a:pt x="0" y="533400"/>
                                          </a:lnTo>
                                          <a:lnTo>
                                            <a:pt x="0" y="0"/>
                                          </a:lnTo>
                                          <a:close/>
                                          <a:moveTo>
                                            <a:pt x="66675" y="66675"/>
                                          </a:moveTo>
                                          <a:lnTo>
                                            <a:pt x="66675" y="466725"/>
                                          </a:lnTo>
                                          <a:lnTo>
                                            <a:pt x="1562100" y="466725"/>
                                          </a:lnTo>
                                          <a:lnTo>
                                            <a:pt x="1562100" y="66675"/>
                                          </a:lnTo>
                                          <a:lnTo>
                                            <a:pt x="66675" y="66675"/>
                                          </a:lnTo>
                                          <a:close/>
                                        </a:path>
                                      </a:pathLst>
                                    </a:custGeom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ln w="12700">
                                      <a:solidFill>
                                        <a:schemeClr val="accent1">
                                          <a:lumMod val="5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ctr" anchorCtr="0" upright="1">
                                      <a:noAutofit/>
                                    </a:bodyPr>
                                    <a:lstStyle/>
                                    <a:p>
                                      <a:endParaRPr lang="pl-PL"/>
                                    </a:p>
                                  </p:txBody>
                                </p:sp>
                                <p:sp>
                                  <p:nvSpPr>
                                    <p:cNvPr id="61" name="Pole tekstowe 29"/>
                                    <p:cNvSpPr txBox="1"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857" y="666"/>
                                      <a:ext cx="14764" cy="4096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chemeClr val="lt1">
                                        <a:lumMod val="100000"/>
                                        <a:lumOff val="0"/>
                                      </a:schemeClr>
                                    </a:solidFill>
                                    <a:ln w="6350">
                                      <a:solidFill>
                                        <a:schemeClr val="bg1">
                                          <a:lumMod val="10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t" anchorCtr="0" upright="1">
                                      <a:noAutofit/>
                                    </a:bodyPr>
                                    <a:lstStyle/>
                                    <a:p>
                                      <a:pPr algn="ctr">
                                        <a:lnSpc>
                                          <a:spcPct val="115000"/>
                                        </a:lnSpc>
                                        <a:spcAft>
                                          <a:spcPts val="1000"/>
                                        </a:spcAft>
                                      </a:pPr>
                                      <a:r>
                                        <a:rPr lang="pl-PL" sz="9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  <a:t>Centrum Zarządzania Kryzysowego MSWiA</a:t>
                                      </a:r>
                                      <a:endParaRPr lang="pl-PL" sz="1100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endParaRPr>
                                    </a:p>
                                  </p:txBody>
                                </p:sp>
                              </p:grpSp>
                              <p:grpSp>
                                <p:nvGrpSpPr>
                                  <p:cNvPr id="46" name="Grupa 45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0" y="4953"/>
                                    <a:ext cx="16287" cy="5334"/>
                                    <a:chOff x="0" y="0"/>
                                    <a:chExt cx="16287" cy="5334"/>
                                  </a:xfrm>
                                </p:grpSpPr>
                                <p:sp>
                                  <p:nvSpPr>
                                    <p:cNvPr id="58" name="Ramka 31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0" y="0"/>
                                      <a:ext cx="16287" cy="5334"/>
                                    </a:xfrm>
                                    <a:custGeom>
                                      <a:avLst/>
                                      <a:gdLst>
                                        <a:gd name="T0" fmla="*/ 0 w 1628775"/>
                                        <a:gd name="T1" fmla="*/ 0 h 533400"/>
                                        <a:gd name="T2" fmla="*/ 1628775 w 1628775"/>
                                        <a:gd name="T3" fmla="*/ 0 h 533400"/>
                                        <a:gd name="T4" fmla="*/ 1628775 w 1628775"/>
                                        <a:gd name="T5" fmla="*/ 533400 h 533400"/>
                                        <a:gd name="T6" fmla="*/ 0 w 1628775"/>
                                        <a:gd name="T7" fmla="*/ 533400 h 533400"/>
                                        <a:gd name="T8" fmla="*/ 0 w 1628775"/>
                                        <a:gd name="T9" fmla="*/ 0 h 533400"/>
                                        <a:gd name="T10" fmla="*/ 66675 w 1628775"/>
                                        <a:gd name="T11" fmla="*/ 66675 h 533400"/>
                                        <a:gd name="T12" fmla="*/ 66675 w 1628775"/>
                                        <a:gd name="T13" fmla="*/ 466725 h 533400"/>
                                        <a:gd name="T14" fmla="*/ 1562100 w 1628775"/>
                                        <a:gd name="T15" fmla="*/ 466725 h 533400"/>
                                        <a:gd name="T16" fmla="*/ 1562100 w 1628775"/>
                                        <a:gd name="T17" fmla="*/ 66675 h 533400"/>
                                        <a:gd name="T18" fmla="*/ 66675 w 1628775"/>
                                        <a:gd name="T19" fmla="*/ 66675 h 533400"/>
                                        <a:gd name="T20" fmla="*/ 0 60000 65536"/>
                                        <a:gd name="T21" fmla="*/ 0 60000 65536"/>
                                        <a:gd name="T22" fmla="*/ 0 60000 65536"/>
                                        <a:gd name="T23" fmla="*/ 0 60000 65536"/>
                                        <a:gd name="T24" fmla="*/ 0 60000 65536"/>
                                        <a:gd name="T25" fmla="*/ 0 60000 65536"/>
                                        <a:gd name="T26" fmla="*/ 0 60000 65536"/>
                                        <a:gd name="T27" fmla="*/ 0 60000 65536"/>
                                        <a:gd name="T28" fmla="*/ 0 60000 65536"/>
                                        <a:gd name="T29" fmla="*/ 0 60000 65536"/>
                                      </a:gdLst>
                                      <a:ahLst/>
                                      <a:cxnLst>
                                        <a:cxn ang="T20">
                                          <a:pos x="T0" y="T1"/>
                                        </a:cxn>
                                        <a:cxn ang="T21">
                                          <a:pos x="T2" y="T3"/>
                                        </a:cxn>
                                        <a:cxn ang="T22">
                                          <a:pos x="T4" y="T5"/>
                                        </a:cxn>
                                        <a:cxn ang="T23">
                                          <a:pos x="T6" y="T7"/>
                                        </a:cxn>
                                        <a:cxn ang="T24">
                                          <a:pos x="T8" y="T9"/>
                                        </a:cxn>
                                        <a:cxn ang="T25">
                                          <a:pos x="T10" y="T11"/>
                                        </a:cxn>
                                        <a:cxn ang="T26">
                                          <a:pos x="T12" y="T13"/>
                                        </a:cxn>
                                        <a:cxn ang="T27">
                                          <a:pos x="T14" y="T15"/>
                                        </a:cxn>
                                        <a:cxn ang="T28">
                                          <a:pos x="T16" y="T17"/>
                                        </a:cxn>
                                        <a:cxn ang="T29">
                                          <a:pos x="T18" y="T19"/>
                                        </a:cxn>
                                      </a:cxnLst>
                                      <a:rect l="0" t="0" r="r" b="b"/>
                                      <a:pathLst>
                                        <a:path w="1628775" h="533400">
                                          <a:moveTo>
                                            <a:pt x="0" y="0"/>
                                          </a:moveTo>
                                          <a:lnTo>
                                            <a:pt x="1628775" y="0"/>
                                          </a:lnTo>
                                          <a:lnTo>
                                            <a:pt x="1628775" y="533400"/>
                                          </a:lnTo>
                                          <a:lnTo>
                                            <a:pt x="0" y="533400"/>
                                          </a:lnTo>
                                          <a:lnTo>
                                            <a:pt x="0" y="0"/>
                                          </a:lnTo>
                                          <a:close/>
                                          <a:moveTo>
                                            <a:pt x="66675" y="66675"/>
                                          </a:moveTo>
                                          <a:lnTo>
                                            <a:pt x="66675" y="466725"/>
                                          </a:lnTo>
                                          <a:lnTo>
                                            <a:pt x="1562100" y="466725"/>
                                          </a:lnTo>
                                          <a:lnTo>
                                            <a:pt x="1562100" y="66675"/>
                                          </a:lnTo>
                                          <a:lnTo>
                                            <a:pt x="66675" y="66675"/>
                                          </a:lnTo>
                                          <a:close/>
                                        </a:path>
                                      </a:pathLst>
                                    </a:custGeom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ln w="12700">
                                      <a:solidFill>
                                        <a:schemeClr val="accent1">
                                          <a:lumMod val="5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ctr" anchorCtr="0" upright="1">
                                      <a:noAutofit/>
                                    </a:bodyPr>
                                    <a:lstStyle/>
                                    <a:p>
                                      <a:endParaRPr lang="pl-PL"/>
                                    </a:p>
                                  </p:txBody>
                                </p:sp>
                                <p:sp>
                                  <p:nvSpPr>
                                    <p:cNvPr id="59" name="Pole tekstowe 32"/>
                                    <p:cNvSpPr txBox="1"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857" y="666"/>
                                      <a:ext cx="14764" cy="4096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chemeClr val="lt1">
                                        <a:lumMod val="100000"/>
                                        <a:lumOff val="0"/>
                                      </a:schemeClr>
                                    </a:solidFill>
                                    <a:ln w="6350">
                                      <a:solidFill>
                                        <a:schemeClr val="bg1">
                                          <a:lumMod val="10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t" anchorCtr="0" upright="1">
                                      <a:noAutofit/>
                                    </a:bodyPr>
                                    <a:lstStyle/>
                                    <a:p>
                                      <a:pPr algn="ctr">
                                        <a:lnSpc>
                                          <a:spcPct val="115000"/>
                                        </a:lnSpc>
                                        <a:spcAft>
                                          <a:spcPts val="1000"/>
                                        </a:spcAft>
                                      </a:pP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r>
                                        <a:rPr lang="pl-PL" sz="9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  <a:t>Policja</a:t>
                                      </a:r>
                                      <a:endParaRPr lang="pl-PL" sz="1100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endParaRPr>
                                    </a:p>
                                  </p:txBody>
                                </p:sp>
                              </p:grpSp>
                              <p:grpSp>
                                <p:nvGrpSpPr>
                                  <p:cNvPr id="47" name="Grupa 46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0" y="9715"/>
                                    <a:ext cx="16287" cy="5334"/>
                                    <a:chOff x="0" y="0"/>
                                    <a:chExt cx="16287" cy="5334"/>
                                  </a:xfrm>
                                </p:grpSpPr>
                                <p:sp>
                                  <p:nvSpPr>
                                    <p:cNvPr id="56" name="Ramka 34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0" y="0"/>
                                      <a:ext cx="16287" cy="5334"/>
                                    </a:xfrm>
                                    <a:custGeom>
                                      <a:avLst/>
                                      <a:gdLst>
                                        <a:gd name="T0" fmla="*/ 0 w 1628775"/>
                                        <a:gd name="T1" fmla="*/ 0 h 533400"/>
                                        <a:gd name="T2" fmla="*/ 1628775 w 1628775"/>
                                        <a:gd name="T3" fmla="*/ 0 h 533400"/>
                                        <a:gd name="T4" fmla="*/ 1628775 w 1628775"/>
                                        <a:gd name="T5" fmla="*/ 533400 h 533400"/>
                                        <a:gd name="T6" fmla="*/ 0 w 1628775"/>
                                        <a:gd name="T7" fmla="*/ 533400 h 533400"/>
                                        <a:gd name="T8" fmla="*/ 0 w 1628775"/>
                                        <a:gd name="T9" fmla="*/ 0 h 533400"/>
                                        <a:gd name="T10" fmla="*/ 66675 w 1628775"/>
                                        <a:gd name="T11" fmla="*/ 66675 h 533400"/>
                                        <a:gd name="T12" fmla="*/ 66675 w 1628775"/>
                                        <a:gd name="T13" fmla="*/ 466725 h 533400"/>
                                        <a:gd name="T14" fmla="*/ 1562100 w 1628775"/>
                                        <a:gd name="T15" fmla="*/ 466725 h 533400"/>
                                        <a:gd name="T16" fmla="*/ 1562100 w 1628775"/>
                                        <a:gd name="T17" fmla="*/ 66675 h 533400"/>
                                        <a:gd name="T18" fmla="*/ 66675 w 1628775"/>
                                        <a:gd name="T19" fmla="*/ 66675 h 533400"/>
                                        <a:gd name="T20" fmla="*/ 0 60000 65536"/>
                                        <a:gd name="T21" fmla="*/ 0 60000 65536"/>
                                        <a:gd name="T22" fmla="*/ 0 60000 65536"/>
                                        <a:gd name="T23" fmla="*/ 0 60000 65536"/>
                                        <a:gd name="T24" fmla="*/ 0 60000 65536"/>
                                        <a:gd name="T25" fmla="*/ 0 60000 65536"/>
                                        <a:gd name="T26" fmla="*/ 0 60000 65536"/>
                                        <a:gd name="T27" fmla="*/ 0 60000 65536"/>
                                        <a:gd name="T28" fmla="*/ 0 60000 65536"/>
                                        <a:gd name="T29" fmla="*/ 0 60000 65536"/>
                                      </a:gdLst>
                                      <a:ahLst/>
                                      <a:cxnLst>
                                        <a:cxn ang="T20">
                                          <a:pos x="T0" y="T1"/>
                                        </a:cxn>
                                        <a:cxn ang="T21">
                                          <a:pos x="T2" y="T3"/>
                                        </a:cxn>
                                        <a:cxn ang="T22">
                                          <a:pos x="T4" y="T5"/>
                                        </a:cxn>
                                        <a:cxn ang="T23">
                                          <a:pos x="T6" y="T7"/>
                                        </a:cxn>
                                        <a:cxn ang="T24">
                                          <a:pos x="T8" y="T9"/>
                                        </a:cxn>
                                        <a:cxn ang="T25">
                                          <a:pos x="T10" y="T11"/>
                                        </a:cxn>
                                        <a:cxn ang="T26">
                                          <a:pos x="T12" y="T13"/>
                                        </a:cxn>
                                        <a:cxn ang="T27">
                                          <a:pos x="T14" y="T15"/>
                                        </a:cxn>
                                        <a:cxn ang="T28">
                                          <a:pos x="T16" y="T17"/>
                                        </a:cxn>
                                        <a:cxn ang="T29">
                                          <a:pos x="T18" y="T19"/>
                                        </a:cxn>
                                      </a:cxnLst>
                                      <a:rect l="0" t="0" r="r" b="b"/>
                                      <a:pathLst>
                                        <a:path w="1628775" h="533400">
                                          <a:moveTo>
                                            <a:pt x="0" y="0"/>
                                          </a:moveTo>
                                          <a:lnTo>
                                            <a:pt x="1628775" y="0"/>
                                          </a:lnTo>
                                          <a:lnTo>
                                            <a:pt x="1628775" y="533400"/>
                                          </a:lnTo>
                                          <a:lnTo>
                                            <a:pt x="0" y="533400"/>
                                          </a:lnTo>
                                          <a:lnTo>
                                            <a:pt x="0" y="0"/>
                                          </a:lnTo>
                                          <a:close/>
                                          <a:moveTo>
                                            <a:pt x="66675" y="66675"/>
                                          </a:moveTo>
                                          <a:lnTo>
                                            <a:pt x="66675" y="466725"/>
                                          </a:lnTo>
                                          <a:lnTo>
                                            <a:pt x="1562100" y="466725"/>
                                          </a:lnTo>
                                          <a:lnTo>
                                            <a:pt x="1562100" y="66675"/>
                                          </a:lnTo>
                                          <a:lnTo>
                                            <a:pt x="66675" y="66675"/>
                                          </a:lnTo>
                                          <a:close/>
                                        </a:path>
                                      </a:pathLst>
                                    </a:custGeom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ln w="12700">
                                      <a:solidFill>
                                        <a:schemeClr val="accent1">
                                          <a:lumMod val="5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ctr" anchorCtr="0" upright="1">
                                      <a:noAutofit/>
                                    </a:bodyPr>
                                    <a:lstStyle/>
                                    <a:p>
                                      <a:endParaRPr lang="pl-PL"/>
                                    </a:p>
                                  </p:txBody>
                                </p:sp>
                                <p:sp>
                                  <p:nvSpPr>
                                    <p:cNvPr id="57" name="Pole tekstowe 35"/>
                                    <p:cNvSpPr txBox="1"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857" y="666"/>
                                      <a:ext cx="14764" cy="4096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chemeClr val="lt1">
                                        <a:lumMod val="100000"/>
                                        <a:lumOff val="0"/>
                                      </a:schemeClr>
                                    </a:solidFill>
                                    <a:ln w="6350">
                                      <a:solidFill>
                                        <a:schemeClr val="bg1">
                                          <a:lumMod val="10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t" anchorCtr="0" upright="1">
                                      <a:noAutofit/>
                                    </a:bodyPr>
                                    <a:lstStyle/>
                                    <a:p>
                                      <a:pPr algn="ctr">
                                        <a:lnSpc>
                                          <a:spcPct val="115000"/>
                                        </a:lnSpc>
                                        <a:spcAft>
                                          <a:spcPts val="1000"/>
                                        </a:spcAft>
                                      </a:pP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r>
                                        <a:rPr lang="pl-PL" sz="9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  <a:t>Straż Graniczna</a:t>
                                      </a:r>
                                      <a:endParaRPr lang="pl-PL" sz="1100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endParaRPr>
                                    </a:p>
                                  </p:txBody>
                                </p:sp>
                              </p:grpSp>
                              <p:grpSp>
                                <p:nvGrpSpPr>
                                  <p:cNvPr id="48" name="Grupa 47"/>
                                  <p:cNvGrpSpPr>
                                    <a:grpSpLocks/>
                                  </p:cNvGrpSpPr>
                                  <p:nvPr/>
                                </p:nvGrpSpPr>
                                <p:grpSpPr bwMode="auto">
                                  <a:xfrm>
                                    <a:off x="0" y="14478"/>
                                    <a:ext cx="16287" cy="5334"/>
                                    <a:chOff x="0" y="0"/>
                                    <a:chExt cx="16287" cy="5334"/>
                                  </a:xfrm>
                                </p:grpSpPr>
                                <p:sp>
                                  <p:nvSpPr>
                                    <p:cNvPr id="54" name="Ramka 37"/>
                                    <p:cNvSpPr>
                                      <a:spLocks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0" y="0"/>
                                      <a:ext cx="16287" cy="5334"/>
                                    </a:xfrm>
                                    <a:custGeom>
                                      <a:avLst/>
                                      <a:gdLst>
                                        <a:gd name="T0" fmla="*/ 0 w 1628775"/>
                                        <a:gd name="T1" fmla="*/ 0 h 533400"/>
                                        <a:gd name="T2" fmla="*/ 1628775 w 1628775"/>
                                        <a:gd name="T3" fmla="*/ 0 h 533400"/>
                                        <a:gd name="T4" fmla="*/ 1628775 w 1628775"/>
                                        <a:gd name="T5" fmla="*/ 533400 h 533400"/>
                                        <a:gd name="T6" fmla="*/ 0 w 1628775"/>
                                        <a:gd name="T7" fmla="*/ 533400 h 533400"/>
                                        <a:gd name="T8" fmla="*/ 0 w 1628775"/>
                                        <a:gd name="T9" fmla="*/ 0 h 533400"/>
                                        <a:gd name="T10" fmla="*/ 66675 w 1628775"/>
                                        <a:gd name="T11" fmla="*/ 66675 h 533400"/>
                                        <a:gd name="T12" fmla="*/ 66675 w 1628775"/>
                                        <a:gd name="T13" fmla="*/ 466725 h 533400"/>
                                        <a:gd name="T14" fmla="*/ 1562100 w 1628775"/>
                                        <a:gd name="T15" fmla="*/ 466725 h 533400"/>
                                        <a:gd name="T16" fmla="*/ 1562100 w 1628775"/>
                                        <a:gd name="T17" fmla="*/ 66675 h 533400"/>
                                        <a:gd name="T18" fmla="*/ 66675 w 1628775"/>
                                        <a:gd name="T19" fmla="*/ 66675 h 533400"/>
                                        <a:gd name="T20" fmla="*/ 0 60000 65536"/>
                                        <a:gd name="T21" fmla="*/ 0 60000 65536"/>
                                        <a:gd name="T22" fmla="*/ 0 60000 65536"/>
                                        <a:gd name="T23" fmla="*/ 0 60000 65536"/>
                                        <a:gd name="T24" fmla="*/ 0 60000 65536"/>
                                        <a:gd name="T25" fmla="*/ 0 60000 65536"/>
                                        <a:gd name="T26" fmla="*/ 0 60000 65536"/>
                                        <a:gd name="T27" fmla="*/ 0 60000 65536"/>
                                        <a:gd name="T28" fmla="*/ 0 60000 65536"/>
                                        <a:gd name="T29" fmla="*/ 0 60000 65536"/>
                                      </a:gdLst>
                                      <a:ahLst/>
                                      <a:cxnLst>
                                        <a:cxn ang="T20">
                                          <a:pos x="T0" y="T1"/>
                                        </a:cxn>
                                        <a:cxn ang="T21">
                                          <a:pos x="T2" y="T3"/>
                                        </a:cxn>
                                        <a:cxn ang="T22">
                                          <a:pos x="T4" y="T5"/>
                                        </a:cxn>
                                        <a:cxn ang="T23">
                                          <a:pos x="T6" y="T7"/>
                                        </a:cxn>
                                        <a:cxn ang="T24">
                                          <a:pos x="T8" y="T9"/>
                                        </a:cxn>
                                        <a:cxn ang="T25">
                                          <a:pos x="T10" y="T11"/>
                                        </a:cxn>
                                        <a:cxn ang="T26">
                                          <a:pos x="T12" y="T13"/>
                                        </a:cxn>
                                        <a:cxn ang="T27">
                                          <a:pos x="T14" y="T15"/>
                                        </a:cxn>
                                        <a:cxn ang="T28">
                                          <a:pos x="T16" y="T17"/>
                                        </a:cxn>
                                        <a:cxn ang="T29">
                                          <a:pos x="T18" y="T19"/>
                                        </a:cxn>
                                      </a:cxnLst>
                                      <a:rect l="0" t="0" r="r" b="b"/>
                                      <a:pathLst>
                                        <a:path w="1628775" h="533400">
                                          <a:moveTo>
                                            <a:pt x="0" y="0"/>
                                          </a:moveTo>
                                          <a:lnTo>
                                            <a:pt x="1628775" y="0"/>
                                          </a:lnTo>
                                          <a:lnTo>
                                            <a:pt x="1628775" y="533400"/>
                                          </a:lnTo>
                                          <a:lnTo>
                                            <a:pt x="0" y="533400"/>
                                          </a:lnTo>
                                          <a:lnTo>
                                            <a:pt x="0" y="0"/>
                                          </a:lnTo>
                                          <a:close/>
                                          <a:moveTo>
                                            <a:pt x="66675" y="66675"/>
                                          </a:moveTo>
                                          <a:lnTo>
                                            <a:pt x="66675" y="466725"/>
                                          </a:lnTo>
                                          <a:lnTo>
                                            <a:pt x="1562100" y="466725"/>
                                          </a:lnTo>
                                          <a:lnTo>
                                            <a:pt x="1562100" y="66675"/>
                                          </a:lnTo>
                                          <a:lnTo>
                                            <a:pt x="66675" y="66675"/>
                                          </a:lnTo>
                                          <a:close/>
                                        </a:path>
                                      </a:pathLst>
                                    </a:custGeom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ln w="12700">
                                      <a:solidFill>
                                        <a:schemeClr val="accent1">
                                          <a:lumMod val="5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ctr" anchorCtr="0" upright="1">
                                      <a:noAutofit/>
                                    </a:bodyPr>
                                    <a:lstStyle/>
                                    <a:p>
                                      <a:endParaRPr lang="pl-PL"/>
                                    </a:p>
                                  </p:txBody>
                                </p:sp>
                                <p:sp>
                                  <p:nvSpPr>
                                    <p:cNvPr id="55" name="Pole tekstowe 38"/>
                                    <p:cNvSpPr txBox="1">
                                      <a:spLocks noChangeArrowheads="1"/>
                                    </p:cNvSpPr>
                                    <p:nvPr/>
                                  </p:nvSpPr>
                                  <p:spPr bwMode="auto">
                                    <a:xfrm>
                                      <a:off x="857" y="666"/>
                                      <a:ext cx="14764" cy="4096"/>
                                    </a:xfrm>
                                    <a:prstGeom prst="rect">
                                      <a:avLst/>
                                    </a:prstGeom>
                                    <a:solidFill>
                                      <a:schemeClr val="lt1">
                                        <a:lumMod val="100000"/>
                                        <a:lumOff val="0"/>
                                      </a:schemeClr>
                                    </a:solidFill>
                                    <a:ln w="6350">
                                      <a:solidFill>
                                        <a:schemeClr val="bg1">
                                          <a:lumMod val="100000"/>
                                          <a:lumOff val="0"/>
                                        </a:schemeClr>
                                      </a:solidFill>
                                      <a:miter lim="800000"/>
                                      <a:headEnd/>
                                      <a:tailEnd/>
                                    </a:ln>
                                  </p:spPr>
                                  <p:txBody>
                                    <a:bodyPr rot="0" vert="horz" wrap="square" lIns="91440" tIns="45720" rIns="91440" bIns="45720" anchor="t" anchorCtr="0" upright="1">
                                      <a:noAutofit/>
                                    </a:bodyPr>
                                    <a:lstStyle/>
                                    <a:p>
                                      <a:pPr algn="ctr">
                                        <a:lnSpc>
                                          <a:spcPct val="115000"/>
                                        </a:lnSpc>
                                        <a:spcAft>
                                          <a:spcPts val="1000"/>
                                        </a:spcAft>
                                      </a:pP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br>
                                        <a:rPr lang="pl-PL" sz="2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</a:br>
                                      <a:r>
                                        <a:rPr lang="pl-PL" sz="900" b="1">
                                          <a:effectLst/>
                                          <a:latin typeface="Calibri"/>
                                          <a:ea typeface="Calibri"/>
                                          <a:cs typeface="Times New Roman"/>
                                        </a:rPr>
                                        <a:t>Państwowa Straż Pożarna </a:t>
                                      </a:r>
                                      <a:endParaRPr lang="pl-PL" sz="1100">
                                        <a:effectLst/>
                                        <a:latin typeface="Calibri"/>
                                        <a:ea typeface="Calibri"/>
                                        <a:cs typeface="Times New Roman"/>
                                      </a:endParaRPr>
                                    </a:p>
                                  </p:txBody>
                                </p:sp>
                              </p:grpSp>
                              <p:cxnSp>
                                <p:nvCxnSpPr>
                                  <p:cNvPr id="49" name="Łącznik prosty 94"/>
                                  <p:cNvCxnSpPr>
                                    <a:cxnSpLocks noChangeShapeType="1"/>
                                  </p:cNvCxnSpPr>
                                  <p:nvPr/>
                                </p:nvCxnSpPr>
                                <p:spPr bwMode="auto">
                                  <a:xfrm>
                                    <a:off x="19050" y="4000"/>
                                    <a:ext cx="0" cy="13335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6350"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prstDash val="dash"/>
                                    <a:miter lim="800000"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</p:cxnSp>
                              <p:cxnSp>
                                <p:nvCxnSpPr>
                                  <p:cNvPr id="50" name="Łącznik prosty 95"/>
                                  <p:cNvCxnSpPr>
                                    <a:cxnSpLocks noChangeShapeType="1"/>
                                  </p:cNvCxnSpPr>
                                  <p:nvPr/>
                                </p:nvCxnSpPr>
                                <p:spPr bwMode="auto">
                                  <a:xfrm flipH="1">
                                    <a:off x="16287" y="4000"/>
                                    <a:ext cx="2763" cy="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6350"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prstDash val="dash"/>
                                    <a:miter lim="800000"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</p:cxnSp>
                              <p:cxnSp>
                                <p:nvCxnSpPr>
                                  <p:cNvPr id="51" name="Łącznik prosty 96"/>
                                  <p:cNvCxnSpPr>
                                    <a:cxnSpLocks noChangeShapeType="1"/>
                                  </p:cNvCxnSpPr>
                                  <p:nvPr/>
                                </p:nvCxnSpPr>
                                <p:spPr bwMode="auto">
                                  <a:xfrm flipH="1">
                                    <a:off x="16287" y="7524"/>
                                    <a:ext cx="2763" cy="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6350"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prstDash val="dash"/>
                                    <a:miter lim="800000"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</p:cxnSp>
                              <p:cxnSp>
                                <p:nvCxnSpPr>
                                  <p:cNvPr id="52" name="Łącznik prosty 97"/>
                                  <p:cNvCxnSpPr>
                                    <a:cxnSpLocks noChangeShapeType="1"/>
                                  </p:cNvCxnSpPr>
                                  <p:nvPr/>
                                </p:nvCxnSpPr>
                                <p:spPr bwMode="auto">
                                  <a:xfrm flipH="1">
                                    <a:off x="16383" y="12573"/>
                                    <a:ext cx="2667" cy="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6350"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prstDash val="dash"/>
                                    <a:miter lim="800000"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</p:cxnSp>
                              <p:cxnSp>
                                <p:nvCxnSpPr>
                                  <p:cNvPr id="53" name="Łącznik prosty 98"/>
                                  <p:cNvCxnSpPr>
                                    <a:cxnSpLocks noChangeShapeType="1"/>
                                  </p:cNvCxnSpPr>
                                  <p:nvPr/>
                                </p:nvCxnSpPr>
                                <p:spPr bwMode="auto">
                                  <a:xfrm flipH="1">
                                    <a:off x="16383" y="17335"/>
                                    <a:ext cx="2667" cy="0"/>
                                  </a:xfrm>
                                  <a:prstGeom prst="line">
                                    <a:avLst/>
                                  </a:prstGeom>
                                  <a:noFill/>
                                  <a:ln w="6350">
                                    <a:solidFill>
                                      <a:schemeClr val="accent1">
                                        <a:lumMod val="100000"/>
                                        <a:lumOff val="0"/>
                                      </a:schemeClr>
                                    </a:solidFill>
                                    <a:prstDash val="dash"/>
                                    <a:miter lim="800000"/>
                                    <a:headEnd/>
                                    <a:tailEnd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noFill/>
                                      </a14:hiddenFill>
                                    </a:ext>
                                  </a:extLst>
                                </p:spPr>
                              </p:cxnSp>
                            </p:grpSp>
                            <p:cxnSp>
                              <p:nvCxnSpPr>
                                <p:cNvPr id="44" name="Łącznik prosty ze strzałką 43"/>
                                <p:cNvCxnSpPr>
                                  <a:cxnSpLocks noChangeShapeType="1"/>
                                </p:cNvCxnSpPr>
                                <p:nvPr/>
                              </p:nvCxnSpPr>
                              <p:spPr bwMode="auto">
                                <a:xfrm flipH="1">
                                  <a:off x="0" y="2571"/>
                                  <a:ext cx="7575" cy="0"/>
                                </a:xfrm>
                                <a:prstGeom prst="straightConnector1">
                                  <a:avLst/>
                                </a:prstGeom>
                                <a:noFill/>
                                <a:ln w="19050">
                                  <a:solidFill>
                                    <a:schemeClr val="accent1">
                                      <a:lumMod val="100000"/>
                                      <a:lumOff val="0"/>
                                    </a:schemeClr>
                                  </a:solidFill>
                                  <a:miter lim="800000"/>
                                  <a:headEnd/>
                                  <a:tailEnd type="triangle" w="med" len="med"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noFill/>
                                    </a14:hiddenFill>
                                  </a:ext>
                                </a:extLst>
                              </p:spPr>
                            </p:cxnSp>
                          </p:grpSp>
                          <p:cxnSp>
                            <p:nvCxnSpPr>
                              <p:cNvPr id="42" name="Łącznik prosty 102"/>
                              <p:cNvCxnSpPr>
                                <a:cxnSpLocks noChangeShapeType="1"/>
                              </p:cNvCxnSpPr>
                              <p:nvPr/>
                            </p:nvCxnSpPr>
                            <p:spPr bwMode="auto">
                              <a:xfrm>
                                <a:off x="1333" y="2571"/>
                                <a:ext cx="0" cy="21051"/>
                              </a:xfrm>
                              <a:prstGeom prst="line">
                                <a:avLst/>
                              </a:prstGeom>
                              <a:noFill/>
                              <a:ln w="19050">
                                <a:solidFill>
                                  <a:schemeClr val="accent1">
                                    <a:lumMod val="100000"/>
                                    <a:lumOff val="0"/>
                                  </a:schemeClr>
                                </a:solidFill>
                                <a:miter lim="800000"/>
                                <a:headEnd/>
                                <a:tailEnd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noFill/>
                                  </a14:hiddenFill>
                                </a:ext>
                              </a:extLst>
                            </p:spPr>
                          </p:cxnSp>
                        </p:grpSp>
                      </p:grpSp>
                      <p:cxnSp>
                        <p:nvCxnSpPr>
                          <p:cNvPr id="34" name="Łącznik prosty ze strzałką 33"/>
                          <p:cNvCxnSpPr>
                            <a:cxnSpLocks noChangeShapeType="1"/>
                          </p:cNvCxnSpPr>
                          <p:nvPr/>
                        </p:nvCxnSpPr>
                        <p:spPr bwMode="auto">
                          <a:xfrm flipH="1">
                            <a:off x="30670" y="25717"/>
                            <a:ext cx="5239" cy="0"/>
                          </a:xfrm>
                          <a:prstGeom prst="straightConnector1">
                            <a:avLst/>
                          </a:prstGeom>
                          <a:noFill/>
                          <a:ln w="6350">
                            <a:solidFill>
                              <a:schemeClr val="accent1">
                                <a:lumMod val="100000"/>
                                <a:lumOff val="0"/>
                              </a:schemeClr>
                            </a:solidFill>
                            <a:prstDash val="dash"/>
                            <a:miter lim="800000"/>
                            <a:headEnd/>
                            <a:tailEnd type="triangl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</p:cxnSp>
                      <p:cxnSp>
                        <p:nvCxnSpPr>
                          <p:cNvPr id="35" name="Łącznik prosty ze strzałką 34"/>
                          <p:cNvCxnSpPr>
                            <a:cxnSpLocks noChangeShapeType="1"/>
                          </p:cNvCxnSpPr>
                          <p:nvPr/>
                        </p:nvCxnSpPr>
                        <p:spPr bwMode="auto">
                          <a:xfrm flipH="1">
                            <a:off x="30670" y="30194"/>
                            <a:ext cx="5239" cy="0"/>
                          </a:xfrm>
                          <a:prstGeom prst="straightConnector1">
                            <a:avLst/>
                          </a:prstGeom>
                          <a:noFill/>
                          <a:ln w="6350">
                            <a:solidFill>
                              <a:schemeClr val="accent1">
                                <a:lumMod val="100000"/>
                                <a:lumOff val="0"/>
                              </a:schemeClr>
                            </a:solidFill>
                            <a:prstDash val="dash"/>
                            <a:miter lim="800000"/>
                            <a:headEnd/>
                            <a:tailEnd type="triangl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</p:cxnSp>
                      <p:cxnSp>
                        <p:nvCxnSpPr>
                          <p:cNvPr id="36" name="Łącznik prosty ze strzałką 35"/>
                          <p:cNvCxnSpPr>
                            <a:cxnSpLocks noChangeShapeType="1"/>
                          </p:cNvCxnSpPr>
                          <p:nvPr/>
                        </p:nvCxnSpPr>
                        <p:spPr bwMode="auto">
                          <a:xfrm flipH="1">
                            <a:off x="30956" y="34956"/>
                            <a:ext cx="5239" cy="0"/>
                          </a:xfrm>
                          <a:prstGeom prst="straightConnector1">
                            <a:avLst/>
                          </a:prstGeom>
                          <a:noFill/>
                          <a:ln w="6350">
                            <a:solidFill>
                              <a:schemeClr val="accent1">
                                <a:lumMod val="100000"/>
                                <a:lumOff val="0"/>
                              </a:schemeClr>
                            </a:solidFill>
                            <a:prstDash val="dash"/>
                            <a:miter lim="800000"/>
                            <a:headEnd/>
                            <a:tailEnd type="triangle" w="med" len="med"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noFill/>
                              </a14:hiddenFill>
                            </a:ext>
                          </a:extLst>
                        </p:spPr>
                      </p:cxnSp>
                    </p:grpSp>
                    <p:cxnSp>
                      <p:nvCxnSpPr>
                        <p:cNvPr id="25" name="Łącznik prosty ze strzałką 24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 flipH="1">
                          <a:off x="17240" y="22002"/>
                          <a:ext cx="12376" cy="0"/>
                        </a:xfrm>
                        <a:prstGeom prst="straightConnector1">
                          <a:avLst/>
                        </a:prstGeom>
                        <a:noFill/>
                        <a:ln w="6350">
                          <a:solidFill>
                            <a:schemeClr val="accent1">
                              <a:lumMod val="100000"/>
                              <a:lumOff val="0"/>
                            </a:schemeClr>
                          </a:solidFill>
                          <a:prstDash val="dash"/>
                          <a:miter lim="800000"/>
                          <a:headEnd/>
                          <a:tailEnd type="triangle" w="med" len="med"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</p:cxnSp>
                    <p:cxnSp>
                      <p:nvCxnSpPr>
                        <p:cNvPr id="26" name="Łącznik prosty ze strzałką 25"/>
                        <p:cNvCxnSpPr>
                          <a:cxnSpLocks noChangeShapeType="1"/>
                        </p:cNvCxnSpPr>
                        <p:nvPr/>
                      </p:nvCxnSpPr>
                      <p:spPr bwMode="auto">
                        <a:xfrm>
                          <a:off x="16573" y="24288"/>
                          <a:ext cx="13041" cy="0"/>
                        </a:xfrm>
                        <a:prstGeom prst="straightConnector1">
                          <a:avLst/>
                        </a:prstGeom>
                        <a:noFill/>
                        <a:ln w="19050">
                          <a:solidFill>
                            <a:schemeClr val="accent1">
                              <a:lumMod val="100000"/>
                              <a:lumOff val="0"/>
                            </a:schemeClr>
                          </a:solidFill>
                          <a:miter lim="800000"/>
                          <a:headEnd/>
                          <a:tailEnd type="triangle" w="med" len="med"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noFill/>
                            </a14:hiddenFill>
                          </a:ext>
                        </a:extLst>
                      </p:spPr>
                    </p:cxnSp>
                  </p:grpSp>
                  <p:cxnSp>
                    <p:nvCxnSpPr>
                      <p:cNvPr id="22" name="Łącznik prosty ze strzałką 21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 flipH="1">
                        <a:off x="24860" y="35433"/>
                        <a:ext cx="5334" cy="0"/>
                      </a:xfrm>
                      <a:prstGeom prst="straightConnector1">
                        <a:avLst/>
                      </a:prstGeom>
                      <a:noFill/>
                      <a:ln w="6350">
                        <a:solidFill>
                          <a:schemeClr val="accent1">
                            <a:lumMod val="100000"/>
                            <a:lumOff val="0"/>
                          </a:schemeClr>
                        </a:solidFill>
                        <a:prstDash val="dash"/>
                        <a:miter lim="800000"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  <p:cxnSp>
                    <p:nvCxnSpPr>
                      <p:cNvPr id="23" name="Łącznik prosty ze strzałką 22"/>
                      <p:cNvCxnSpPr>
                        <a:cxnSpLocks noChangeShapeType="1"/>
                      </p:cNvCxnSpPr>
                      <p:nvPr/>
                    </p:nvCxnSpPr>
                    <p:spPr bwMode="auto">
                      <a:xfrm>
                        <a:off x="24003" y="38100"/>
                        <a:ext cx="4859" cy="0"/>
                      </a:xfrm>
                      <a:prstGeom prst="straightConnector1">
                        <a:avLst/>
                      </a:prstGeom>
                      <a:noFill/>
                      <a:ln w="19050">
                        <a:solidFill>
                          <a:schemeClr val="accent1">
                            <a:lumMod val="100000"/>
                            <a:lumOff val="0"/>
                          </a:schemeClr>
                        </a:solidFill>
                        <a:miter lim="800000"/>
                        <a:headEnd/>
                        <a:tailEnd type="triangle" w="med" len="med"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noFill/>
                          </a14:hiddenFill>
                        </a:ext>
                      </a:extLst>
                    </p:spPr>
                  </p:cxnSp>
                </p:grpSp>
              </p:grpSp>
              <p:cxnSp>
                <p:nvCxnSpPr>
                  <p:cNvPr id="15" name="Łącznik prosty ze strzałką 14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0669" y="41243"/>
                    <a:ext cx="0" cy="14760"/>
                  </a:xfrm>
                  <a:prstGeom prst="straightConnector1">
                    <a:avLst/>
                  </a:prstGeom>
                  <a:noFill/>
                  <a:ln w="6350">
                    <a:solidFill>
                      <a:schemeClr val="accent1">
                        <a:lumMod val="100000"/>
                        <a:lumOff val="0"/>
                      </a:schemeClr>
                    </a:solidFill>
                    <a:prstDash val="dash"/>
                    <a:miter lim="800000"/>
                    <a:headEnd type="triangle" w="med" len="med"/>
                    <a:tailEnd type="triangle" w="med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16" name="Łącznik prosty 11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6287" y="46767"/>
                    <a:ext cx="4383" cy="0"/>
                  </a:xfrm>
                  <a:prstGeom prst="line">
                    <a:avLst/>
                  </a:prstGeom>
                  <a:noFill/>
                  <a:ln w="6350">
                    <a:solidFill>
                      <a:schemeClr val="accent1">
                        <a:lumMod val="100000"/>
                        <a:lumOff val="0"/>
                      </a:schemeClr>
                    </a:solidFill>
                    <a:prstDash val="dash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17" name="Łącznik prosty 120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6287" y="51149"/>
                    <a:ext cx="4383" cy="0"/>
                  </a:xfrm>
                  <a:prstGeom prst="line">
                    <a:avLst/>
                  </a:prstGeom>
                  <a:noFill/>
                  <a:ln w="6350">
                    <a:solidFill>
                      <a:schemeClr val="accent1">
                        <a:lumMod val="100000"/>
                        <a:lumOff val="0"/>
                      </a:schemeClr>
                    </a:solidFill>
                    <a:prstDash val="dash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  <p:cxnSp>
                <p:nvCxnSpPr>
                  <p:cNvPr id="18" name="Łącznik prosty 12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6287" y="56007"/>
                    <a:ext cx="4383" cy="0"/>
                  </a:xfrm>
                  <a:prstGeom prst="line">
                    <a:avLst/>
                  </a:prstGeom>
                  <a:noFill/>
                  <a:ln w="6350">
                    <a:solidFill>
                      <a:schemeClr val="accent1">
                        <a:lumMod val="100000"/>
                        <a:lumOff val="0"/>
                      </a:schemeClr>
                    </a:solidFill>
                    <a:prstDash val="dash"/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</p:cxnSp>
            </p:grpSp>
            <p:cxnSp>
              <p:nvCxnSpPr>
                <p:cNvPr id="12" name="Łącznik prosty ze strzałką 11"/>
                <p:cNvCxnSpPr>
                  <a:cxnSpLocks noChangeShapeType="1"/>
                </p:cNvCxnSpPr>
                <p:nvPr/>
              </p:nvCxnSpPr>
              <p:spPr bwMode="auto">
                <a:xfrm>
                  <a:off x="21240" y="48958"/>
                  <a:ext cx="23101" cy="0"/>
                </a:xfrm>
                <a:prstGeom prst="straightConnector1">
                  <a:avLst/>
                </a:prstGeom>
                <a:noFill/>
                <a:ln w="6350">
                  <a:solidFill>
                    <a:schemeClr val="accent1">
                      <a:lumMod val="100000"/>
                      <a:lumOff val="0"/>
                    </a:schemeClr>
                  </a:solidFill>
                  <a:prstDash val="dash"/>
                  <a:miter lim="800000"/>
                  <a:headEnd type="triangle" w="med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3" name="Łącznik prosty ze strzałką 12"/>
                <p:cNvCxnSpPr>
                  <a:cxnSpLocks noChangeShapeType="1"/>
                </p:cNvCxnSpPr>
                <p:nvPr/>
              </p:nvCxnSpPr>
              <p:spPr bwMode="auto">
                <a:xfrm flipV="1">
                  <a:off x="44386" y="42195"/>
                  <a:ext cx="0" cy="6763"/>
                </a:xfrm>
                <a:prstGeom prst="straightConnector1">
                  <a:avLst/>
                </a:prstGeom>
                <a:noFill/>
                <a:ln w="6350">
                  <a:solidFill>
                    <a:schemeClr val="accent1">
                      <a:lumMod val="100000"/>
                      <a:lumOff val="0"/>
                    </a:schemeClr>
                  </a:solidFill>
                  <a:prstDash val="dash"/>
                  <a:miter lim="800000"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9" name="Ramka 126"/>
              <p:cNvSpPr>
                <a:spLocks/>
              </p:cNvSpPr>
              <p:nvPr/>
            </p:nvSpPr>
            <p:spPr bwMode="auto">
              <a:xfrm>
                <a:off x="36004" y="51911"/>
                <a:ext cx="16287" cy="5334"/>
              </a:xfrm>
              <a:custGeom>
                <a:avLst/>
                <a:gdLst>
                  <a:gd name="T0" fmla="*/ 0 w 1628662"/>
                  <a:gd name="T1" fmla="*/ 0 h 533400"/>
                  <a:gd name="T2" fmla="*/ 1628662 w 1628662"/>
                  <a:gd name="T3" fmla="*/ 0 h 533400"/>
                  <a:gd name="T4" fmla="*/ 1628662 w 1628662"/>
                  <a:gd name="T5" fmla="*/ 533400 h 533400"/>
                  <a:gd name="T6" fmla="*/ 0 w 1628662"/>
                  <a:gd name="T7" fmla="*/ 533400 h 533400"/>
                  <a:gd name="T8" fmla="*/ 0 w 1628662"/>
                  <a:gd name="T9" fmla="*/ 0 h 533400"/>
                  <a:gd name="T10" fmla="*/ 66675 w 1628662"/>
                  <a:gd name="T11" fmla="*/ 66675 h 533400"/>
                  <a:gd name="T12" fmla="*/ 66675 w 1628662"/>
                  <a:gd name="T13" fmla="*/ 466725 h 533400"/>
                  <a:gd name="T14" fmla="*/ 1561987 w 1628662"/>
                  <a:gd name="T15" fmla="*/ 466725 h 533400"/>
                  <a:gd name="T16" fmla="*/ 1561987 w 1628662"/>
                  <a:gd name="T17" fmla="*/ 66675 h 533400"/>
                  <a:gd name="T18" fmla="*/ 66675 w 1628662"/>
                  <a:gd name="T19" fmla="*/ 66675 h 53340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628662" h="533400">
                    <a:moveTo>
                      <a:pt x="0" y="0"/>
                    </a:moveTo>
                    <a:lnTo>
                      <a:pt x="1628662" y="0"/>
                    </a:lnTo>
                    <a:lnTo>
                      <a:pt x="1628662" y="533400"/>
                    </a:lnTo>
                    <a:lnTo>
                      <a:pt x="0" y="533400"/>
                    </a:lnTo>
                    <a:lnTo>
                      <a:pt x="0" y="0"/>
                    </a:lnTo>
                    <a:close/>
                    <a:moveTo>
                      <a:pt x="66675" y="66675"/>
                    </a:moveTo>
                    <a:lnTo>
                      <a:pt x="66675" y="466725"/>
                    </a:lnTo>
                    <a:lnTo>
                      <a:pt x="1561987" y="466725"/>
                    </a:lnTo>
                    <a:lnTo>
                      <a:pt x="1561987" y="66675"/>
                    </a:lnTo>
                    <a:lnTo>
                      <a:pt x="66675" y="66675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  <a:lumOff val="0"/>
                </a:schemeClr>
              </a:solidFill>
              <a:ln w="12700">
                <a:solidFill>
                  <a:schemeClr val="accent1">
                    <a:lumMod val="50000"/>
                    <a:lumOff val="0"/>
                  </a:schemeClr>
                </a:solidFill>
                <a:miter lim="800000"/>
                <a:headEnd/>
                <a:tailEnd/>
              </a:ln>
            </p:spPr>
            <p:txBody>
              <a:bodyPr rot="0" vert="horz" wrap="square" lIns="91440" tIns="45720" rIns="91440" bIns="45720" anchor="ctr" anchorCtr="0" upright="1">
                <a:noAutofit/>
              </a:bodyPr>
              <a:lstStyle/>
              <a:p>
                <a:endParaRPr lang="pl-PL"/>
              </a:p>
            </p:txBody>
          </p:sp>
          <p:cxnSp>
            <p:nvCxnSpPr>
              <p:cNvPr id="10" name="Łącznik prosty 128"/>
              <p:cNvCxnSpPr>
                <a:cxnSpLocks noChangeShapeType="1"/>
              </p:cNvCxnSpPr>
              <p:nvPr/>
            </p:nvCxnSpPr>
            <p:spPr bwMode="auto">
              <a:xfrm>
                <a:off x="41624" y="48958"/>
                <a:ext cx="0" cy="2953"/>
              </a:xfrm>
              <a:prstGeom prst="line">
                <a:avLst/>
              </a:prstGeom>
              <a:noFill/>
              <a:ln w="19050">
                <a:solidFill>
                  <a:schemeClr val="accent1">
                    <a:lumMod val="100000"/>
                    <a:lumOff val="0"/>
                  </a:schemeClr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</p:spTree>
    <p:extLst>
      <p:ext uri="{BB962C8B-B14F-4D97-AF65-F5344CB8AC3E}">
        <p14:creationId xmlns:p14="http://schemas.microsoft.com/office/powerpoint/2010/main" val="1068823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Akty prawne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pl-PL" sz="2400" dirty="0"/>
              <a:t>Ustawa z dnia 26 kwietnia 2007 r. o zarządzaniu kryzysowym Dz. U. z 2022 r. poz. 261, 583,</a:t>
            </a:r>
          </a:p>
          <a:p>
            <a:pPr lvl="0" algn="just"/>
            <a:r>
              <a:rPr lang="pl-PL" sz="2400" dirty="0"/>
              <a:t>Ustawa z dnia 18 kwietnia 2002 r. o stanie klęski żywiołowej Dz.U. 2017 poz. 1897</a:t>
            </a:r>
          </a:p>
          <a:p>
            <a:pPr lvl="0" algn="just"/>
            <a:r>
              <a:rPr lang="pl-PL" sz="2400" dirty="0"/>
              <a:t>Ustawa z dnia 21 czerwca 2002 r. o stanie wyjątkowym Dz. U. z 2017 r. poz. 1928.</a:t>
            </a:r>
          </a:p>
          <a:p>
            <a:pPr lvl="0" algn="just"/>
            <a:r>
              <a:rPr lang="pl-PL" sz="2400" dirty="0"/>
              <a:t>Ustawa z dnia 22 listopada 2002 r. o wyrównywaniu strat majątkowych wynikających z ograniczenia w czasie stanu nadzwyczajnego wolności i praw człowieka i obywatela Dz.U. 2002 nr 233 poz. 1955</a:t>
            </a:r>
          </a:p>
          <a:p>
            <a:pPr lvl="0" algn="just"/>
            <a:r>
              <a:rPr lang="pl-PL" sz="2400" dirty="0"/>
              <a:t>Ustawa z dnia 22 sierpnia 1997 r. o bezpieczeństwie imprez masowych Dz.U. 1997 nr 106 poz. 680</a:t>
            </a:r>
          </a:p>
          <a:p>
            <a:pPr lvl="0" algn="just"/>
            <a:r>
              <a:rPr lang="pl-PL" sz="2400" dirty="0"/>
              <a:t>Ustawa z dnia 20 lipca 2017 r. - Prawo wodne Dz.U. 2017 poz. 1566</a:t>
            </a:r>
          </a:p>
          <a:p>
            <a:pPr lvl="0" algn="just"/>
            <a:r>
              <a:rPr lang="pl-PL" sz="2400" dirty="0"/>
              <a:t>Ustawa z dnia 7 lipca 1994 r. - Prawo budowlane Dz. U. z 2021 r. poz. 2351, z 2022 r. poz. 88.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76232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Przepisy prawa odnoszące się do zarządzania komunikacją w kryzysach wizerunkowych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427939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Prawo prasowe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24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435934" y="1679943"/>
            <a:ext cx="7655444" cy="29664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Prasa oznacza publikacje periodyczne, które nie tworzą zamkniętej, jednorodnej całości, ukazujące się nie rzadziej niż raz do roku, opatrzone stałym tytułem albo nazwą, numerem bieżącym i datą, a w szczególności: dzienniki i czasopisma, serwisy agencyjne, stałe przekazy teleksowe, biuletyny, programy radiowe i telewizyjne oraz kroniki filmowe; prasą są także wszelkie istniejące i powstające w wyniku postępu technicznego środki masowego przekazywania, w tym także rozgłośnie oraz </a:t>
            </a:r>
            <a:r>
              <a:rPr lang="pl-PL" sz="1600" dirty="0" err="1"/>
              <a:t>tele</a:t>
            </a:r>
            <a:r>
              <a:rPr lang="pl-PL" sz="1600" dirty="0"/>
              <a:t> – </a:t>
            </a:r>
            <a:br>
              <a:rPr lang="pl-PL" sz="1600" dirty="0"/>
            </a:br>
            <a:r>
              <a:rPr lang="pl-PL" sz="1600" dirty="0"/>
              <a:t>i radiowęzły zakładowe, upowszechniające publikacje periodyczne za pomocą druku, wizji, fonii lub innej techniki rozpowszechniania; prasa obejmuje również zespoły ludzi                                                         i poszczególne osoby zajmujące się działalnością dziennikarską .</a:t>
            </a:r>
            <a:br>
              <a:rPr lang="pl-PL" sz="1600" dirty="0"/>
            </a:br>
            <a:br>
              <a:rPr lang="pl-PL" sz="1600" dirty="0"/>
            </a:br>
            <a:r>
              <a:rPr lang="pl-PL" sz="1600" dirty="0"/>
              <a:t>				Art. 7 ust. 2 pkt 1 Prawa prasowego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3508744" y="4954772"/>
            <a:ext cx="7506587" cy="16799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Materiałem prasowym jest każdy opublikowany lub przekazany do opublikowania</a:t>
            </a:r>
            <a:br>
              <a:rPr lang="pl-PL" sz="1600" dirty="0"/>
            </a:br>
            <a:r>
              <a:rPr lang="pl-PL" sz="1600" dirty="0"/>
              <a:t> w prasie tekst albo obraz o charakterze informacyjnym, publicystycznym, dokumentalnym lub innym, niezależnie od środków przekazu, rodzaju, formy, przeznaczenia czy autorstwa. </a:t>
            </a:r>
            <a:br>
              <a:rPr lang="pl-PL" sz="1600" dirty="0"/>
            </a:br>
            <a:endParaRPr lang="pl-PL" sz="1600" dirty="0"/>
          </a:p>
          <a:p>
            <a:pPr algn="ctr"/>
            <a:r>
              <a:rPr lang="pl-PL" sz="1600" dirty="0"/>
              <a:t>				Art. 7 ust. 2 pkt 4 Prawa prasowego</a:t>
            </a:r>
          </a:p>
        </p:txBody>
      </p:sp>
    </p:spTree>
    <p:extLst>
      <p:ext uri="{BB962C8B-B14F-4D97-AF65-F5344CB8AC3E}">
        <p14:creationId xmlns:p14="http://schemas.microsoft.com/office/powerpoint/2010/main" val="41321837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Sprostowanie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25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340242" y="1626777"/>
            <a:ext cx="7464057" cy="14566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Sprostowanie postrzegane powinno być jako instytucja pozwalająca osobie, której dotyczy materiał prasowy na odniesienie się do przytoczonych w nim twierdzeń </a:t>
            </a:r>
            <a:br>
              <a:rPr lang="pl-PL" sz="1600" dirty="0"/>
            </a:br>
            <a:r>
              <a:rPr lang="pl-PL" sz="1600" dirty="0"/>
              <a:t>i zaprezentowanie jej stanowiska do przedstawionych zdarzeń i ich ocen.</a:t>
            </a:r>
          </a:p>
          <a:p>
            <a:pPr algn="ctr"/>
            <a:endParaRPr lang="pl-PL" sz="1600" dirty="0"/>
          </a:p>
          <a:p>
            <a:pPr algn="ctr"/>
            <a:r>
              <a:rPr lang="pl-PL" sz="1600" dirty="0"/>
              <a:t>wyrok Sądu Najwyższego z 26 czerwca 2015 r., sygn. akt I CSK 255/14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1924491" y="3455587"/>
            <a:ext cx="7462800" cy="12830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Materiał prasowy podlega sprostowaniu niezależnie od tego, jaką technikę zastosował jego autor w celu zbudowania pewnego obrazu rzeczywistości. </a:t>
            </a:r>
          </a:p>
          <a:p>
            <a:pPr algn="ctr"/>
            <a:endParaRPr lang="pl-PL" sz="1600" dirty="0"/>
          </a:p>
          <a:p>
            <a:pPr algn="ctr"/>
            <a:r>
              <a:rPr lang="pl-PL" sz="1600" dirty="0"/>
              <a:t>wyrok Sądu Najwyższego w wyroku z dnia 4 listopada 2016 r. Sygn. akt I CSK 733/15</a:t>
            </a:r>
          </a:p>
        </p:txBody>
      </p:sp>
      <p:sp>
        <p:nvSpPr>
          <p:cNvPr id="7" name="Prostokąt zaokrąglony 6"/>
          <p:cNvSpPr/>
          <p:nvPr/>
        </p:nvSpPr>
        <p:spPr>
          <a:xfrm>
            <a:off x="3285463" y="5124893"/>
            <a:ext cx="7462800" cy="11769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Sprostowanie jest rzeczowe, jeśli odnosi się do faktów przedstawionych w materiale prasowym, do tego, co zostało w nim napisane na temat konkretnej osoby.</a:t>
            </a:r>
          </a:p>
          <a:p>
            <a:pPr algn="ctr"/>
            <a:endParaRPr lang="pl-PL" sz="1600" dirty="0"/>
          </a:p>
          <a:p>
            <a:pPr algn="ctr"/>
            <a:r>
              <a:rPr lang="pl-PL" sz="1600" dirty="0"/>
              <a:t>wyrok Sądu Najwyższego w wyroku z dnia 4 listopada 2016 r. Sygn. akt I CSK 733/15</a:t>
            </a:r>
          </a:p>
        </p:txBody>
      </p:sp>
    </p:spTree>
    <p:extLst>
      <p:ext uri="{BB962C8B-B14F-4D97-AF65-F5344CB8AC3E}">
        <p14:creationId xmlns:p14="http://schemas.microsoft.com/office/powerpoint/2010/main" val="6578485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Sprostowanie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26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542262" y="1616149"/>
            <a:ext cx="5613991" cy="1594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dirty="0"/>
              <a:t>Sprostowanie powinno zostać nadane w placówce pocztowej operatora pocztowego lub złożone w siedzibie odpowiedniej redakcji, na piśmie w terminie nie dłuższym niż 21 dni od dnia opublikowania materiału prasowego</a:t>
            </a:r>
          </a:p>
          <a:p>
            <a:pPr algn="ctr"/>
            <a:endParaRPr lang="pl-PL" sz="1600" dirty="0"/>
          </a:p>
          <a:p>
            <a:pPr algn="ctr"/>
            <a:r>
              <a:rPr lang="pl-PL" sz="1600" dirty="0"/>
              <a:t>		Art. 31a ust. 3 Prawa prasowego 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1775637" y="3625704"/>
            <a:ext cx="9016411" cy="27113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600" dirty="0"/>
              <a:t>Redaktor naczelny ma obowiązek opublikować sprostowanie: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w elektronicznej formie dziennika lub czasopisma, w której zamieszczono materiał prasowy będący przedmiotem sprostowania – w terminie 3 dni roboczych od dnia otrzymania sprostowania;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w dzienniku – w najbliższym przygotowywanym do druku numerze, a w przypadku braku możliwości technicznych w numerze następnym, nie później jednak niż w terminie 7 dni od dnia otrzymania sprostowania;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w czasopiśmie – w najbliższym od dnia otrzymania sprostowania lub następnym po nim przygotowywanym do opublikowania numerze;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w innym niż dziennik przekazie za pomocą dźwięku lub obrazu i dźwięku – w najbliższym analogicznym przekazie.</a:t>
            </a:r>
          </a:p>
          <a:p>
            <a:pPr algn="ctr"/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25718923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Sprostowanie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27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563526" y="1637415"/>
            <a:ext cx="7028121" cy="28814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dirty="0"/>
              <a:t>Sprostowanie w drukach periodycznych powinno być opublikowane w tym samym dziale i taką samą czcionką, co materiał prasowy, którego dotyczy, pod widocznym tytułem „Sprostowanie”. W przypadku przekazu za pomocą dźwięku lub obrazu i dźwięku sprostowanie powinno być wyraźnie zapowiedziane oraz nastąpić w przekazie tego samego rodzaju i o tej samej porze .</a:t>
            </a:r>
          </a:p>
          <a:p>
            <a:endParaRPr lang="pl-PL" sz="1600" dirty="0"/>
          </a:p>
          <a:p>
            <a:r>
              <a:rPr lang="pl-PL" sz="1600" dirty="0"/>
              <a:t>				Art. 32 ust. 4 Prawa prasowego</a:t>
            </a:r>
          </a:p>
          <a:p>
            <a:r>
              <a:rPr lang="pl-PL" sz="1600" dirty="0"/>
              <a:t>W tekście nadesłanego sprostowania nie wolno bez zgody wnioskodawcy dokonywać skrótów ani innych zmian.</a:t>
            </a:r>
          </a:p>
          <a:p>
            <a:endParaRPr lang="pl-PL" sz="1600" dirty="0"/>
          </a:p>
          <a:p>
            <a:r>
              <a:rPr lang="pl-PL" sz="1600" dirty="0"/>
              <a:t> 				Art. 32 ust. 5 Prawa prasowego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3795824" y="4827183"/>
            <a:ext cx="6974957" cy="17331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l-PL" sz="1600" b="1" dirty="0"/>
              <a:t>Redaktor naczelny może odmówić opublikowania sprostowania, jeżeli sprostowanie:</a:t>
            </a:r>
            <a:endParaRPr lang="pl-PL" sz="16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odnosi się do wiadomości poprzednio sprostowanej;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jest wystosowane przez osobę, której nie dotyczą fakty przytoczone w prostowanym materiale, za wyjątkiem sytuacji określonych w art. 31a ust.                      2 (osoby bliskie);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zawiera sformułowania powszechnie uznawane za wulgarne lub obelżywe.</a:t>
            </a:r>
          </a:p>
        </p:txBody>
      </p:sp>
    </p:spTree>
    <p:extLst>
      <p:ext uri="{BB962C8B-B14F-4D97-AF65-F5344CB8AC3E}">
        <p14:creationId xmlns:p14="http://schemas.microsoft.com/office/powerpoint/2010/main" val="3961380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Zasady w planowaniu i prowadzeniu działań w sytuacjach kryzysu wizerunkowego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1477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Zasady komunikacji w kryzysie</a:t>
            </a:r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3953921"/>
              </p:ext>
            </p:extLst>
          </p:nvPr>
        </p:nvGraphicFramePr>
        <p:xfrm>
          <a:off x="609600" y="1600200"/>
          <a:ext cx="1016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29</a:t>
            </a:fld>
            <a:endParaRPr lang="pl-PL"/>
          </a:p>
        </p:txBody>
      </p:sp>
      <p:sp>
        <p:nvSpPr>
          <p:cNvPr id="8" name="pole tekstowe 7"/>
          <p:cNvSpPr txBox="1"/>
          <p:nvPr/>
        </p:nvSpPr>
        <p:spPr>
          <a:xfrm>
            <a:off x="8553899" y="3808614"/>
            <a:ext cx="17331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buFont typeface="Arial" panose="020B0604020202020204" pitchFamily="34" charset="0"/>
              <a:buChar char="•"/>
            </a:pPr>
            <a:r>
              <a:rPr lang="pl-PL" sz="1200" dirty="0"/>
              <a:t>poinformuj jak najszybciej 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pl-PL" sz="1200" dirty="0"/>
              <a:t>o zdarzeniu/kryzysie;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pl-PL" sz="1200" dirty="0"/>
              <a:t>mów to, co już i tak inni widzą;</a:t>
            </a:r>
          </a:p>
          <a:p>
            <a:pPr marL="180975" indent="-180975">
              <a:buFont typeface="Arial" panose="020B0604020202020204" pitchFamily="34" charset="0"/>
              <a:buChar char="•"/>
            </a:pPr>
            <a:r>
              <a:rPr lang="pl-PL" sz="1200" dirty="0"/>
              <a:t>nie unikaj odpowiedzi na pytania.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6746364" y="4674771"/>
            <a:ext cx="17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co się stało;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jakie działania zostały podjęte, aby wyjaśnić przyczyny zaistniałej sytuacji;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jakie działania zostały podjęte, aby podobna sytuacja się nie powtórzyła.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4910480" y="2116698"/>
            <a:ext cx="1733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/>
              <a:t>jeden głos już nie wystarcza, m.in. ze względu na specyfikę mediów.</a:t>
            </a:r>
            <a:endParaRPr lang="pl-PL" sz="1200" b="1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1348569" y="3993280"/>
            <a:ext cx="17331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/>
              <a:t>komunikat oprócz faktów powinien nadać im kierunek i odpowiednio je zinterpretować.</a:t>
            </a:r>
          </a:p>
        </p:txBody>
      </p:sp>
    </p:spTree>
    <p:extLst>
      <p:ext uri="{BB962C8B-B14F-4D97-AF65-F5344CB8AC3E}">
        <p14:creationId xmlns:p14="http://schemas.microsoft.com/office/powerpoint/2010/main" val="1046580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7468357-4A49-478C-A264-690E05254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Co to jest kryzys?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6AFB076-A26E-4450-87D3-AC72A404C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  <a:p>
            <a:pPr marL="0" indent="0">
              <a:buNone/>
            </a:pP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7D3720AD-93EA-4336-A46E-88FA6FF61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638760" y="1597796"/>
            <a:ext cx="6118177" cy="1992429"/>
          </a:xfrm>
          <a:prstGeom prst="roundRect">
            <a:avLst/>
          </a:prstGeom>
          <a:ln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/>
              <a:t>Kryzys (łac. </a:t>
            </a:r>
            <a:r>
              <a:rPr lang="pl-PL" sz="2000" b="1" dirty="0" err="1"/>
              <a:t>crisis</a:t>
            </a:r>
            <a:r>
              <a:rPr lang="pl-PL" sz="2000" b="1" dirty="0"/>
              <a:t>, z gr. </a:t>
            </a:r>
            <a:r>
              <a:rPr lang="pl-PL" sz="2000" b="1" dirty="0" err="1"/>
              <a:t>krisis</a:t>
            </a:r>
            <a:r>
              <a:rPr lang="pl-PL" sz="2000" b="1" dirty="0"/>
              <a:t>) to punkt zwrotny, przełomowy, moment rozstrzygający, jakościowa zmiana, zmaganie się, walka, w której konieczne jest działanie pod presją czasu. 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2993457" y="4023360"/>
            <a:ext cx="7998595" cy="2531444"/>
          </a:xfrm>
          <a:prstGeom prst="roundRect">
            <a:avLst/>
          </a:prstGeom>
          <a:ln>
            <a:solidFill>
              <a:srgbClr val="00206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/>
              <a:t>Kryzys jest etapem, który determinuje wszystkie przyszłe zdarzenia dotykające osobę lub organizację. Jest istotnym punktem zwrotnym powodującym trwałą, drastyczną zmianę. Jego znaczenie jest o wiele bardziej kluczowe niż większość problemów lub wypadków. Kryzysy mają ogromne znaczenie, ale zdarzają się rzadko.</a:t>
            </a:r>
          </a:p>
          <a:p>
            <a:pPr algn="ctr"/>
            <a:endParaRPr lang="pl-PL" sz="2000" b="1" dirty="0"/>
          </a:p>
          <a:p>
            <a:pPr algn="ctr"/>
            <a:r>
              <a:rPr lang="pl-PL" sz="2000" dirty="0"/>
              <a:t>Philip </a:t>
            </a:r>
            <a:r>
              <a:rPr lang="pl-PL" sz="2000" dirty="0" err="1"/>
              <a:t>Lesly</a:t>
            </a:r>
            <a:r>
              <a:rPr lang="pl-PL" sz="2000" dirty="0"/>
              <a:t>, jeden z autorytetów w dziedzinie public relations</a:t>
            </a:r>
            <a:endParaRPr lang="pl-PL" sz="2000" b="1" dirty="0"/>
          </a:p>
        </p:txBody>
      </p:sp>
    </p:spTree>
    <p:extLst>
      <p:ext uri="{BB962C8B-B14F-4D97-AF65-F5344CB8AC3E}">
        <p14:creationId xmlns:p14="http://schemas.microsoft.com/office/powerpoint/2010/main" val="1412009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8901" y="2501115"/>
            <a:ext cx="248602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az 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357" y="1194794"/>
            <a:ext cx="2835675" cy="153794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Zasady komunikacji w kryzysie</a:t>
            </a:r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7205699"/>
              </p:ext>
            </p:extLst>
          </p:nvPr>
        </p:nvGraphicFramePr>
        <p:xfrm>
          <a:off x="609600" y="1600200"/>
          <a:ext cx="1016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30</a:t>
            </a:fld>
            <a:endParaRPr lang="pl-PL"/>
          </a:p>
        </p:txBody>
      </p:sp>
      <p:sp>
        <p:nvSpPr>
          <p:cNvPr id="9" name="pole tekstowe 8"/>
          <p:cNvSpPr txBox="1"/>
          <p:nvPr/>
        </p:nvSpPr>
        <p:spPr>
          <a:xfrm>
            <a:off x="7671393" y="5076084"/>
            <a:ext cx="1733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włącznie rzecznika / koordynatora w obieg informacji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Brak wybiórczości 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5938287" y="2065985"/>
            <a:ext cx="17331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1200" dirty="0"/>
              <a:t>polega na przesunięciu ciężaru informacji na inny obszar danego zdarzenia</a:t>
            </a:r>
            <a:endParaRPr lang="pl-PL" sz="1200" b="1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2090436" y="3797608"/>
            <a:ext cx="17331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kluczowe znaczenie;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dostępność informacji dla mediów;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pl-PL" sz="1200" dirty="0"/>
              <a:t>media mają istotny wpływ na to, jak informacja zostanie odebrana przez opinię publiczną.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42664850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Narzędzia wykorzystywane do prowadzenia </a:t>
            </a:r>
            <a:br>
              <a:rPr lang="pl-PL" sz="3600" b="1" dirty="0">
                <a:solidFill>
                  <a:srgbClr val="FFC000"/>
                </a:solidFill>
              </a:rPr>
            </a:br>
            <a:r>
              <a:rPr lang="pl-PL" sz="3600" b="1" dirty="0">
                <a:solidFill>
                  <a:srgbClr val="FFC000"/>
                </a:solidFill>
              </a:rPr>
              <a:t>i planowania działań komunikacyjnych </a:t>
            </a:r>
            <a:br>
              <a:rPr lang="pl-PL" sz="3600" b="1" dirty="0">
                <a:solidFill>
                  <a:srgbClr val="FFC000"/>
                </a:solidFill>
              </a:rPr>
            </a:br>
            <a:r>
              <a:rPr lang="pl-PL" sz="3600" b="1" dirty="0">
                <a:solidFill>
                  <a:srgbClr val="FFC000"/>
                </a:solidFill>
              </a:rPr>
              <a:t>w sytuacjach kryzysu wizerunkowego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149941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Analiza sytuacji wyjściowej</a:t>
            </a:r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4138187"/>
              </p:ext>
            </p:extLst>
          </p:nvPr>
        </p:nvGraphicFramePr>
        <p:xfrm>
          <a:off x="3129516" y="1913861"/>
          <a:ext cx="10160000" cy="4455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32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1041991" y="2477385"/>
            <a:ext cx="3593805" cy="30090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Badanie stanu wyjściowego, określenie istniejącego wizerunku, gromadzenie, przetwarzanie i analizowanie informacji pochodzących </a:t>
            </a:r>
            <a:br>
              <a:rPr lang="pl-PL" b="1" dirty="0"/>
            </a:br>
            <a:r>
              <a:rPr lang="pl-PL" b="1" dirty="0"/>
              <a:t>z otoczenia przedsiębiorstwa </a:t>
            </a:r>
            <a:br>
              <a:rPr lang="pl-PL" b="1" dirty="0"/>
            </a:br>
            <a:r>
              <a:rPr lang="pl-PL" b="1" dirty="0"/>
              <a:t>i jego środowiska wewnętrznego dla oceny jego stanu </a:t>
            </a:r>
            <a:br>
              <a:rPr lang="pl-PL" b="1" dirty="0"/>
            </a:br>
            <a:r>
              <a:rPr lang="pl-PL" b="1" dirty="0"/>
              <a:t>i perspektyw.</a:t>
            </a:r>
          </a:p>
        </p:txBody>
      </p:sp>
      <p:sp>
        <p:nvSpPr>
          <p:cNvPr id="8" name="Prostokąt zaokrąglony 7"/>
          <p:cNvSpPr/>
          <p:nvPr/>
        </p:nvSpPr>
        <p:spPr>
          <a:xfrm>
            <a:off x="7262039" y="1297174"/>
            <a:ext cx="1903228" cy="520995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SWOT</a:t>
            </a:r>
          </a:p>
        </p:txBody>
      </p:sp>
    </p:spTree>
    <p:extLst>
      <p:ext uri="{BB962C8B-B14F-4D97-AF65-F5344CB8AC3E}">
        <p14:creationId xmlns:p14="http://schemas.microsoft.com/office/powerpoint/2010/main" val="310993189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4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pl-PL" dirty="0"/>
              <a:t>Przygotuj analizę SWOT dla wybranej przez siebie instytucji według modelu, wykorzystując poniższe pytania dotyczące instytucji.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33</a:t>
            </a:fld>
            <a:endParaRPr lang="pl-PL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273083"/>
              </p:ext>
            </p:extLst>
          </p:nvPr>
        </p:nvGraphicFramePr>
        <p:xfrm>
          <a:off x="1900946" y="2685968"/>
          <a:ext cx="7094198" cy="35978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8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695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123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 dirty="0">
                          <a:effectLst/>
                        </a:rPr>
                        <a:t> 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>
                          <a:effectLst/>
                        </a:rPr>
                        <a:t>Pozytywne</a:t>
                      </a:r>
                      <a:endParaRPr lang="pl-P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>
                          <a:effectLst/>
                        </a:rPr>
                        <a:t>Negatywne</a:t>
                      </a:r>
                      <a:endParaRPr lang="pl-P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7869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>
                          <a:effectLst/>
                        </a:rPr>
                        <a:t>Wewnętrzne</a:t>
                      </a:r>
                      <a:endParaRPr lang="pl-P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>
                          <a:effectLst/>
                        </a:rPr>
                        <a:t>MOCNE STRONY</a:t>
                      </a:r>
                      <a:endParaRPr lang="pl-P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>
                          <a:effectLst/>
                        </a:rPr>
                        <a:t>SŁABE STRONY</a:t>
                      </a:r>
                      <a:endParaRPr lang="pl-P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882"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>
                          <a:effectLst/>
                        </a:rPr>
                        <a:t>Zewnętrzne</a:t>
                      </a:r>
                      <a:endParaRPr lang="pl-P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>
                          <a:effectLst/>
                        </a:rPr>
                        <a:t>SZANSE</a:t>
                      </a:r>
                      <a:endParaRPr lang="pl-PL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800" dirty="0">
                          <a:effectLst/>
                        </a:rPr>
                        <a:t>ZAGROŻENIE</a:t>
                      </a:r>
                      <a:endParaRPr lang="pl-PL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89373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Monitoring mediów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pl-PL" dirty="0"/>
              <a:t>Właściwie zaplanowany monitoring pozwala wychwycić pierwsze symptomy kryzysu </a:t>
            </a:r>
            <a:br>
              <a:rPr lang="pl-PL" dirty="0"/>
            </a:br>
            <a:r>
              <a:rPr lang="pl-PL" dirty="0"/>
              <a:t>i wdrożyć działania prewencyjne, aby uniknąć eskalacji problemu. Daje także cenny czas, ponieważ najszybciej zdiagnozujemy początek kryzysu.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34</a:t>
            </a:fld>
            <a:endParaRPr lang="pl-PL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126853632"/>
              </p:ext>
            </p:extLst>
          </p:nvPr>
        </p:nvGraphicFramePr>
        <p:xfrm>
          <a:off x="808074" y="2977117"/>
          <a:ext cx="9351927" cy="31612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09743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Monitoring mediów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35</a:t>
            </a:fld>
            <a:endParaRPr lang="pl-PL"/>
          </a:p>
        </p:txBody>
      </p:sp>
      <p:pic>
        <p:nvPicPr>
          <p:cNvPr id="3074" name="Picture 2" descr="Brand24 z zyskiem w IV kwartale 2020 roku | StrefaInwestorow.p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767" y="1588643"/>
            <a:ext cx="3455581" cy="1814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M - monitoring medió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342" y="1889938"/>
            <a:ext cx="3614400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PRESS-SERVICE Monitoring Mediów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646" y="4246191"/>
            <a:ext cx="4392320" cy="192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Newspoint zmienia wizerunek, nowe logo i strona internetow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806" y="3125762"/>
            <a:ext cx="4693251" cy="133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Monitoring mediów – Biblioteka Aplikacji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8391" y="4246191"/>
            <a:ext cx="3507591" cy="1636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0376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5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2" y="1600200"/>
            <a:ext cx="5408428" cy="48006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pl-PL" dirty="0"/>
              <a:t>Załóż konto na portal Brand 24.pl. Następnie wybierz min. 3 haseł/słów kluczowych do wybranej przez siebie instytucji w celu przygotowania analizy dotychczasowej komunikacji. Określ czas na 30 dni. Przygotuj analizę dotyczącą dotychczasowej komunikacji wybranej instytucji składającą się z ilości wzmianek dotyczących wybranej instytucji, ich zasięgu, segmentu, miejsc gdzie ukazywała się informacja (strony, profile w </a:t>
            </a:r>
            <a:r>
              <a:rPr lang="pl-PL" dirty="0" err="1"/>
              <a:t>social</a:t>
            </a:r>
            <a:r>
              <a:rPr lang="pl-PL" dirty="0"/>
              <a:t> media, linki). 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36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6592187" y="1584252"/>
            <a:ext cx="4221125" cy="45719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600" b="1" dirty="0"/>
              <a:t>UWAGA:</a:t>
            </a:r>
          </a:p>
          <a:p>
            <a:r>
              <a:rPr lang="pl-PL" sz="1600" dirty="0"/>
              <a:t>Konto Testowe umożliwia za darmo przetestować Brand24. Test jest bezpłatny </a:t>
            </a:r>
            <a:br>
              <a:rPr lang="pl-PL" sz="1600" dirty="0"/>
            </a:br>
            <a:r>
              <a:rPr lang="pl-PL" sz="1600" dirty="0"/>
              <a:t>i trwa 14 dni. Konto testowe umożliwia: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Monitoring 10 zwrotów kluczowych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30K wzmianek / miesiąc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Aktualizacja co godzinę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Pełne archiwum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Analiza danych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Monitoring Facebook &amp; Instagram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Monitoring </a:t>
            </a:r>
            <a:r>
              <a:rPr lang="pl-PL" sz="1600" dirty="0" err="1"/>
              <a:t>Social</a:t>
            </a:r>
            <a:r>
              <a:rPr lang="pl-PL" sz="1600" dirty="0"/>
              <a:t> Media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Monitoring newsletterów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Monitoring podcastów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Analiza sentymentu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 err="1"/>
              <a:t>Tagi</a:t>
            </a:r>
            <a:endParaRPr lang="pl-PL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pl-PL" sz="1600" dirty="0"/>
              <a:t>Export </a:t>
            </a:r>
            <a:r>
              <a:rPr lang="pl-PL" sz="1600" dirty="0" err="1"/>
              <a:t>excel</a:t>
            </a:r>
            <a:endParaRPr lang="pl-PL" sz="1600" dirty="0"/>
          </a:p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3623822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Biuro prasowe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2020188"/>
            <a:ext cx="4876800" cy="4106293"/>
          </a:xfrm>
        </p:spPr>
        <p:txBody>
          <a:bodyPr>
            <a:noAutofit/>
          </a:bodyPr>
          <a:lstStyle/>
          <a:p>
            <a:pPr lvl="0"/>
            <a:r>
              <a:rPr lang="pl-PL" sz="1600" dirty="0"/>
              <a:t>Oszczędność wynikająca z braku konieczności zatrudnienia agencji zewnętrznych</a:t>
            </a:r>
          </a:p>
          <a:p>
            <a:pPr lvl="0"/>
            <a:r>
              <a:rPr lang="pl-PL" sz="1600" dirty="0"/>
              <a:t>Wpływ na jakość komunikacji z dziennikarzami</a:t>
            </a:r>
          </a:p>
          <a:p>
            <a:pPr lvl="0"/>
            <a:r>
              <a:rPr lang="pl-PL" sz="1600" dirty="0"/>
              <a:t>Wszystkie udostępnione materiały są natychmiast widoczne dla wszystkich</a:t>
            </a:r>
          </a:p>
          <a:p>
            <a:pPr lvl="0"/>
            <a:r>
              <a:rPr lang="pl-PL" sz="1600" dirty="0"/>
              <a:t>Grupowanie informacji ze względu na tematy materiałów</a:t>
            </a:r>
          </a:p>
          <a:p>
            <a:pPr lvl="0"/>
            <a:r>
              <a:rPr lang="pl-PL" sz="1600" dirty="0"/>
              <a:t>Łatwiejsza organizacja konferencji prasowych, spotkań z dziennikarzami i innych wydarzeń</a:t>
            </a:r>
          </a:p>
          <a:p>
            <a:pPr lvl="0"/>
            <a:r>
              <a:rPr lang="pl-PL" sz="1600" dirty="0"/>
              <a:t>Dziennikarz posiada szybki dostęp do informacji bez konieczności kontaktu z instytucji</a:t>
            </a:r>
          </a:p>
          <a:p>
            <a:pPr lvl="0"/>
            <a:r>
              <a:rPr lang="pl-PL" sz="1600" dirty="0"/>
              <a:t>Możliwość integrowania wszystkich kanałów, z jakich korzysta instytucja do poprawy wizerunku</a:t>
            </a:r>
          </a:p>
          <a:p>
            <a:pPr lvl="0"/>
            <a:r>
              <a:rPr lang="pl-PL" sz="1600" dirty="0"/>
              <a:t>Zwiększenie pozycji strony www w wyszukiwarkach</a:t>
            </a:r>
          </a:p>
          <a:p>
            <a:pPr lvl="0"/>
            <a:r>
              <a:rPr lang="pl-PL" sz="1600" dirty="0"/>
              <a:t>Łatwa i intuicyjna obsługa oraz publikowanie materiałów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5892800" y="2020188"/>
            <a:ext cx="4876800" cy="4106293"/>
          </a:xfrm>
        </p:spPr>
        <p:txBody>
          <a:bodyPr>
            <a:normAutofit/>
          </a:bodyPr>
          <a:lstStyle/>
          <a:p>
            <a:pPr lvl="0"/>
            <a:r>
              <a:rPr lang="pl-PL" sz="1600" dirty="0"/>
              <a:t>Możliwość zwiększania uprawnień wybranych dziennikarzy oraz wydawania akredytacji</a:t>
            </a:r>
          </a:p>
          <a:p>
            <a:pPr lvl="0"/>
            <a:r>
              <a:rPr lang="pl-PL" sz="1600" dirty="0"/>
              <a:t>Możliwość udostępniania transmisji on-line</a:t>
            </a:r>
          </a:p>
          <a:p>
            <a:pPr lvl="0"/>
            <a:r>
              <a:rPr lang="pl-PL" sz="1600" dirty="0"/>
              <a:t>Wstawienie prawidłowego logotypu poprawia spójność instytucji</a:t>
            </a:r>
          </a:p>
          <a:p>
            <a:pPr lvl="0"/>
            <a:r>
              <a:rPr lang="pl-PL" sz="1600" dirty="0"/>
              <a:t>Możliwość korzystania z urządzeń mobilnych</a:t>
            </a:r>
          </a:p>
          <a:p>
            <a:pPr lvl="0"/>
            <a:r>
              <a:rPr lang="pl-PL" sz="1600" dirty="0"/>
              <a:t>Wprowadzanie aktualizacji zapobiega występowaniu błędów</a:t>
            </a:r>
          </a:p>
          <a:p>
            <a:pPr lvl="0"/>
            <a:r>
              <a:rPr lang="pl-PL" sz="1600" dirty="0"/>
              <a:t>Kontrolowanie komunikatów prasowych</a:t>
            </a:r>
          </a:p>
          <a:p>
            <a:pPr lvl="0"/>
            <a:r>
              <a:rPr lang="pl-PL" sz="1600" dirty="0"/>
              <a:t>Uzyskanie wizerunku eksperta wśród pracowników instytucji</a:t>
            </a:r>
          </a:p>
          <a:p>
            <a:pPr lvl="0"/>
            <a:r>
              <a:rPr lang="pl-PL" sz="1600" dirty="0"/>
              <a:t>Natychmiastowe wdrożenie do instytucji</a:t>
            </a:r>
          </a:p>
          <a:p>
            <a:pPr lvl="0"/>
            <a:r>
              <a:rPr lang="pl-PL" sz="1600" dirty="0"/>
              <a:t>Dostęp do statystyk i raportów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37</a:t>
            </a:fld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818167" y="1278992"/>
            <a:ext cx="735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/>
              <a:t>Najważniejsze zalety:</a:t>
            </a:r>
          </a:p>
        </p:txBody>
      </p:sp>
      <p:cxnSp>
        <p:nvCxnSpPr>
          <p:cNvPr id="9" name="Łącznik prostoliniowy 8"/>
          <p:cNvCxnSpPr/>
          <p:nvPr/>
        </p:nvCxnSpPr>
        <p:spPr>
          <a:xfrm>
            <a:off x="946299" y="1807542"/>
            <a:ext cx="9526772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oliniowy 11"/>
          <p:cNvCxnSpPr/>
          <p:nvPr/>
        </p:nvCxnSpPr>
        <p:spPr>
          <a:xfrm>
            <a:off x="5709684" y="1807542"/>
            <a:ext cx="0" cy="46251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18634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6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pl-PL" dirty="0"/>
              <a:t>Wyszukaj przykłady wirtualnych biur prasowych w polskich instytucjach oraz </a:t>
            </a:r>
            <a:br>
              <a:rPr lang="pl-PL" dirty="0"/>
            </a:br>
            <a:r>
              <a:rPr lang="pl-PL" dirty="0"/>
              <a:t>w instytucjach globalnych. Podaj przykłady innowacyjnych narzędzi wykorzystanych przez instytucje przy tworzeniu biura prasowego.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38</a:t>
            </a:fld>
            <a:endParaRPr lang="pl-PL"/>
          </a:p>
        </p:txBody>
      </p:sp>
      <p:pic>
        <p:nvPicPr>
          <p:cNvPr id="4098" name="Picture 2" descr="Zalety prowadzenia wirtualnego biura prasowego | CoolBra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261" y="2868730"/>
            <a:ext cx="4562771" cy="325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17646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Grupy docelowe</a:t>
            </a:r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3411514"/>
              </p:ext>
            </p:extLst>
          </p:nvPr>
        </p:nvGraphicFramePr>
        <p:xfrm>
          <a:off x="609600" y="2626242"/>
          <a:ext cx="10160000" cy="37745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39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4901611" y="1052625"/>
            <a:ext cx="5092995" cy="12440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Grupa docelowa to zbiór osób lub instytucji, do których kierujemy lub zamierzamy kierować przekaz komunikacyjny.</a:t>
            </a:r>
          </a:p>
        </p:txBody>
      </p:sp>
    </p:spTree>
    <p:extLst>
      <p:ext uri="{BB962C8B-B14F-4D97-AF65-F5344CB8AC3E}">
        <p14:creationId xmlns:p14="http://schemas.microsoft.com/office/powerpoint/2010/main" val="3917313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3600" dirty="0"/>
              <a:t>Podział ze względu na skutki sytuacji kryzysowych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pl-PL" sz="2400" dirty="0"/>
              <a:t>Odnosząc się do skutków sytuacji kryzysowej, można podzielić kryzysy na dwie grupy: </a:t>
            </a:r>
          </a:p>
          <a:p>
            <a:pPr marL="114300" indent="0">
              <a:buNone/>
            </a:pPr>
            <a:endParaRPr lang="pl-PL" sz="2400" dirty="0"/>
          </a:p>
          <a:p>
            <a:r>
              <a:rPr lang="pl-PL" dirty="0"/>
              <a:t>Rzeczywiste to te, które w bezpośredni sposób niosą ze sobą zagrożenie dla zdrowia, życia czy mienia obywateli (np. powódź, katastrofy komunikacyjne, katastrofy budowlane, zamachy terrorystyczne). </a:t>
            </a:r>
          </a:p>
          <a:p>
            <a:r>
              <a:rPr lang="pl-PL" dirty="0"/>
              <a:t>Wizerunkowe odnoszą się natomiast tylko do utraty dobrego imienia lub zaufania do instytucji czy osoby.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671523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Grupy docelowe w sytuacji kryzysowej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40</a:t>
            </a:fld>
            <a:endParaRPr lang="pl-PL"/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7" name="Sześciokąt 6"/>
          <p:cNvSpPr>
            <a:spLocks/>
          </p:cNvSpPr>
          <p:nvPr/>
        </p:nvSpPr>
        <p:spPr>
          <a:xfrm>
            <a:off x="4146698" y="3065945"/>
            <a:ext cx="2030400" cy="1800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dirty="0"/>
              <a:t>Instytucja: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dirty="0"/>
              <a:t>Pracownicy,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dirty="0"/>
              <a:t>Partnerzy, kontrahenci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sz="1200" dirty="0"/>
              <a:t>Udziałowcy </a:t>
            </a:r>
          </a:p>
        </p:txBody>
      </p:sp>
      <p:sp>
        <p:nvSpPr>
          <p:cNvPr id="8" name="Sześciokąt 7"/>
          <p:cNvSpPr>
            <a:spLocks noChangeAspect="1"/>
          </p:cNvSpPr>
          <p:nvPr/>
        </p:nvSpPr>
        <p:spPr>
          <a:xfrm>
            <a:off x="5787655" y="2165945"/>
            <a:ext cx="2031722" cy="1800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b="1" dirty="0"/>
              <a:t>Media: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dirty="0"/>
              <a:t>Prasa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dirty="0"/>
              <a:t>Radio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dirty="0"/>
              <a:t>TV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dirty="0"/>
              <a:t>Internet </a:t>
            </a:r>
          </a:p>
        </p:txBody>
      </p:sp>
      <p:sp>
        <p:nvSpPr>
          <p:cNvPr id="9" name="Sześciokąt 8"/>
          <p:cNvSpPr>
            <a:spLocks noChangeAspect="1"/>
          </p:cNvSpPr>
          <p:nvPr/>
        </p:nvSpPr>
        <p:spPr>
          <a:xfrm>
            <a:off x="5787655" y="4040373"/>
            <a:ext cx="2031722" cy="1800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b="1" dirty="0"/>
              <a:t>Organizacje zewnętrzne: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dirty="0"/>
              <a:t>Instytucje otoczenia biznesu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pl-PL" sz="1200" dirty="0"/>
              <a:t>NGO </a:t>
            </a:r>
          </a:p>
        </p:txBody>
      </p:sp>
      <p:sp>
        <p:nvSpPr>
          <p:cNvPr id="10" name="Sześciokąt 9"/>
          <p:cNvSpPr>
            <a:spLocks/>
          </p:cNvSpPr>
          <p:nvPr/>
        </p:nvSpPr>
        <p:spPr>
          <a:xfrm>
            <a:off x="4146698" y="4940373"/>
            <a:ext cx="2030400" cy="1800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b="1" dirty="0"/>
              <a:t>Opinia międzynarodowa </a:t>
            </a:r>
          </a:p>
          <a:p>
            <a:endParaRPr lang="pl-PL" sz="1200" dirty="0"/>
          </a:p>
          <a:p>
            <a:r>
              <a:rPr lang="pl-PL" sz="1200" dirty="0"/>
              <a:t>(dalsze otoczenie zewnętrzne)</a:t>
            </a:r>
          </a:p>
        </p:txBody>
      </p:sp>
      <p:sp>
        <p:nvSpPr>
          <p:cNvPr id="11" name="Sześciokąt 10"/>
          <p:cNvSpPr>
            <a:spLocks noChangeAspect="1"/>
          </p:cNvSpPr>
          <p:nvPr/>
        </p:nvSpPr>
        <p:spPr>
          <a:xfrm>
            <a:off x="2497748" y="3965945"/>
            <a:ext cx="2031722" cy="1800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b="1" dirty="0"/>
              <a:t>Lokalna społeczność</a:t>
            </a:r>
          </a:p>
          <a:p>
            <a:endParaRPr lang="pl-PL" sz="1200" b="1" dirty="0"/>
          </a:p>
          <a:p>
            <a:r>
              <a:rPr lang="pl-PL" sz="1200" b="1" dirty="0"/>
              <a:t>Pozostała część społeczeństwa</a:t>
            </a:r>
            <a:endParaRPr lang="pl-PL" sz="1200" dirty="0"/>
          </a:p>
        </p:txBody>
      </p:sp>
      <p:sp>
        <p:nvSpPr>
          <p:cNvPr id="12" name="Sześciokąt 11"/>
          <p:cNvSpPr>
            <a:spLocks noChangeAspect="1"/>
          </p:cNvSpPr>
          <p:nvPr/>
        </p:nvSpPr>
        <p:spPr>
          <a:xfrm>
            <a:off x="2497748" y="2165945"/>
            <a:ext cx="2031722" cy="1800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b="1" dirty="0"/>
              <a:t>Administracja rządowa</a:t>
            </a:r>
          </a:p>
          <a:p>
            <a:r>
              <a:rPr lang="pl-PL" sz="1200" b="1" dirty="0"/>
              <a:t>Administracja samorządowa</a:t>
            </a:r>
          </a:p>
        </p:txBody>
      </p:sp>
      <p:sp>
        <p:nvSpPr>
          <p:cNvPr id="13" name="Sześciokąt 12"/>
          <p:cNvSpPr>
            <a:spLocks/>
          </p:cNvSpPr>
          <p:nvPr/>
        </p:nvSpPr>
        <p:spPr>
          <a:xfrm>
            <a:off x="4146698" y="1180885"/>
            <a:ext cx="2030400" cy="18000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l-PL" sz="1200" b="1" dirty="0"/>
              <a:t>Ofiary</a:t>
            </a:r>
          </a:p>
          <a:p>
            <a:r>
              <a:rPr lang="pl-PL" sz="1200" b="1" dirty="0"/>
              <a:t>Rodziny ofiar</a:t>
            </a:r>
          </a:p>
          <a:p>
            <a:r>
              <a:rPr lang="pl-PL" sz="1200" b="1" dirty="0"/>
              <a:t>Osoby bliskie </a:t>
            </a:r>
            <a:br>
              <a:rPr lang="pl-PL" sz="1200" b="1" dirty="0"/>
            </a:br>
            <a:r>
              <a:rPr lang="pl-PL" sz="1200" b="1" dirty="0"/>
              <a:t>i związane </a:t>
            </a:r>
            <a:br>
              <a:rPr lang="pl-PL" sz="1200" b="1" dirty="0"/>
            </a:br>
            <a:r>
              <a:rPr lang="pl-PL" sz="1200" b="1" dirty="0"/>
              <a:t>z ofiarami</a:t>
            </a:r>
            <a:endParaRPr lang="pl-PL" sz="1200" dirty="0"/>
          </a:p>
        </p:txBody>
      </p:sp>
    </p:spTree>
    <p:extLst>
      <p:ext uri="{BB962C8B-B14F-4D97-AF65-F5344CB8AC3E}">
        <p14:creationId xmlns:p14="http://schemas.microsoft.com/office/powerpoint/2010/main" val="20965943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7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600200"/>
            <a:ext cx="5940056" cy="4800600"/>
          </a:xfrm>
        </p:spPr>
        <p:txBody>
          <a:bodyPr>
            <a:normAutofit fontScale="77500" lnSpcReduction="20000"/>
          </a:bodyPr>
          <a:lstStyle/>
          <a:p>
            <a:pPr marL="114300" indent="0" algn="just">
              <a:buNone/>
            </a:pPr>
            <a:r>
              <a:rPr lang="pl-PL" dirty="0"/>
              <a:t>Określ grupę docelową do poniższej sytuacji kryzysu wizerunkowego.</a:t>
            </a:r>
          </a:p>
          <a:p>
            <a:pPr marL="114300" indent="0" algn="just">
              <a:buNone/>
            </a:pPr>
            <a:endParaRPr lang="pl-PL" dirty="0"/>
          </a:p>
          <a:p>
            <a:pPr marL="114300" indent="0" algn="just">
              <a:buNone/>
            </a:pPr>
            <a:r>
              <a:rPr lang="pl-PL" dirty="0"/>
              <a:t>Kryzys wizerunkowy mBank</a:t>
            </a:r>
          </a:p>
          <a:p>
            <a:pPr marL="114300" indent="0" algn="just">
              <a:buNone/>
            </a:pPr>
            <a:r>
              <a:rPr lang="pl-PL" dirty="0"/>
              <a:t>	</a:t>
            </a:r>
          </a:p>
          <a:p>
            <a:pPr marL="114300" indent="0" algn="just">
              <a:buNone/>
            </a:pPr>
            <a:r>
              <a:rPr lang="pl-PL" dirty="0"/>
              <a:t>	5 sierpnia 2020 r. klienci mBanku przez pomyłkę 	otrzymali powiadomienia, które były wiadomościami </a:t>
            </a:r>
            <a:br>
              <a:rPr lang="pl-PL" dirty="0"/>
            </a:br>
            <a:r>
              <a:rPr lang="pl-PL" dirty="0"/>
              <a:t>	testowymi o treści: „test wiadomości </a:t>
            </a:r>
            <a:r>
              <a:rPr lang="pl-PL" dirty="0" err="1"/>
              <a:t>push</a:t>
            </a:r>
            <a:r>
              <a:rPr lang="pl-PL" dirty="0"/>
              <a:t>”, „</a:t>
            </a:r>
            <a:r>
              <a:rPr lang="pl-PL" dirty="0" err="1"/>
              <a:t>ęśąćż</a:t>
            </a:r>
            <a:r>
              <a:rPr lang="pl-PL" dirty="0"/>
              <a:t>”, </a:t>
            </a:r>
            <a:br>
              <a:rPr lang="pl-PL" dirty="0"/>
            </a:br>
            <a:r>
              <a:rPr lang="pl-PL" dirty="0"/>
              <a:t>	„Życzymy miłego dnia”.</a:t>
            </a:r>
          </a:p>
          <a:p>
            <a:pPr marL="114300" indent="0" algn="just">
              <a:buNone/>
            </a:pPr>
            <a:r>
              <a:rPr lang="pl-PL" dirty="0"/>
              <a:t>	Dodatkowo udostępniano w wyniku błędu część 		danych  klientów innym klientom włącznie </a:t>
            </a:r>
            <a:br>
              <a:rPr lang="pl-PL" dirty="0"/>
            </a:br>
            <a:r>
              <a:rPr lang="pl-PL" dirty="0"/>
              <a:t>	z możliwością  zatwierdzania transakcji wykonywanych 	przez tych pierwszych. U podstaw błędu był nie tylko 	zabawny błąd z powiadomieniami czy chwilowa 		wpadka, ale systemowe rozwiązanie, które zawiodło. 	Pamiętaj, że skutki mogły mieć również wymiar 	finansowy w odniesieniu do osób, które zainwestowały 	w akcje banku, w drugim dla wielu Polaków 	powierzających swoje oszczędności bankowi.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41</a:t>
            </a:fld>
            <a:endParaRPr lang="pl-PL"/>
          </a:p>
        </p:txBody>
      </p:sp>
      <p:pic>
        <p:nvPicPr>
          <p:cNvPr id="5" name="Obraz 4" descr="Wpadka z powiadomieniami „ęśąćż” w mBanku wyszła im na dobre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079" y="2009075"/>
            <a:ext cx="3529965" cy="3222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478300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Scenariusz sytuacji kryzysowych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1" y="1600200"/>
            <a:ext cx="4919331" cy="4800600"/>
          </a:xfrm>
        </p:spPr>
        <p:txBody>
          <a:bodyPr>
            <a:normAutofit fontScale="92500"/>
          </a:bodyPr>
          <a:lstStyle/>
          <a:p>
            <a:pPr marL="114300" indent="0" algn="just">
              <a:buNone/>
            </a:pPr>
            <a:r>
              <a:rPr lang="pl-PL" dirty="0"/>
              <a:t>W sytuacji kryzysu wizerunkowego ustalenie u źródła wagi problemu i udzielenie odpowiedzi na zasadnicze pytania: </a:t>
            </a:r>
          </a:p>
          <a:p>
            <a:pPr lvl="0" algn="just"/>
            <a:r>
              <a:rPr lang="pl-PL" dirty="0"/>
              <a:t>co się stało?</a:t>
            </a:r>
          </a:p>
          <a:p>
            <a:pPr lvl="0" algn="just"/>
            <a:r>
              <a:rPr lang="pl-PL" dirty="0"/>
              <a:t>jaka jest istota kryzysu (na czym kryzys polega i czym się objawia, czy są ofiary, ranni, czy zagrożone jest bezpieczeństwo, finanse instytucji)?</a:t>
            </a:r>
          </a:p>
          <a:p>
            <a:pPr lvl="0" algn="just"/>
            <a:r>
              <a:rPr lang="pl-PL" dirty="0"/>
              <a:t>w jakiej fazie znajduje się kryzys?</a:t>
            </a:r>
          </a:p>
          <a:p>
            <a:pPr lvl="0" algn="just"/>
            <a:r>
              <a:rPr lang="pl-PL" dirty="0"/>
              <a:t>jaki jest jego zasięg?</a:t>
            </a:r>
          </a:p>
          <a:p>
            <a:pPr lvl="0" algn="just"/>
            <a:r>
              <a:rPr lang="pl-PL" dirty="0"/>
              <a:t>co instytucja może i zamierza zrobić                         z problemem?</a:t>
            </a:r>
          </a:p>
          <a:p>
            <a:pPr lvl="0" algn="just"/>
            <a:r>
              <a:rPr lang="pl-PL" dirty="0"/>
              <a:t>jak instytucja chce uniknąć podobnych sytuacji w przyszłości.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42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5837277" y="3083443"/>
            <a:ext cx="5241851" cy="173310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Scenariusze potencjalnych sytuacji kryzysowych powinny być elementem </a:t>
            </a:r>
          </a:p>
          <a:p>
            <a:pPr algn="ctr"/>
            <a:r>
              <a:rPr lang="pl-PL" b="1" dirty="0"/>
              <a:t>praktycznym strategii komunikacyjnej czy planu komunikacji instytucji na </a:t>
            </a:r>
          </a:p>
          <a:p>
            <a:pPr algn="ctr"/>
            <a:r>
              <a:rPr lang="pl-PL" b="1" dirty="0"/>
              <a:t>wypadek kryzysu</a:t>
            </a:r>
          </a:p>
        </p:txBody>
      </p:sp>
    </p:spTree>
    <p:extLst>
      <p:ext uri="{BB962C8B-B14F-4D97-AF65-F5344CB8AC3E}">
        <p14:creationId xmlns:p14="http://schemas.microsoft.com/office/powerpoint/2010/main" val="178990421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Ćwiczenie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6138037"/>
              </p:ext>
            </p:extLst>
          </p:nvPr>
        </p:nvGraphicFramePr>
        <p:xfrm>
          <a:off x="609602" y="1600200"/>
          <a:ext cx="10159999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7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Sytuacja</a:t>
                      </a:r>
                      <a:r>
                        <a:rPr lang="pl-PL" sz="1800" baseline="0" dirty="0"/>
                        <a:t> kryzysowa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do określenia sytuacji wyjściowej:</a:t>
                      </a:r>
                      <a:endParaRPr lang="pl-PL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szczegółowe do konkretnej sytuacji kryzysowej: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sytuacji wypadków/pożarów itp.</a:t>
                      </a: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firmie produkującej części motoryzacyjne wybuchł pożar. Podczas cyklicznych prac audytowych doszło do spięcia, w wyniku czego zapaliło się jedno z urządzeń. Pracownicy techniczni dokonujący [przeglądu urządzeń podjęli próbę ugaszenia pożaru, jednak pożar szybko się rozprzestrzenił i zajął kolejne maszyny. Na szczęście przegląd maszyn odbywał się w weekend, kiedy na hali produkcyjnej nie było innych pracowników. Niestety w wyników zdarzenia śmierć poniosło 2 pracowników technicznych. Na terenie zakładu są już służby ratownictwa oraz gaśnicze. Jesteś członkiem sztabu kryzysowego odpowiedzialnym za kontakty z mediami. Przygotuj analizę wstępna sytuacji kryzysowej. 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się stało?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Gdzie?, Kiedy?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Kto był w zdarzenie zaangażowany?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 wpływ miała ta sytuacja na zasoby instytucji?,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Jaka jest obecna sytuacja?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dzieje się teraz?,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został nawiązany kontakt </a:t>
                      </a:r>
                      <a:b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mediami?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ktoś został ranny?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Jeśli tak, to jak poważne są te obrażenia?,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miały miejsca działania niepożądane?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Jeśli tak t jakie?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Jakie są ich skutki?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Ilu przypadków dotyczą?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są zaangażowane jakiekolwiek instytucje zewnętrzne (policja, straż pożarna, pogotowie ratunkowe, szpital, itp.)?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Jeśli tak, to które?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Kto odpowiada za akcję?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458664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Ćwiczenie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61202"/>
              </p:ext>
            </p:extLst>
          </p:nvPr>
        </p:nvGraphicFramePr>
        <p:xfrm>
          <a:off x="609602" y="1600200"/>
          <a:ext cx="10159999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7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Sytuacja</a:t>
                      </a:r>
                      <a:r>
                        <a:rPr lang="pl-PL" sz="1800" baseline="0" dirty="0"/>
                        <a:t> kryzysowa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do określenia sytuacji wyjściowej:</a:t>
                      </a:r>
                      <a:endParaRPr lang="pl-PL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szczegółowe do konkretnej sytuacji kryzysowej:</a:t>
                      </a:r>
                    </a:p>
                    <a:p>
                      <a:endParaRPr lang="pl-PL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2" indent="0"/>
                      <a:r>
                        <a:rPr lang="pl-PL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sytuacji, gdy mamy do czynienia z wadliwą partią produktów</a:t>
                      </a: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0" lvl="2" indent="0"/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doniesień medialnych wynika, że na jednym obszarze kraju doszło do masowego zatrucia osób po zażyciu suplementu zdrowia marki XXXX.  </a:t>
                      </a:r>
                      <a:b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kanałach </a:t>
                      </a:r>
                      <a:r>
                        <a:rPr lang="pl-PL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social</a:t>
                      </a: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media Twojej firmy, użytkownicy wskazują na Twoją firmę. W komentarzach pojawiają się sugestie osób, podających się za byłych pracowników, którzy potwierdzają </a:t>
                      </a:r>
                      <a:r>
                        <a:rPr lang="pl-PL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potwierdzają</a:t>
                      </a: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że w firmie dochodziło do naruszeń przy produkcji suplementów. Przygotuj analizę wstępna sytuacji kryzysowej. </a:t>
                      </a:r>
                    </a:p>
                    <a:p>
                      <a:pPr marL="0" lvl="2" indent="0"/>
                      <a:endParaRPr lang="pl-PL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się stało?,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Gdzie?, Kiedy?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Kto był w zdarzenie zaangażowany?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 wpływ miała ta sytuacja na zasoby instytucji?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Jaka jest obecna sytuacja?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dzieje się teraz?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został nawiązany kontakt </a:t>
                      </a:r>
                      <a:b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mediami?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Ustalenie liczby ofiar lub poszkodowanych,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Precyzyjne ustalenie np. o jaką partię produktów chodzi?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Jakie działania niepożądane wystąpiły?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Jakie działania zostały podjęte wobec tej partii produktów (np. wstrzymanie, wycofanie ze sprzedaży).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14088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Ćwiczenie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13847522"/>
              </p:ext>
            </p:extLst>
          </p:nvPr>
        </p:nvGraphicFramePr>
        <p:xfrm>
          <a:off x="609602" y="1600200"/>
          <a:ext cx="10159999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7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Sytuacja</a:t>
                      </a:r>
                      <a:r>
                        <a:rPr lang="pl-PL" sz="1800" baseline="0" dirty="0"/>
                        <a:t> kryzysowa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do określenia sytuacji wyjściowej:</a:t>
                      </a:r>
                      <a:endParaRPr lang="pl-PL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szczegółowe do konkretnej sytuacji kryzysowej:</a:t>
                      </a:r>
                    </a:p>
                    <a:p>
                      <a:endParaRPr lang="pl-PL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sytuacji aresztowania pracownika firmy: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Otrzymałeś w nocy wiadomość, że aresztowano jednego z pracowników pełniącym wysokie stanowisko w Twojej firmie. Informacja nie przedostała się jeszcze do mediów. W przeszłości pojawiały się sugestie, że pracownik dopuszcza się korupcji, ale sugestie się nie potwierdziły. Przygotuj analizę wstępna sytuacji kryzysowej.</a:t>
                      </a:r>
                    </a:p>
                    <a:p>
                      <a:pPr marL="0" lvl="2" indent="0"/>
                      <a:endParaRPr lang="pl-PL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się stało?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Gdzie?, Kiedy?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Kto był w zdarzenie zaangażowany?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 wpływ miała ta sytuacja na zasoby instytucji?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Jaka jest obecna sytuacja?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dzieje się teraz?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został nawiązany kontakt </a:t>
                      </a:r>
                      <a:b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mediami?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Ile osób aresztowano?,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Jakie postawiono zarzuty?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Powód zatrzymania przekazany przez funkcjonariuszy?,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Ustalenie formy prawnej zdarzenia: zatrzymanie/aresztowanie/zatrzymanie w charakterze świadka/zatrzymanie z postawieniem zarzutów/ zatrzymanie bez postawienia zarzutów itp.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30286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Ćwiczenie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9141266"/>
              </p:ext>
            </p:extLst>
          </p:nvPr>
        </p:nvGraphicFramePr>
        <p:xfrm>
          <a:off x="609602" y="1600200"/>
          <a:ext cx="10159999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7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913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sz="1800" dirty="0"/>
                        <a:t>Sytuacja</a:t>
                      </a:r>
                      <a:r>
                        <a:rPr lang="pl-PL" sz="1800" baseline="0" dirty="0"/>
                        <a:t> kryzysowa</a:t>
                      </a:r>
                      <a:endParaRPr lang="pl-PL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8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do określenia sytuacji wyjściowej:</a:t>
                      </a:r>
                      <a:endParaRPr lang="pl-PL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8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Pytania szczegółowe do konkretnej sytuacji kryzysowej:</a:t>
                      </a:r>
                    </a:p>
                    <a:p>
                      <a:endParaRPr lang="pl-PL" sz="1800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lvl="2" indent="0"/>
                      <a:r>
                        <a:rPr lang="pl-PL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sytuacji próby włamania: </a:t>
                      </a:r>
                    </a:p>
                    <a:p>
                      <a:pPr marL="0" lvl="2" indent="0"/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gminie XXXX</a:t>
                      </a:r>
                      <a:r>
                        <a:rPr lang="pl-PL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doszło w nocy do próby włamania. Jesteś członkiem sztabu kryzysowego. Ochroniarze poinformowali Cię nad ranem, że zauważyli wybitą szybę w jednym z pomieszczeń na parterze oraz uszkodzony zamek w drzwiach w kolejnych trzech pomieszczeniach. Pomieszczenia należą do Referatu zamówień publicznych. Istnieje duże prawdopodobieństwo, że pozyskano informacje dotyczące aktualnego przebiegu przetargu na wykonanie nowej inwestycji sportowej w gminie XXXX. Przygotuj analizę wstępną sytuacji kryzysowej.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się stało?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Gdzie?, Kiedy?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Kto był w zdarzenie zaangażowany?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 wpływ miała ta sytuacja na zasoby instytucji?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Jaka jest obecna sytuacja?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 dzieje się teraz?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został nawiązany kontakt </a:t>
                      </a:r>
                      <a:b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 mediami?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Zebranie informacji o materiałach poufnych, do których mogły uzyskać dostęp osoby trzecie – sporządzenie szczegółowej listy tych materiałów oraz informacji, jakie zawierały,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Czy zdarzeniu towarzyszyły inne działania niepożądane?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Jeśli tak to jakie?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Jakie miały skutki?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8954356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8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pl-PL" dirty="0"/>
              <a:t>Opracowanie zasad postępowania w określonym typie sytuacji kryzysowej.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47</a:t>
            </a:fld>
            <a:endParaRPr lang="pl-PL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406823223"/>
              </p:ext>
            </p:extLst>
          </p:nvPr>
        </p:nvGraphicFramePr>
        <p:xfrm>
          <a:off x="765543" y="2413591"/>
          <a:ext cx="9909544" cy="40403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ole tekstowe 5"/>
          <p:cNvSpPr txBox="1"/>
          <p:nvPr/>
        </p:nvSpPr>
        <p:spPr>
          <a:xfrm>
            <a:off x="1020726" y="2679405"/>
            <a:ext cx="574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1.</a:t>
            </a:r>
            <a:endParaRPr lang="pl-PL" b="1" dirty="0"/>
          </a:p>
        </p:txBody>
      </p:sp>
      <p:sp>
        <p:nvSpPr>
          <p:cNvPr id="7" name="pole tekstowe 6"/>
          <p:cNvSpPr txBox="1"/>
          <p:nvPr/>
        </p:nvSpPr>
        <p:spPr>
          <a:xfrm>
            <a:off x="3565453" y="2679405"/>
            <a:ext cx="574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2.</a:t>
            </a:r>
            <a:endParaRPr lang="pl-PL" b="1" dirty="0"/>
          </a:p>
        </p:txBody>
      </p:sp>
      <p:sp>
        <p:nvSpPr>
          <p:cNvPr id="8" name="pole tekstowe 7"/>
          <p:cNvSpPr txBox="1"/>
          <p:nvPr/>
        </p:nvSpPr>
        <p:spPr>
          <a:xfrm>
            <a:off x="5982588" y="2682950"/>
            <a:ext cx="574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3.</a:t>
            </a:r>
            <a:endParaRPr lang="pl-PL" b="1" dirty="0"/>
          </a:p>
        </p:txBody>
      </p:sp>
      <p:sp>
        <p:nvSpPr>
          <p:cNvPr id="9" name="pole tekstowe 8"/>
          <p:cNvSpPr txBox="1"/>
          <p:nvPr/>
        </p:nvSpPr>
        <p:spPr>
          <a:xfrm>
            <a:off x="8463518" y="2682950"/>
            <a:ext cx="5741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4.</a:t>
            </a:r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13573718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9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pl-PL" dirty="0"/>
              <a:t>Na podstawie przeprowadzonych dotychczas zadań z:</a:t>
            </a:r>
          </a:p>
          <a:p>
            <a:r>
              <a:rPr lang="pl-PL" dirty="0"/>
              <a:t>Dokonania wyboru instytucji,</a:t>
            </a:r>
          </a:p>
          <a:p>
            <a:r>
              <a:rPr lang="pl-PL" dirty="0"/>
              <a:t>Analizy sytuacji wyjściowej,</a:t>
            </a:r>
          </a:p>
          <a:p>
            <a:r>
              <a:rPr lang="pl-PL" dirty="0"/>
              <a:t>Analizy monitoringu mediów i stworzeniu bazy mediów, portali oraz kanałów </a:t>
            </a:r>
            <a:r>
              <a:rPr lang="pl-PL" dirty="0" err="1"/>
              <a:t>social</a:t>
            </a:r>
            <a:r>
              <a:rPr lang="pl-PL" dirty="0"/>
              <a:t> mediów,</a:t>
            </a:r>
          </a:p>
          <a:p>
            <a:r>
              <a:rPr lang="pl-PL" dirty="0"/>
              <a:t>Określeniu grup docelowych </a:t>
            </a:r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r>
              <a:rPr lang="pl-PL" dirty="0"/>
              <a:t>Przygotuj 2 scenariusze potencjalnej sytuacji kryzysowej. 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0656023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Komunikacja w sytuacji kryzysu wizerunkowego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49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82457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Kryzysy wizerunkowe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r>
              <a:rPr lang="pl-PL" sz="3200" b="1" dirty="0">
                <a:solidFill>
                  <a:srgbClr val="92D050"/>
                </a:solidFill>
              </a:rPr>
              <a:t>PAMIETAJ!</a:t>
            </a:r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</a:t>
            </a:fld>
            <a:endParaRPr lang="pl-PL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467922596"/>
              </p:ext>
            </p:extLst>
          </p:nvPr>
        </p:nvGraphicFramePr>
        <p:xfrm>
          <a:off x="660399" y="1325724"/>
          <a:ext cx="9936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499621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wewnętrzna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50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23900" y="1549400"/>
            <a:ext cx="7061200" cy="17399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l-PL" b="1" dirty="0"/>
              <a:t>Komunikacja wewnątrz instytucji między pracownikami tego samego szczebla, współdziałającymi pracownikami różnego szczebla, a także między zarządem, kierownictwem a pracownikami, realizowana poprzez różne kanały komunikacji wewnętrznej</a:t>
            </a:r>
          </a:p>
          <a:p>
            <a:pPr algn="ctr"/>
            <a:endParaRPr lang="pl-PL" dirty="0"/>
          </a:p>
        </p:txBody>
      </p:sp>
      <p:sp>
        <p:nvSpPr>
          <p:cNvPr id="6" name="Prostokąt zaokrąglony 5"/>
          <p:cNvSpPr/>
          <p:nvPr/>
        </p:nvSpPr>
        <p:spPr>
          <a:xfrm>
            <a:off x="3479800" y="3911600"/>
            <a:ext cx="7059600" cy="1738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Pracownicy instytucji powinni otrzymywać informacje w pierwszej kolejności (jeżeli jest to możliwe) lub równolegle z informacjami wysyłanymi do mediów. </a:t>
            </a:r>
          </a:p>
          <a:p>
            <a:pPr algn="ctr"/>
            <a:r>
              <a:rPr lang="pl-PL" b="1" dirty="0"/>
              <a:t>W komunikacji wewnętrznej, podobnie jak w zewnętrznej, posługujemy się tylko faktami. </a:t>
            </a:r>
          </a:p>
        </p:txBody>
      </p:sp>
    </p:spTree>
    <p:extLst>
      <p:ext uri="{BB962C8B-B14F-4D97-AF65-F5344CB8AC3E}">
        <p14:creationId xmlns:p14="http://schemas.microsoft.com/office/powerpoint/2010/main" val="294997359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wewnętrzna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114300" indent="0" algn="just" fontAlgn="base">
              <a:buNone/>
            </a:pPr>
            <a:r>
              <a:rPr lang="pl-PL" dirty="0"/>
              <a:t>Komunikacja wewnętrzna powinna charakteryzować się efektywnością. Warto korzystać </a:t>
            </a:r>
            <a:br>
              <a:rPr lang="pl-PL" dirty="0"/>
            </a:br>
            <a:r>
              <a:rPr lang="pl-PL" dirty="0"/>
              <a:t>z wielu różnych form kontaktu. </a:t>
            </a:r>
          </a:p>
          <a:p>
            <a:pPr marL="114300" indent="0" algn="just" fontAlgn="base">
              <a:buNone/>
            </a:pPr>
            <a:r>
              <a:rPr lang="pl-PL" b="1" dirty="0"/>
              <a:t>Ich dobór powinien być poprzedzony analizą potrzeb i specyfiką branży.</a:t>
            </a:r>
            <a:r>
              <a:rPr lang="pl-PL" dirty="0"/>
              <a:t> </a:t>
            </a:r>
          </a:p>
          <a:p>
            <a:pPr marL="114300" indent="0" algn="just" fontAlgn="base">
              <a:buNone/>
            </a:pPr>
            <a:r>
              <a:rPr lang="pl-PL" dirty="0"/>
              <a:t>Podczas gdy w jednych firmach w zupełności sprawdzą się tablice z ogłoszeniami, w innych stawia się na intranet, aplikacje mobilne lub </a:t>
            </a:r>
            <a:r>
              <a:rPr lang="pl-PL" dirty="0" err="1"/>
              <a:t>webinary</a:t>
            </a:r>
            <a:r>
              <a:rPr lang="pl-PL" dirty="0"/>
              <a:t>. </a:t>
            </a:r>
          </a:p>
          <a:p>
            <a:pPr marL="114300" indent="0" algn="just" fontAlgn="base">
              <a:buNone/>
            </a:pPr>
            <a:r>
              <a:rPr lang="pl-PL" dirty="0"/>
              <a:t>Narzędzia komunikacji wewnętrznej:</a:t>
            </a:r>
          </a:p>
          <a:p>
            <a:pPr algn="just" fontAlgn="base"/>
            <a:r>
              <a:rPr lang="pl-PL" dirty="0"/>
              <a:t>drukowane biuletyny,</a:t>
            </a:r>
          </a:p>
          <a:p>
            <a:pPr algn="just" fontAlgn="base"/>
            <a:r>
              <a:rPr lang="pl-PL" dirty="0"/>
              <a:t>powiadomienia mailowe,</a:t>
            </a:r>
          </a:p>
          <a:p>
            <a:pPr algn="just" fontAlgn="base"/>
            <a:r>
              <a:rPr lang="pl-PL" dirty="0"/>
              <a:t>plakaty, ogłoszenia,</a:t>
            </a:r>
          </a:p>
          <a:p>
            <a:pPr algn="just" fontAlgn="base"/>
            <a:r>
              <a:rPr lang="pl-PL" dirty="0"/>
              <a:t>sieć intranetowa bądź radiowęzłowa,</a:t>
            </a:r>
          </a:p>
          <a:p>
            <a:pPr algn="just" fontAlgn="base"/>
            <a:r>
              <a:rPr lang="pl-PL" dirty="0"/>
              <a:t>cykliczne spotkania z zespołem,</a:t>
            </a:r>
          </a:p>
          <a:p>
            <a:pPr algn="just" fontAlgn="base"/>
            <a:r>
              <a:rPr lang="pl-PL" dirty="0"/>
              <a:t>powiadomienia PUSH,</a:t>
            </a:r>
          </a:p>
          <a:p>
            <a:pPr algn="just" fontAlgn="base"/>
            <a:r>
              <a:rPr lang="pl-PL" dirty="0"/>
              <a:t>podcasty,</a:t>
            </a:r>
          </a:p>
          <a:p>
            <a:pPr algn="just" fontAlgn="base"/>
            <a:r>
              <a:rPr lang="pl-PL" dirty="0"/>
              <a:t>aplikacje mobilne.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960518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Ćwiczenie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pl-PL" dirty="0"/>
              <a:t>W konstrukcji komunikacji skierowanej do pracowników, należy powiedzieć, co dane działania oznaczają dla nich, później pokazania ich w skali zespołu, a na koniec powinno nastąpić omówienie ich wpływ na całą firmę.</a:t>
            </a:r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52</a:t>
            </a:fld>
            <a:endParaRPr lang="pl-PL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07760"/>
              </p:ext>
            </p:extLst>
          </p:nvPr>
        </p:nvGraphicFramePr>
        <p:xfrm>
          <a:off x="774701" y="2929466"/>
          <a:ext cx="9842500" cy="323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6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Sytuacja kryzysowa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Ścieżka postępowania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Masowe zwolnienia pracowników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Zadbaj o włączenie rzecznika</a:t>
                      </a:r>
                      <a:r>
                        <a:rPr lang="pl-PL" sz="14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prasowego /koordynatora </a:t>
                      </a: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zespołu kryzysowego lub określ sprawną ścieżkę uzyskiwania regularnych informacji bezpośrednio od takiego zespołu.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Przygotuj oddzielną komunikację dla zwalnianych pracowników, najbliższych współpracowników osób zwalnianych i pozostałych pracowników.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Ściśle współpracuj z zespołami HR i komunikacji zewnętrznej.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Zadbaj o wytłumaczenie powodów podjęcia takiej decyzji.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Pamiętaj, że w większości przypadków głównymi nadawcami informacji powinni być przedstawiciele najwyższej kadry kierowniczej.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Komunikacja bezpośrednia najlepiej sprawdzi się w komunikacji z pierwszymi dwoma grupami; pozostałych pracowników można poinformować, wykorzystując inne kanały komunikacji.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 przekazie ogranicz emocje i waż słowa.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Daj zostającym w firmie pracownikom szansę na zadawanie pytań, poznaj ich wątpliwości i reaguj na nie.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6591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Ćwiczenie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pl-PL" dirty="0"/>
              <a:t>W konstrukcji komunikacji skierowanej do pracowników, należy powiedzieć, co dane działania oznaczają dla nich, później pokazania ich w skali zespołu, a na koniec powinno nastąpić omówienie ich wpływ na całą firmę.</a:t>
            </a:r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53</a:t>
            </a:fld>
            <a:endParaRPr lang="pl-PL"/>
          </a:p>
        </p:txBody>
      </p:sp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235426"/>
              </p:ext>
            </p:extLst>
          </p:nvPr>
        </p:nvGraphicFramePr>
        <p:xfrm>
          <a:off x="738487" y="2938519"/>
          <a:ext cx="9842500" cy="35437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6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96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802">
                <a:tc>
                  <a:txBody>
                    <a:bodyPr/>
                    <a:lstStyle/>
                    <a:p>
                      <a:r>
                        <a:rPr lang="pl-PL" dirty="0"/>
                        <a:t>Sytuacja kryzysowa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Ścieżka postępowania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75960">
                <a:tc>
                  <a:txBody>
                    <a:bodyPr/>
                    <a:lstStyle/>
                    <a:p>
                      <a:r>
                        <a:rPr lang="pl-PL" dirty="0"/>
                        <a:t>Znaczące problemy finansowe instytucji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Zadbaj o włączenie rzecznika</a:t>
                      </a:r>
                      <a:r>
                        <a:rPr lang="pl-PL" sz="1400" b="0" i="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prasowego /koordynatora </a:t>
                      </a: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zespołu kryzysowego lub określ sprawną ścieżkę uzyskiwania regularnych informacji bezpośrednio od takiego zespołu. 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Określ, co dana sytuacja oznacza dla pracowników, zespołów, firmy i jej otoczenia.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Poinformuj pracowników o zasadach komunikacji przyjętych na czas tego kryzysu (częstotliwość, miejsce, czas, forma).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Dobierz nadawców do skali problemu – im poważniejszy kryzys, tym nadawcy powinni być wyżej </a:t>
                      </a:r>
                      <a:b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 strukturze organizacyjnej (najwyższa kadra kierownicza, eksperci, autorytety, także zewnętrzne).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Zadbaj o regularne informowanie pracowników o podejmowanych decyzjach i kolejnych krokach.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Tłumacz podejmowane decyzje i ich wpływ na pracownika, zespół, firmę oraz jej otoczenie.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Określ, za pomocą jakich narzędzi będziesz zbierać informacje zwrotne od pracowników.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Odpowiadaj na pytania i wątpliwości pracowników.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085172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10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pl-PL" dirty="0"/>
          </a:p>
          <a:p>
            <a:pPr marL="114300" indent="0" algn="just">
              <a:buNone/>
            </a:pPr>
            <a:r>
              <a:rPr lang="pl-PL" dirty="0"/>
              <a:t>Opracuj listę tematów, zagadnień, słów kluczowych i na podstawie tego sformuj                         3 kluczowe przekazy do omówionych podczas zajęć dwóch sytuacji kryzysowych: </a:t>
            </a:r>
          </a:p>
          <a:p>
            <a:pPr marL="571500" lvl="0" indent="-457200" algn="just">
              <a:buFont typeface="+mj-lt"/>
              <a:buAutoNum type="arabicPeriod"/>
            </a:pPr>
            <a:r>
              <a:rPr lang="pl-PL" dirty="0"/>
              <a:t>w przypadku masowych zwolnienie pracowników,</a:t>
            </a:r>
          </a:p>
          <a:p>
            <a:pPr marL="571500" lvl="0" indent="-457200" algn="just">
              <a:buFont typeface="+mj-lt"/>
              <a:buAutoNum type="arabicPeriod"/>
            </a:pPr>
            <a:r>
              <a:rPr lang="pl-PL" dirty="0"/>
              <a:t>znaczących problemów finansowych pracowników.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368536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zewnętrzna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55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673100" y="1638300"/>
            <a:ext cx="5842000" cy="1587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Komunikacja między instytucją a jej otoczeniem zewnętrznym, prowadzona m.in. za pośrednictwem strony www, prasy, wydawnictw firmowych, konferencji, spotkań oraz innych bardziej lub mniej bezpośrednich metod komunikowania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257380"/>
              </p:ext>
            </p:extLst>
          </p:nvPr>
        </p:nvGraphicFramePr>
        <p:xfrm>
          <a:off x="1689127" y="3626145"/>
          <a:ext cx="8128000" cy="2656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l-PL" dirty="0"/>
                        <a:t>Media: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dirty="0"/>
                        <a:t>Interesariusz: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000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dirty="0"/>
                        <a:t>relacje z dziennikarzami </a:t>
                      </a:r>
                    </a:p>
                    <a:p>
                      <a:pPr marL="4000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dirty="0"/>
                        <a:t>media klasyczne: prasa, radio, TV</a:t>
                      </a:r>
                    </a:p>
                    <a:p>
                      <a:pPr marL="4000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dirty="0" err="1"/>
                        <a:t>digital</a:t>
                      </a:r>
                      <a:r>
                        <a:rPr lang="pl-PL" dirty="0"/>
                        <a:t> media (strona www, </a:t>
                      </a:r>
                      <a:r>
                        <a:rPr lang="pl-PL" dirty="0" err="1"/>
                        <a:t>social</a:t>
                      </a:r>
                      <a:r>
                        <a:rPr lang="pl-PL" dirty="0"/>
                        <a:t> media, blogi, fora) </a:t>
                      </a:r>
                    </a:p>
                    <a:p>
                      <a:pPr marL="4000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dirty="0"/>
                        <a:t>agencje informacyjne (PAP, TAI, KAI, Reuters, Bloomberg) </a:t>
                      </a:r>
                    </a:p>
                    <a:p>
                      <a:pPr marL="4000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dirty="0"/>
                        <a:t>konferencje prasowe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dirty="0"/>
                        <a:t>strona www (blogi, aktualności)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dirty="0" err="1"/>
                        <a:t>fun</a:t>
                      </a:r>
                      <a:r>
                        <a:rPr lang="pl-PL" dirty="0"/>
                        <a:t> </a:t>
                      </a:r>
                      <a:r>
                        <a:rPr lang="pl-PL" dirty="0" err="1"/>
                        <a:t>page</a:t>
                      </a:r>
                      <a:r>
                        <a:rPr lang="pl-PL" dirty="0"/>
                        <a:t>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dirty="0" err="1"/>
                        <a:t>social</a:t>
                      </a:r>
                      <a:r>
                        <a:rPr lang="pl-PL" dirty="0"/>
                        <a:t> media: FB, </a:t>
                      </a:r>
                      <a:r>
                        <a:rPr lang="pl-PL" dirty="0" err="1"/>
                        <a:t>Linkedin</a:t>
                      </a:r>
                      <a:r>
                        <a:rPr lang="pl-PL" dirty="0"/>
                        <a:t>, Twitter, Instagram (</a:t>
                      </a:r>
                      <a:r>
                        <a:rPr lang="pl-PL" dirty="0" err="1"/>
                        <a:t>influenserzy</a:t>
                      </a:r>
                      <a:r>
                        <a:rPr lang="pl-PL" dirty="0"/>
                        <a:t>)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dirty="0"/>
                        <a:t>SMS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dirty="0"/>
                        <a:t>newsletter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dirty="0"/>
                        <a:t>e-mailing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pl-PL" dirty="0"/>
                        <a:t>tradycyjne: </a:t>
                      </a:r>
                      <a:r>
                        <a:rPr lang="pl-PL" dirty="0" err="1"/>
                        <a:t>direct</a:t>
                      </a:r>
                      <a:r>
                        <a:rPr lang="pl-PL" dirty="0"/>
                        <a:t> mail, gazetki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98206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Internet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56</a:t>
            </a:fld>
            <a:endParaRPr lang="pl-PL"/>
          </a:p>
        </p:txBody>
      </p:sp>
      <p:pic>
        <p:nvPicPr>
          <p:cNvPr id="3074" name="Picture 2" descr="Użycie internetu w styczniu 2022 rok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50" y="1505514"/>
            <a:ext cx="7357805" cy="4123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ymbol zastępczy zawartości 7"/>
          <p:cNvSpPr>
            <a:spLocks noGrp="1"/>
          </p:cNvSpPr>
          <p:nvPr>
            <p:ph idx="1"/>
          </p:nvPr>
        </p:nvSpPr>
        <p:spPr>
          <a:xfrm>
            <a:off x="8197701" y="1600200"/>
            <a:ext cx="2571899" cy="4800600"/>
          </a:xfrm>
        </p:spPr>
        <p:txBody>
          <a:bodyPr>
            <a:normAutofit fontScale="77500" lnSpcReduction="20000"/>
          </a:bodyPr>
          <a:lstStyle/>
          <a:p>
            <a:pPr marL="114300" indent="0">
              <a:buNone/>
            </a:pPr>
            <a:r>
              <a:rPr lang="pl-PL" dirty="0"/>
              <a:t>Użycie </a:t>
            </a:r>
            <a:r>
              <a:rPr lang="pl-PL" dirty="0" err="1"/>
              <a:t>internetu</a:t>
            </a:r>
            <a:r>
              <a:rPr lang="pl-PL" dirty="0"/>
              <a:t> na świecie w 2021 roku:</a:t>
            </a:r>
          </a:p>
          <a:p>
            <a:pPr marL="114300" indent="0">
              <a:buNone/>
            </a:pPr>
            <a:endParaRPr lang="pl-PL" dirty="0"/>
          </a:p>
          <a:p>
            <a:r>
              <a:rPr lang="pl-PL" dirty="0"/>
              <a:t>liczba internautów: 4,95 mld</a:t>
            </a:r>
          </a:p>
          <a:p>
            <a:r>
              <a:rPr lang="pl-PL" dirty="0"/>
              <a:t>udział internautów </a:t>
            </a:r>
            <a:br>
              <a:rPr lang="pl-PL" dirty="0"/>
            </a:br>
            <a:r>
              <a:rPr lang="pl-PL" dirty="0"/>
              <a:t>w populacji: 62,5%</a:t>
            </a:r>
          </a:p>
          <a:p>
            <a:r>
              <a:rPr lang="pl-PL" dirty="0"/>
              <a:t>roczny wzrost liczby internautów: +4% (+192 mln)</a:t>
            </a:r>
          </a:p>
          <a:p>
            <a:r>
              <a:rPr lang="pl-PL" dirty="0"/>
              <a:t>średni dzienny czas korzystania z </a:t>
            </a:r>
            <a:r>
              <a:rPr lang="pl-PL" dirty="0" err="1"/>
              <a:t>internetu</a:t>
            </a:r>
            <a:r>
              <a:rPr lang="pl-PL" dirty="0"/>
              <a:t> na jednego użytkownika: 6 godz. 58 min</a:t>
            </a:r>
          </a:p>
          <a:p>
            <a:r>
              <a:rPr lang="pl-PL" dirty="0"/>
              <a:t>udział użytkowników łączących się z </a:t>
            </a:r>
            <a:r>
              <a:rPr lang="pl-PL" dirty="0" err="1"/>
              <a:t>internetem</a:t>
            </a:r>
            <a:r>
              <a:rPr lang="pl-PL" dirty="0"/>
              <a:t> za pomocą telefonu: 92,1%</a:t>
            </a:r>
          </a:p>
        </p:txBody>
      </p:sp>
      <p:sp>
        <p:nvSpPr>
          <p:cNvPr id="11" name="pole tekstowe 10"/>
          <p:cNvSpPr txBox="1"/>
          <p:nvPr/>
        </p:nvSpPr>
        <p:spPr>
          <a:xfrm>
            <a:off x="3540672" y="5667159"/>
            <a:ext cx="45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Źródło: raport Digital in 2022 Global </a:t>
            </a:r>
            <a:r>
              <a:rPr lang="pl-PL" dirty="0" err="1"/>
              <a:t>Overview</a:t>
            </a:r>
            <a:r>
              <a:rPr lang="pl-PL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257389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Aktywność w </a:t>
            </a:r>
            <a:r>
              <a:rPr lang="pl-PL" dirty="0" err="1"/>
              <a:t>internecie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57</a:t>
            </a:fld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3443833" y="5813202"/>
            <a:ext cx="45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Źródło: raport Digital in 2022 Global </a:t>
            </a:r>
            <a:r>
              <a:rPr lang="pl-PL" dirty="0" err="1"/>
              <a:t>Overview</a:t>
            </a:r>
            <a:r>
              <a:rPr lang="pl-PL" dirty="0"/>
              <a:t> </a:t>
            </a:r>
          </a:p>
        </p:txBody>
      </p:sp>
      <p:pic>
        <p:nvPicPr>
          <p:cNvPr id="6146" name="Picture 2" descr="Czas spędzany na aktywności w mobile'u (styczeń 2022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587" y="1528357"/>
            <a:ext cx="7358400" cy="4123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Symbol zastępczy zawartości 7"/>
          <p:cNvSpPr>
            <a:spLocks noGrp="1"/>
          </p:cNvSpPr>
          <p:nvPr>
            <p:ph idx="1"/>
          </p:nvPr>
        </p:nvSpPr>
        <p:spPr>
          <a:xfrm>
            <a:off x="8197701" y="1600200"/>
            <a:ext cx="2571899" cy="4800600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pl-PL" dirty="0"/>
              <a:t>Czas spędzony na aktywnościach na urządzeniach mobilnych:</a:t>
            </a:r>
          </a:p>
          <a:p>
            <a:pPr marL="114300" indent="0">
              <a:buNone/>
            </a:pPr>
            <a:endParaRPr lang="pl-PL" dirty="0"/>
          </a:p>
          <a:p>
            <a:r>
              <a:rPr lang="pl-PL" dirty="0"/>
              <a:t>średni czas spędzany na korzystaniu ze smartfonów przez użytkowników każdego dnia: 4 godz. 48 min</a:t>
            </a:r>
          </a:p>
          <a:p>
            <a:r>
              <a:rPr lang="pl-PL" dirty="0"/>
              <a:t>wzrost czasu spędzanego każdego dnia na korzystaniu ze smartfonów: +6,7%</a:t>
            </a:r>
          </a:p>
          <a:p>
            <a:r>
              <a:rPr lang="pl-PL" dirty="0"/>
              <a:t>procent czasu spędzanego na smartfonach na korzystaniu z aplikacji mobilnych: 92,5%</a:t>
            </a:r>
          </a:p>
          <a:p>
            <a:r>
              <a:rPr lang="pl-PL" dirty="0"/>
              <a:t>procent czasu spędzanego na smartfonach na przeglądanie </a:t>
            </a:r>
            <a:r>
              <a:rPr lang="pl-PL" dirty="0" err="1"/>
              <a:t>internetu</a:t>
            </a:r>
            <a:r>
              <a:rPr lang="pl-PL" dirty="0"/>
              <a:t>: 7,5%</a:t>
            </a:r>
          </a:p>
        </p:txBody>
      </p:sp>
    </p:spTree>
    <p:extLst>
      <p:ext uri="{BB962C8B-B14F-4D97-AF65-F5344CB8AC3E}">
        <p14:creationId xmlns:p14="http://schemas.microsoft.com/office/powerpoint/2010/main" val="7271885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Social</a:t>
            </a:r>
            <a:r>
              <a:rPr lang="pl-PL" dirty="0"/>
              <a:t> media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58</a:t>
            </a:fld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3443833" y="5813202"/>
            <a:ext cx="4543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Źródło: raport Digital in 2022 Global </a:t>
            </a:r>
            <a:r>
              <a:rPr lang="pl-PL" dirty="0" err="1"/>
              <a:t>Overview</a:t>
            </a:r>
            <a:r>
              <a:rPr lang="pl-PL" dirty="0"/>
              <a:t> </a:t>
            </a:r>
          </a:p>
        </p:txBody>
      </p:sp>
      <p:sp>
        <p:nvSpPr>
          <p:cNvPr id="9" name="Symbol zastępczy zawartości 7"/>
          <p:cNvSpPr>
            <a:spLocks noGrp="1"/>
          </p:cNvSpPr>
          <p:nvPr>
            <p:ph idx="1"/>
          </p:nvPr>
        </p:nvSpPr>
        <p:spPr>
          <a:xfrm>
            <a:off x="8197701" y="1600200"/>
            <a:ext cx="2571899" cy="4800600"/>
          </a:xfrm>
        </p:spPr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pl-PL" dirty="0"/>
              <a:t>Użycie mediów społecznościowych na świecie w 2021 roku:</a:t>
            </a:r>
          </a:p>
          <a:p>
            <a:endParaRPr lang="pl-PL" dirty="0"/>
          </a:p>
          <a:p>
            <a:r>
              <a:rPr lang="pl-PL" dirty="0"/>
              <a:t>liczba aktywnych użytkowników mediów społecznościowych: 4,62 mld</a:t>
            </a:r>
          </a:p>
          <a:p>
            <a:r>
              <a:rPr lang="pl-PL" dirty="0"/>
              <a:t>udział użytkowników w populacji: 58,4%</a:t>
            </a:r>
          </a:p>
          <a:p>
            <a:r>
              <a:rPr lang="pl-PL" dirty="0"/>
              <a:t>wzrost roczny liczby użytkowników </a:t>
            </a:r>
            <a:r>
              <a:rPr lang="pl-PL" dirty="0" err="1"/>
              <a:t>social</a:t>
            </a:r>
            <a:r>
              <a:rPr lang="pl-PL" dirty="0"/>
              <a:t> mediów: +10,1% (+424 mln)</a:t>
            </a:r>
          </a:p>
        </p:txBody>
      </p:sp>
      <p:pic>
        <p:nvPicPr>
          <p:cNvPr id="7170" name="Picture 2" descr="Użycie mediów społecznościowych w styczniu 2022 rok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497" y="1582032"/>
            <a:ext cx="7367825" cy="41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89403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Social</a:t>
            </a:r>
            <a:r>
              <a:rPr lang="pl-PL" dirty="0"/>
              <a:t> media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59</a:t>
            </a:fld>
            <a:endParaRPr lang="pl-PL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478" y="1603227"/>
            <a:ext cx="7379911" cy="41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ymbol zastępczy zawartości 7"/>
          <p:cNvSpPr txBox="1">
            <a:spLocks/>
          </p:cNvSpPr>
          <p:nvPr/>
        </p:nvSpPr>
        <p:spPr>
          <a:xfrm>
            <a:off x="8038215" y="1568301"/>
            <a:ext cx="3051544" cy="415692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None/>
            </a:pPr>
            <a:r>
              <a:rPr lang="pl-PL" dirty="0"/>
              <a:t>Liczba użytkowników, do których mogą dotrzeć reklamodawcy w kanałach </a:t>
            </a:r>
            <a:r>
              <a:rPr lang="pl-PL" dirty="0" err="1"/>
              <a:t>social</a:t>
            </a:r>
            <a:r>
              <a:rPr lang="pl-PL" dirty="0"/>
              <a:t> media, w stosunku do populacji w wieku 13+ w 2021 roku w Polsce:</a:t>
            </a:r>
          </a:p>
          <a:p>
            <a:endParaRPr lang="pl-PL" dirty="0"/>
          </a:p>
          <a:p>
            <a:r>
              <a:rPr lang="pl-PL" dirty="0" err="1"/>
              <a:t>Youtube</a:t>
            </a:r>
            <a:r>
              <a:rPr lang="pl-PL" dirty="0"/>
              <a:t> – 72,9 % </a:t>
            </a:r>
          </a:p>
          <a:p>
            <a:r>
              <a:rPr lang="pl-PL" dirty="0"/>
              <a:t>Facebook – 54,8%</a:t>
            </a:r>
          </a:p>
          <a:p>
            <a:r>
              <a:rPr lang="pl-PL" dirty="0"/>
              <a:t>Instagram – 28 % </a:t>
            </a:r>
          </a:p>
          <a:p>
            <a:r>
              <a:rPr lang="pl-PL" dirty="0"/>
              <a:t>Snapchat – 14,8 % </a:t>
            </a:r>
          </a:p>
          <a:p>
            <a:r>
              <a:rPr lang="pl-PL" dirty="0"/>
              <a:t>LinkedIn – 13,2 %</a:t>
            </a:r>
          </a:p>
          <a:p>
            <a:r>
              <a:rPr lang="pl-PL" dirty="0"/>
              <a:t>Twitter – 4,1 % </a:t>
            </a:r>
          </a:p>
        </p:txBody>
      </p:sp>
    </p:spTree>
    <p:extLst>
      <p:ext uri="{BB962C8B-B14F-4D97-AF65-F5344CB8AC3E}">
        <p14:creationId xmlns:p14="http://schemas.microsoft.com/office/powerpoint/2010/main" val="3669092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1" y="1600200"/>
            <a:ext cx="5195777" cy="4800600"/>
          </a:xfrm>
        </p:spPr>
        <p:txBody>
          <a:bodyPr>
            <a:normAutofit/>
          </a:bodyPr>
          <a:lstStyle/>
          <a:p>
            <a:pPr marL="114300" indent="0" algn="just">
              <a:buNone/>
            </a:pPr>
            <a:r>
              <a:rPr lang="pl-PL" dirty="0"/>
              <a:t>Podczas całych zajęć poświęconych planowaniu i prowadzeniu działań komunikacyjnych w sytuacji kryzysu wizerunkowego studenci realizować będą zadania i ćwiczenia, które mają doprowadzić do stworzenia w etapie końcowym Księgi kryzysowej. Dlatego podczas pierwszego zadania powinni zdecydować dla jakiej instytucji  będą przygotowywać poszczególne zadania                     i poszczególne elementy planu komunikacji kryzysowej.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</a:t>
            </a:fld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5911703" y="1271718"/>
            <a:ext cx="51486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/>
              <a:t>Uzupełnił poniższą tabelę o dane wybranej instytucji:</a:t>
            </a:r>
          </a:p>
        </p:txBody>
      </p:sp>
      <p:graphicFrame>
        <p:nvGraphicFramePr>
          <p:cNvPr id="8" name="Tabela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31278"/>
              </p:ext>
            </p:extLst>
          </p:nvPr>
        </p:nvGraphicFramePr>
        <p:xfrm>
          <a:off x="6018028" y="1825439"/>
          <a:ext cx="4765970" cy="457536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4940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71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920">
                <a:tc>
                  <a:txBody>
                    <a:bodyPr/>
                    <a:lstStyle/>
                    <a:p>
                      <a:pPr marL="180975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Nazwa instytucji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920">
                <a:tc>
                  <a:txBody>
                    <a:bodyPr/>
                    <a:lstStyle/>
                    <a:p>
                      <a:pPr marL="180975" indent="11113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Struktura instytucji (np. rodzinna mikro firma,  średniej wielkości firma krajowa, globalny koncern, start-</a:t>
                      </a:r>
                      <a:r>
                        <a:rPr lang="pl-PL" sz="900" dirty="0" err="1">
                          <a:effectLst/>
                        </a:rPr>
                        <a:t>up</a:t>
                      </a:r>
                      <a:r>
                        <a:rPr lang="pl-PL" sz="900" dirty="0">
                          <a:effectLst/>
                        </a:rPr>
                        <a:t>, instytucja kultury)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920">
                <a:tc>
                  <a:txBody>
                    <a:bodyPr/>
                    <a:lstStyle/>
                    <a:p>
                      <a:pPr marL="180975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Sektor instytucji (np. produkcyjny, przemysłowy, usługowy, kulturalny) 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920">
                <a:tc>
                  <a:txBody>
                    <a:bodyPr/>
                    <a:lstStyle/>
                    <a:p>
                      <a:pPr marL="180975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Wartości instytucji (np. misja, wizja)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920">
                <a:tc>
                  <a:txBody>
                    <a:bodyPr/>
                    <a:lstStyle/>
                    <a:p>
                      <a:pPr marL="180975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Oferta instytucji (np. produkty, usługi)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920">
                <a:tc>
                  <a:txBody>
                    <a:bodyPr/>
                    <a:lstStyle/>
                    <a:p>
                      <a:pPr marL="180975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Ilość pracowników 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1920">
                <a:tc>
                  <a:txBody>
                    <a:bodyPr/>
                    <a:lstStyle/>
                    <a:p>
                      <a:pPr marL="180975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Opis szczegółowy instytucji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>
                          <a:effectLst/>
                        </a:rPr>
                        <a:t> </a:t>
                      </a:r>
                      <a:endParaRPr lang="pl-PL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71920">
                <a:tc>
                  <a:txBody>
                    <a:bodyPr/>
                    <a:lstStyle/>
                    <a:p>
                      <a:pPr marL="180975" inden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Co wyróżnia daną instytucję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900" dirty="0">
                          <a:effectLst/>
                        </a:rPr>
                        <a:t> </a:t>
                      </a:r>
                      <a:endParaRPr lang="pl-PL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6404" marR="56404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4617079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Relacje z mediami 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986654"/>
              </p:ext>
            </p:extLst>
          </p:nvPr>
        </p:nvGraphicFramePr>
        <p:xfrm>
          <a:off x="609600" y="1600200"/>
          <a:ext cx="10160000" cy="42828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2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4747">
                <a:tc>
                  <a:txBody>
                    <a:bodyPr/>
                    <a:lstStyle/>
                    <a:p>
                      <a:r>
                        <a:rPr lang="pl-PL" sz="1400" dirty="0">
                          <a:latin typeface="+mn-lt"/>
                        </a:rPr>
                        <a:t>Faza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Media</a:t>
                      </a:r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Instytucja prowadząca  działania  komunikacyjne w sytuacji kryzysowej</a:t>
                      </a:r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55"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Moment informowania</a:t>
                      </a:r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baseline="0" dirty="0">
                          <a:latin typeface="+mn-lt"/>
                        </a:rPr>
                        <a:t>W pierwszej fazie działań domagają się jak najwięcej informacji i w jak najkrótszym czasie</a:t>
                      </a:r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baseline="0" dirty="0">
                          <a:latin typeface="+mn-lt"/>
                        </a:rPr>
                        <a:t>Próba rozpoznania sytuacji zbieranie i weryfikacja informacji,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baseline="0" dirty="0">
                          <a:latin typeface="+mn-lt"/>
                        </a:rPr>
                        <a:t>Informowanie mediów dopiero po uzyskaniu rzeczywistego obrazu sytuacji</a:t>
                      </a:r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855"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Przedstawianie sytuacji</a:t>
                      </a:r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Wykorzystywanie informacji z niepewnych źródeł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Stwarzanie wrażenia u odbiorcy, że zagrożenie jest większe niż w rzeczywistości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Poszukiwanie i prezentowanie sensacyjnych informacji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Prezentowanie drastycznych scen i obrazów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Wyjaśnianie sytuacji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Uspokajanie społeczności lokalnej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Wydawanie komunikatów i zaleceń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Koncentracja na działaniach zmierzających do przywrócenia stanu normalnego</a:t>
                      </a:r>
                      <a:endParaRPr lang="pl-PL" sz="1400" dirty="0">
                        <a:latin typeface="+mn-lt"/>
                      </a:endParaRPr>
                    </a:p>
                    <a:p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855"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Prezentowanie opinii i ocen różnych autorytetów, specjalistów itd.</a:t>
                      </a:r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Przytaczanie wypowiedzi różnych ekspertów w celu oceny okoliczności zdarzenia i prowadzonych działań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Skupienie się na faktach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Pokazywanie swoich działań jako optymalnych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Przedstawianie opinii własnych (współpracujących) autorytetów</a:t>
                      </a:r>
                      <a:endParaRPr lang="pl-PL" sz="1400" dirty="0">
                        <a:latin typeface="+mn-lt"/>
                      </a:endParaRPr>
                    </a:p>
                    <a:p>
                      <a:endParaRPr lang="pl-PL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649283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Relacje z mediami 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0533313"/>
              </p:ext>
            </p:extLst>
          </p:nvPr>
        </p:nvGraphicFramePr>
        <p:xfrm>
          <a:off x="609600" y="1600200"/>
          <a:ext cx="10160000" cy="40694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33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44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21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4747">
                <a:tc>
                  <a:txBody>
                    <a:bodyPr/>
                    <a:lstStyle/>
                    <a:p>
                      <a:r>
                        <a:rPr lang="pl-PL" sz="1400" dirty="0"/>
                        <a:t>Faza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Media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Instytucja prowadząca  działania  komunikacyjne w sytuacji kryzysowej</a:t>
                      </a:r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855"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Szukanie osób odpowiedzialnych za zdarzenie – dążenie do publicznego osadzenia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Szukanie winnych oraz próba ich publicznego osadzania,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Doszukiwanie się uchybień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Koncentracja na działaniach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Unikanie osadzania i szukania winnych</a:t>
                      </a:r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855"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Poszukiwanie ofiar, osób ocalałych, naocznych świadków zdarzenia itp.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Dążenie do przeprowadzenia wywiadu z poszkodowanymi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Pokazywanie cierpienia ofiar,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Emitowanie apeli (ofiar i ich rodzin) o pomoc </a:t>
                      </a:r>
                      <a:r>
                        <a:rPr lang="pl-PL" sz="1400" b="0" i="0" u="none" strike="noStrike" kern="12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dla podniesienia dramaturgii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Ochrona poszkodowanych oraz ich rodzin przed dziennikarzami;</a:t>
                      </a:r>
                    </a:p>
                    <a:p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855">
                <a:tc>
                  <a:txBody>
                    <a:bodyPr/>
                    <a:lstStyle/>
                    <a:p>
                      <a:r>
                        <a:rPr lang="pl-PL" sz="1400" b="1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Oskarżanie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Oskarżanie o nieudolność prowadzenia działań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Publiczna krytyka podmiotu odpowiedzialnego za prowadzenie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działań</a:t>
                      </a:r>
                      <a:endParaRPr lang="pl-PL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Dążenie do złagodzenia nastrojów dziennikarzy,</a:t>
                      </a:r>
                    </a:p>
                    <a:p>
                      <a:r>
                        <a:rPr lang="pl-PL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Unikanie publicznej konfrontacji (wymiany oskarżeń)</a:t>
                      </a:r>
                      <a:endParaRPr lang="pl-PL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4121559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z poszkodowanymi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62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882502" y="1871330"/>
            <a:ext cx="5709684" cy="156298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Gdy w wyniku sytuacji kryzysowej pojawiają się osoby poszkodowane, należy pamiętać o zasadzie, że rodziny poszkodowanych pierwsze otrzymują informację </a:t>
            </a:r>
            <a:br>
              <a:rPr lang="pl-PL" b="1" dirty="0"/>
            </a:br>
            <a:r>
              <a:rPr lang="pl-PL" b="1" dirty="0"/>
              <a:t>o ich stanie</a:t>
            </a:r>
          </a:p>
        </p:txBody>
      </p:sp>
      <p:sp>
        <p:nvSpPr>
          <p:cNvPr id="6" name="Prostokąt zaokrąglony 5"/>
          <p:cNvSpPr/>
          <p:nvPr/>
        </p:nvSpPr>
        <p:spPr>
          <a:xfrm>
            <a:off x="4423145" y="3912781"/>
            <a:ext cx="5709600" cy="15510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Pamiętać należy o bezwzględnym przestrzeganiu zasady nieudzielania mediom informacji związanych z danymi osobowymi poszkodowanych lub ofiar</a:t>
            </a:r>
          </a:p>
        </p:txBody>
      </p:sp>
    </p:spTree>
    <p:extLst>
      <p:ext uri="{BB962C8B-B14F-4D97-AF65-F5344CB8AC3E}">
        <p14:creationId xmlns:p14="http://schemas.microsoft.com/office/powerpoint/2010/main" val="147996710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Metody przekazu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280991" y="1769611"/>
            <a:ext cx="4528930" cy="451884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pl-PL" sz="1800" b="1" dirty="0"/>
              <a:t>PIERWSZE WIADOMOŚCI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63</a:t>
            </a:fld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463210" y="1769611"/>
            <a:ext cx="40510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OŚWIADCZENIE WSTĘPNE </a:t>
            </a:r>
          </a:p>
          <a:p>
            <a:pPr algn="ctr"/>
            <a:endParaRPr lang="pl-PL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Wyraża troskę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Niczego nie wyjaśnia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Nikogo nie wini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Nie roztrząsa szczegółów</a:t>
            </a:r>
          </a:p>
          <a:p>
            <a:endParaRPr lang="pl-PL" b="1" dirty="0"/>
          </a:p>
          <a:p>
            <a:r>
              <a:rPr lang="pl-PL" dirty="0"/>
              <a:t>Zapewnia, że instytucja: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podejmuje działania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bada przyczyny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dirty="0"/>
              <a:t>działa</a:t>
            </a:r>
          </a:p>
          <a:p>
            <a:pPr lvl="1"/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Podaje termin i miejsce udostepnienia dalszych informacji</a:t>
            </a:r>
          </a:p>
        </p:txBody>
      </p:sp>
      <p:cxnSp>
        <p:nvCxnSpPr>
          <p:cNvPr id="7" name="Łącznik prostoliniowy 6"/>
          <p:cNvCxnSpPr/>
          <p:nvPr/>
        </p:nvCxnSpPr>
        <p:spPr>
          <a:xfrm>
            <a:off x="4494335" y="1769611"/>
            <a:ext cx="19879" cy="469127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ymbol zastępczy zawartości 2"/>
          <p:cNvSpPr txBox="1">
            <a:spLocks/>
          </p:cNvSpPr>
          <p:nvPr/>
        </p:nvSpPr>
        <p:spPr>
          <a:xfrm>
            <a:off x="2488712" y="1227829"/>
            <a:ext cx="4528930" cy="4518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Arial" pitchFamily="34" charset="0"/>
              <a:buNone/>
            </a:pPr>
            <a:r>
              <a:rPr lang="pl-PL" b="1" dirty="0"/>
              <a:t>Struktura wstępnego oświadczenia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4772439" y="2373029"/>
            <a:ext cx="583261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pl-PL" sz="1600" b="1" dirty="0"/>
              <a:t>Opis </a:t>
            </a:r>
            <a:r>
              <a:rPr lang="pl-PL" sz="1600" dirty="0"/>
              <a:t>aktualnej sytuacji oraz działań podjętych przez instytucję, ze szczególnym uwzględnieniem troski o poszkodowanych.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600" b="1" dirty="0"/>
              <a:t>Zapewnienie</a:t>
            </a:r>
            <a:r>
              <a:rPr lang="pl-PL" sz="1600" dirty="0"/>
              <a:t>, że sytuacja jest badana i podjęto czynności zmierzające do uzyskania bardziej szczegółowych informacji, które zostaną niezwłocznie udostępnione dziennikarzom i za ich pośrednictwem przekazane.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600" b="1" dirty="0"/>
              <a:t>Zapewnienie</a:t>
            </a:r>
            <a:r>
              <a:rPr lang="pl-PL" sz="1600" dirty="0"/>
              <a:t>, że poszukuje się metod najskuteczniejszego rozwiązania zaistniałej sytuacji.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600" b="1" dirty="0"/>
              <a:t>Wyznaczenie </a:t>
            </a:r>
            <a:r>
              <a:rPr lang="pl-PL" sz="1600" dirty="0"/>
              <a:t>miejsca i czasu następnego spotkania, podczas, którego zostaną przekazane dalsze informacje – ustalony termin powinien być bezwzględnie przestrzegany, dlatego musi przede wszystkim musi uwzględniać wymagania dziennikarzy (np. przed czasem emisji głównego wydania wiadomości a nie bezpośrednio po jego zakończeniu).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600" b="1" dirty="0"/>
              <a:t>Ewentualny apel</a:t>
            </a:r>
            <a:r>
              <a:rPr lang="pl-PL" sz="1600" dirty="0"/>
              <a:t>, który należy szczególnie zaakcentować.</a:t>
            </a:r>
          </a:p>
          <a:p>
            <a:pPr marL="342900" indent="-342900" algn="just">
              <a:buFont typeface="+mj-lt"/>
              <a:buAutoNum type="arabicPeriod"/>
            </a:pPr>
            <a:r>
              <a:rPr lang="pl-PL" sz="1600" b="1" dirty="0"/>
              <a:t>Kontakt</a:t>
            </a:r>
            <a:r>
              <a:rPr lang="pl-PL" sz="1600" dirty="0"/>
              <a:t> do rzecznika prasowego / koordynatora.</a:t>
            </a:r>
            <a:endParaRPr lang="pl-PL" sz="1600" b="1" dirty="0"/>
          </a:p>
        </p:txBody>
      </p:sp>
    </p:spTree>
    <p:extLst>
      <p:ext uri="{BB962C8B-B14F-4D97-AF65-F5344CB8AC3E}">
        <p14:creationId xmlns:p14="http://schemas.microsoft.com/office/powerpoint/2010/main" val="372486590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11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pl-PL" dirty="0"/>
          </a:p>
          <a:p>
            <a:pPr marL="114300" indent="0" algn="just">
              <a:buNone/>
            </a:pPr>
            <a:r>
              <a:rPr lang="pl-PL" dirty="0"/>
              <a:t>Przygotuj oświadczenie wstępne do jednego z wcześniej przygotowanych scenariuszy potencjalnych sytuacji kryzysowych opracowywanych w zadaniu 9 według zaprezentowanej struktury oświadczenia wstępnego.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066165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Konferencja prasowa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973151"/>
              </p:ext>
            </p:extLst>
          </p:nvPr>
        </p:nvGraphicFramePr>
        <p:xfrm>
          <a:off x="609600" y="1600200"/>
          <a:ext cx="10160001" cy="50245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10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13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275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1061">
                <a:tc gridSpan="3">
                  <a:txBody>
                    <a:bodyPr/>
                    <a:lstStyle/>
                    <a:p>
                      <a:pPr algn="ctr"/>
                      <a:r>
                        <a:rPr lang="pl-PL" dirty="0"/>
                        <a:t>SCHEMAT PRZYGOTOWANIA</a:t>
                      </a:r>
                      <a:r>
                        <a:rPr lang="pl-PL" baseline="0" dirty="0"/>
                        <a:t> KONFERNCJI PRASOWEJ</a:t>
                      </a:r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4173">
                <a:tc rowSpan="8">
                  <a:txBody>
                    <a:bodyPr/>
                    <a:lstStyle/>
                    <a:p>
                      <a:pPr algn="ctr"/>
                      <a:r>
                        <a:rPr lang="pl-PL" b="1" dirty="0"/>
                        <a:t>FAZA PRZYGOTOWAWCZA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Rozpoznanie nastrojów panujących w środkach masowego przekazu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Pozwala dobrać odpowiednia strategie komunikacji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4173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Określenie potrzeb informacyjnych środków masowego przekazu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Umożliwia wybór uczestników konferencji oraz przygotowania informacji zaspokajających zainteresowanie dziennikarzy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56745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Wyborem i przygotowaniem miejsca konferencji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Zapewnienie stołu prezydialnego, krzeseł dla uczestników, źródeł zasilania</a:t>
                      </a:r>
                      <a:r>
                        <a:rPr lang="pl-PL" sz="15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elektrycznego, urządzeń nagrywających przebieg całej konferencji;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4173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Określenie zasad organizacji konferencji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Harmonogramu wystąpień przedstawicieli</a:t>
                      </a:r>
                      <a:r>
                        <a:rPr lang="pl-PL" sz="15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instytucji</a:t>
                      </a: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oraz sposobu prowadzenia sesji pytań i odpowiedzi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34173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Ustalenie godziny rozpoczęcia konferencji </a:t>
                      </a:r>
                      <a:b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 czasu jej trwania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1061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Poinformowaniem dziennikarzy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pl-PL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56745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Przygotowaniem osób biorących udział w konferencji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Warto jest przypomnieć uczestnikom konferencji reprezentującym instytucje podstawowe zasady współpracy z dziennikarzami, a także z kamera i z mikrofonem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4173">
                <a:tc vMerge="1">
                  <a:txBody>
                    <a:bodyPr/>
                    <a:lstStyle/>
                    <a:p>
                      <a:endParaRPr lang="pl-P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Przygotowanie materiałów dla dziennikarzy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l-PL" sz="1500" dirty="0"/>
                        <a:t>F</a:t>
                      </a:r>
                      <a:r>
                        <a:rPr lang="pl-PL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ilmy, zdjęcia, materiały informacyjne w wersji drukowanej i/lub elektronicznej</a:t>
                      </a:r>
                      <a:endParaRPr lang="pl-PL" sz="15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665401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Konferencja prasowa</a:t>
            </a:r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6101660"/>
              </p:ext>
            </p:extLst>
          </p:nvPr>
        </p:nvGraphicFramePr>
        <p:xfrm>
          <a:off x="484472" y="1280159"/>
          <a:ext cx="10160000" cy="4167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66</a:t>
            </a:fld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2107933" y="1905802"/>
            <a:ext cx="47645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FAZA REALIZACJI</a:t>
            </a:r>
          </a:p>
        </p:txBody>
      </p:sp>
      <p:sp>
        <p:nvSpPr>
          <p:cNvPr id="8" name="Prostokąt zaokrąglony 7"/>
          <p:cNvSpPr/>
          <p:nvPr/>
        </p:nvSpPr>
        <p:spPr>
          <a:xfrm>
            <a:off x="808522" y="5120640"/>
            <a:ext cx="6737684" cy="1097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600" b="1" dirty="0"/>
              <a:t>Faza oceny</a:t>
            </a:r>
            <a:r>
              <a:rPr lang="pl-PL" sz="1600" dirty="0"/>
              <a:t>, która jest realizowana po zakończeniu konferencji i obejmuje śledzenie efektów konferencji w mediach poprzez monitoring mediów, aby ustalić, jaki był odbiór wydarzenia i komunikatów przez dziennikarzy oraz aby stwierdzić czy i w jakim zakresie zostały osiągnięte wcześniej założone cele</a:t>
            </a:r>
          </a:p>
        </p:txBody>
      </p:sp>
    </p:spTree>
    <p:extLst>
      <p:ext uri="{BB962C8B-B14F-4D97-AF65-F5344CB8AC3E}">
        <p14:creationId xmlns:p14="http://schemas.microsoft.com/office/powerpoint/2010/main" val="1273178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12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>
              <a:buNone/>
            </a:pPr>
            <a:endParaRPr lang="pl-PL" dirty="0"/>
          </a:p>
          <a:p>
            <a:pPr marL="114300" indent="0" algn="just">
              <a:buNone/>
            </a:pPr>
            <a:r>
              <a:rPr lang="pl-PL" dirty="0"/>
              <a:t>Przygotuj harmonogram konferencji prasowej według przedstawionego schematu do jednego z wcześniej przygotowanych scenariuszy sytuacji kryzysowych opracowywanych w zadaniu 9 według zaprezentowanej struktury oświadczenia wstępnego.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872798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załka w prawo 8"/>
          <p:cNvSpPr/>
          <p:nvPr/>
        </p:nvSpPr>
        <p:spPr>
          <a:xfrm>
            <a:off x="1540042" y="3388094"/>
            <a:ext cx="6516303" cy="171329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Komunikat prasowy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68</a:t>
            </a:fld>
            <a:endParaRPr lang="pl-PL"/>
          </a:p>
        </p:txBody>
      </p:sp>
      <p:graphicFrame>
        <p:nvGraphicFramePr>
          <p:cNvPr id="7" name="Symbol zastępczy zawartości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736087"/>
              </p:ext>
            </p:extLst>
          </p:nvPr>
        </p:nvGraphicFramePr>
        <p:xfrm>
          <a:off x="580724" y="2637321"/>
          <a:ext cx="6002956" cy="3715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pole tekstowe 7"/>
          <p:cNvSpPr txBox="1"/>
          <p:nvPr/>
        </p:nvSpPr>
        <p:spPr>
          <a:xfrm>
            <a:off x="693019" y="2002054"/>
            <a:ext cx="63719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/>
              <a:t>PODSTAWY KOMUNIKATU PRASOWEGO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8056346" y="2695074"/>
            <a:ext cx="30030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pl-PL" sz="1600" dirty="0"/>
              <a:t>Jedną z kluczowych wiadomości będzie przedstawienie rzetelnych faktów i tego co już wiadomo, jakie kroki zostały podjęte. 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/>
              <a:t>Drugim kluczowym przesłaniem będzie to, że instytucja w pełni współpracuje np. z policją czy innymi służbami.</a:t>
            </a:r>
          </a:p>
          <a:p>
            <a:pPr marL="342900" indent="-342900">
              <a:buFont typeface="+mj-lt"/>
              <a:buAutoNum type="arabicPeriod"/>
            </a:pPr>
            <a:r>
              <a:rPr lang="pl-PL" sz="1600" dirty="0"/>
              <a:t>Trzecim będzie to, że dana osoba (w przypadku wycieku danych) nie ma już dostępu do żadnych poufnych informacji.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8170244" y="2077452"/>
            <a:ext cx="26966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/>
              <a:t>PRZYKŁAD</a:t>
            </a:r>
          </a:p>
        </p:txBody>
      </p:sp>
    </p:spTree>
    <p:extLst>
      <p:ext uri="{BB962C8B-B14F-4D97-AF65-F5344CB8AC3E}">
        <p14:creationId xmlns:p14="http://schemas.microsoft.com/office/powerpoint/2010/main" val="193851804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Schemat informacji prasowej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600200"/>
            <a:ext cx="4289659" cy="4800600"/>
          </a:xfrm>
        </p:spPr>
        <p:txBody>
          <a:bodyPr>
            <a:normAutofit fontScale="85000" lnSpcReduction="10000"/>
          </a:bodyPr>
          <a:lstStyle/>
          <a:p>
            <a:r>
              <a:rPr lang="pl-PL" dirty="0"/>
              <a:t>Nie promuj, lecz informuj</a:t>
            </a:r>
          </a:p>
          <a:p>
            <a:pPr lvl="1"/>
            <a:r>
              <a:rPr lang="pl-PL" dirty="0"/>
              <a:t>Postaw na neutralność. Skoncentruj się na zaprezentowaniu „czystych faktów” – bez wartościowania</a:t>
            </a:r>
          </a:p>
          <a:p>
            <a:r>
              <a:rPr lang="pl-PL" dirty="0"/>
              <a:t>Zadbaj o poprawną strukturę</a:t>
            </a:r>
          </a:p>
          <a:p>
            <a:pPr lvl="1"/>
            <a:r>
              <a:rPr lang="pl-PL" dirty="0"/>
              <a:t>logo oraz nazwę firmy</a:t>
            </a:r>
          </a:p>
          <a:p>
            <a:pPr lvl="1"/>
            <a:r>
              <a:rPr lang="pl-PL" dirty="0"/>
              <a:t>informacja o rodzaju komunikatu, np. informacja prasowa (w lewym górnym rogu)</a:t>
            </a:r>
          </a:p>
          <a:p>
            <a:pPr lvl="1"/>
            <a:r>
              <a:rPr lang="pl-PL" dirty="0"/>
              <a:t>data stworzenia komunikatu (w prawym górnym rogu)</a:t>
            </a:r>
          </a:p>
          <a:p>
            <a:pPr lvl="1"/>
            <a:r>
              <a:rPr lang="pl-PL" dirty="0"/>
              <a:t>tytuł </a:t>
            </a:r>
          </a:p>
          <a:p>
            <a:pPr lvl="1"/>
            <a:r>
              <a:rPr lang="pl-PL" dirty="0" err="1"/>
              <a:t>lead</a:t>
            </a:r>
            <a:endParaRPr lang="pl-PL" dirty="0"/>
          </a:p>
          <a:p>
            <a:pPr lvl="1"/>
            <a:r>
              <a:rPr lang="pl-PL" dirty="0"/>
              <a:t>rozwinięcie</a:t>
            </a:r>
          </a:p>
          <a:p>
            <a:pPr lvl="1"/>
            <a:r>
              <a:rPr lang="pl-PL" dirty="0"/>
              <a:t>dane kontaktowe – np. adres mailowy lub numer telefonu do osoby odpowiedzialnej za notkę. 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69</a:t>
            </a:fld>
            <a:endParaRPr lang="pl-PL"/>
          </a:p>
        </p:txBody>
      </p:sp>
      <p:pic>
        <p:nvPicPr>
          <p:cNvPr id="1026" name="Picture 2" descr="Jak pisać informacje prasowe - przewodnik i przykłady - Sago Medi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9259" y="1611450"/>
            <a:ext cx="5827363" cy="468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4609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168400"/>
          </a:xfrm>
        </p:spPr>
        <p:txBody>
          <a:bodyPr/>
          <a:lstStyle/>
          <a:p>
            <a:pPr lvl="1" algn="l" rtl="0"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Przyczyny sytuacji kryzysowych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216802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Ćwiczenie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600200"/>
            <a:ext cx="4347411" cy="4800600"/>
          </a:xfrm>
        </p:spPr>
        <p:txBody>
          <a:bodyPr/>
          <a:lstStyle/>
          <a:p>
            <a:pPr marL="114300" indent="0" algn="just">
              <a:buNone/>
            </a:pPr>
            <a:r>
              <a:rPr lang="pl-PL" dirty="0"/>
              <a:t>Na podstawie komunikatu francuskiej firmy Leroy Merlin przeprowadź analizę poprawności przygotowania, wykorzystania kluczowych przekazów oraz formy komunikatu prasowego w sytuacji kryzysowej.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70</a:t>
            </a:fld>
            <a:endParaRPr lang="pl-PL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485" y="163885"/>
            <a:ext cx="4617519" cy="6533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953176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13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1232795"/>
              </p:ext>
            </p:extLst>
          </p:nvPr>
        </p:nvGraphicFramePr>
        <p:xfrm>
          <a:off x="609600" y="2296633"/>
          <a:ext cx="10160000" cy="4104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71</a:t>
            </a:fld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648586" y="1541721"/>
            <a:ext cx="9441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Opracuj komunikat prasowy do poniższych sytuacji kryzysowych.</a:t>
            </a:r>
          </a:p>
        </p:txBody>
      </p:sp>
    </p:spTree>
    <p:extLst>
      <p:ext uri="{BB962C8B-B14F-4D97-AF65-F5344CB8AC3E}">
        <p14:creationId xmlns:p14="http://schemas.microsoft.com/office/powerpoint/2010/main" val="40998210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14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pl-PL" dirty="0"/>
              <a:t>Wykorzystaj opracowane w zadaniu nr 10 kluczowe przekazy i przygotuj komunikat prasowy według przygotowanego schematu, który zostanie rozdystrybuowany podczas konferencji prasowej do jednego z wcześniej przygotowanych scenariuszy sytuacji kryzysowych opracowywanych w zadaniu 9 według zaprezentowanej struktury oświadczenia wstępnego.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443624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Komunikacja w </a:t>
            </a:r>
            <a:r>
              <a:rPr lang="pl-PL" dirty="0" err="1"/>
              <a:t>social</a:t>
            </a:r>
            <a:r>
              <a:rPr lang="pl-PL" dirty="0"/>
              <a:t> media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8046202"/>
              </p:ext>
            </p:extLst>
          </p:nvPr>
        </p:nvGraphicFramePr>
        <p:xfrm>
          <a:off x="609600" y="1600200"/>
          <a:ext cx="4653516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73</a:t>
            </a:fld>
            <a:endParaRPr lang="pl-PL"/>
          </a:p>
        </p:txBody>
      </p:sp>
      <p:graphicFrame>
        <p:nvGraphicFramePr>
          <p:cNvPr id="6" name="Symbol zastępczy zawartości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68473643"/>
              </p:ext>
            </p:extLst>
          </p:nvPr>
        </p:nvGraphicFramePr>
        <p:xfrm>
          <a:off x="5823098" y="1603744"/>
          <a:ext cx="4653516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46605568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Etapy planu działań w sytuacji kryzysowej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8724754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Sztab kryzysowy</a:t>
            </a:r>
          </a:p>
        </p:txBody>
      </p:sp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1262231"/>
              </p:ext>
            </p:extLst>
          </p:nvPr>
        </p:nvGraphicFramePr>
        <p:xfrm>
          <a:off x="609600" y="2615609"/>
          <a:ext cx="10160000" cy="37851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75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1701209" y="1573619"/>
            <a:ext cx="8187071" cy="90908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Zespół osób powołanych w organizacji do przeciwdziałania skutkom kryzysu </a:t>
            </a:r>
            <a:br>
              <a:rPr lang="pl-PL" b="1" dirty="0"/>
            </a:br>
            <a:r>
              <a:rPr lang="pl-PL" b="1" dirty="0"/>
              <a:t>w organizacji</a:t>
            </a:r>
          </a:p>
        </p:txBody>
      </p:sp>
      <p:sp>
        <p:nvSpPr>
          <p:cNvPr id="7" name="pole tekstowe 6"/>
          <p:cNvSpPr txBox="1"/>
          <p:nvPr/>
        </p:nvSpPr>
        <p:spPr>
          <a:xfrm>
            <a:off x="829340" y="3104707"/>
            <a:ext cx="5847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/>
              <a:t>I.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829340" y="4990214"/>
            <a:ext cx="5847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/>
              <a:t>II.</a:t>
            </a:r>
          </a:p>
        </p:txBody>
      </p:sp>
      <p:sp>
        <p:nvSpPr>
          <p:cNvPr id="9" name="pole tekstowe 8"/>
          <p:cNvSpPr txBox="1"/>
          <p:nvPr/>
        </p:nvSpPr>
        <p:spPr>
          <a:xfrm>
            <a:off x="5943600" y="3104707"/>
            <a:ext cx="765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/>
              <a:t>III.</a:t>
            </a:r>
          </a:p>
        </p:txBody>
      </p:sp>
      <p:sp>
        <p:nvSpPr>
          <p:cNvPr id="10" name="pole tekstowe 9"/>
          <p:cNvSpPr txBox="1"/>
          <p:nvPr/>
        </p:nvSpPr>
        <p:spPr>
          <a:xfrm>
            <a:off x="5943600" y="5004391"/>
            <a:ext cx="765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4000" dirty="0"/>
              <a:t>IV.</a:t>
            </a:r>
          </a:p>
        </p:txBody>
      </p:sp>
    </p:spTree>
    <p:extLst>
      <p:ext uri="{BB962C8B-B14F-4D97-AF65-F5344CB8AC3E}">
        <p14:creationId xmlns:p14="http://schemas.microsoft.com/office/powerpoint/2010/main" val="125362978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Kompetencje członków sztabu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408718"/>
              </p:ext>
            </p:extLst>
          </p:nvPr>
        </p:nvGraphicFramePr>
        <p:xfrm>
          <a:off x="609600" y="1600200"/>
          <a:ext cx="10160001" cy="4793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1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OSOBA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FUNKCJA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ZADANIA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3881">
                <a:tc>
                  <a:txBody>
                    <a:bodyPr/>
                    <a:lstStyle/>
                    <a:p>
                      <a:pPr marL="85725" indent="11113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Prezes Firmy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Przewodniczący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Decyduje o zwołaniu sztabu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Ocenia zaistniałą sytuację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Przewodniczy pracom sztabu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Wyznacza kierunki działania sztabu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Decyduje o powiadomieniu odpowiednich służb, o ile jeszcze nie zostały powiadomione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 decydujący głos w sprawach spornych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Zatwierdza politykę medialną proponowaną przez rzecznika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Ma prawo do podejmowania wszelkich działań zmierzających do powstrzymania rozwoju kryzysu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Decyduje o zakończeniu prac sztabu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Dyrektor ds. finansowych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Zastępca przewodniczącego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Podlega przewodniczącemu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Rozpoznaje sytuacje i wspiera sztab merytorycznie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Określa potrzeby sztabu w zakresie sprzętu i ludzi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Nadzoruje realizację działań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Informuje przewodniczącego o rozwoju sytuacji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za kwestie finansowe wychodzenia z kryzysu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Analizuje działania pod katem finansowych możliwości firmy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2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Zastępuje przewodniczącego w przypadku jego nieobecności (przejmując wówczas kompetencje przewodniczącego)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982369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Kompetencje członków sztabu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3097464"/>
              </p:ext>
            </p:extLst>
          </p:nvPr>
        </p:nvGraphicFramePr>
        <p:xfrm>
          <a:off x="609600" y="1600200"/>
          <a:ext cx="10160001" cy="4609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1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OSOBA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FUNKCJA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ZADANIA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22765"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Przedstawiciel Wydziału merytorycznego, którego dotyczy sytuacja kryzysowa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Członek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Podlega przewodniczącemu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za szczegółowe kwestie związane  profilem swoich kompetencji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Wykonuje polecenia przewodniczącego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528"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Prawnik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11113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Członek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Podlega przewodniczącemu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za prawną stronę wychodzenia z kryzysu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Specjalista ds. BHP (jeżeli sytuacja  kryzysowa tego wymaga)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85725" indent="11113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Członek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Podlega przewodniczącemu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za bezpieczeństwo pracowników i mienia w trakcie kryzysu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za zapewnienie dojazdu, miejsc ewakuacji, organizację pomocy przedmedycznej, ochronę miejsca zdarzenia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Kieruje działaniami związanymi z odcięciem od obiektów mediów (woda, prąd, gaz)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Analizuje wpływ kryzysu na techniczne kwestie działalności urzędu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Przygotowuje analizy specjalistyczne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5698724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Kompetencje członków sztabu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5681151"/>
              </p:ext>
            </p:extLst>
          </p:nvPr>
        </p:nvGraphicFramePr>
        <p:xfrm>
          <a:off x="609600" y="1600200"/>
          <a:ext cx="10160001" cy="4083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50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31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438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OSOBA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FUNKCJA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600" b="1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ZADANIA</a:t>
                      </a:r>
                      <a:endParaRPr lang="pl-PL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676">
                <a:tc>
                  <a:txBody>
                    <a:bodyPr/>
                    <a:lstStyle/>
                    <a:p>
                      <a:pPr marL="85725" indent="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Specjalista ds. PR Rzecznik prasowy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Członek/rzecznik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Podlega przewodniczącemu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Przygotowuje zarys polityki komunikacyjnej w kryzysie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Przekazuje informacje mediom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Przekazuje informacje zainteresowanym grupom otoczenia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Opiekuje się dziennikarzami jeśli mają oni pozwolenie wejścia na teren zdarzenia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Decyduje o porze przekazywania informacji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Zwołuje spotkania z dziennikarzami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za komunikację wewnętrzną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1905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Wsparcie biurowe</a:t>
                      </a:r>
                    </a:p>
                    <a:p>
                      <a:pPr marL="457200"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360"/>
                        </a:spcAft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Podlega przewodniczącemu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 przygotowanie komunikatów o treści wskazanej przez rzecznika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Odpowiada za dystrybucję informacji do grup wskazanych przez rzecznika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Zbiera zapytania i uwagi</a:t>
                      </a:r>
                    </a:p>
                    <a:p>
                      <a:pPr marL="342900" lvl="0" indent="-342900" algn="just">
                        <a:lnSpc>
                          <a:spcPct val="107000"/>
                        </a:lnSpc>
                        <a:spcAft>
                          <a:spcPts val="360"/>
                        </a:spcAft>
                        <a:buFont typeface="Symbol"/>
                        <a:buChar char=""/>
                      </a:pPr>
                      <a:r>
                        <a:rPr lang="pl-PL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Przygotowuje niezbędne materiały biurowe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15252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15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pl-PL" dirty="0"/>
              <a:t>Zdefiniuj sztab kryzysowy z pracowników wybranej przez siebie firmy do jednego </a:t>
            </a:r>
            <a:br>
              <a:rPr lang="pl-PL" dirty="0"/>
            </a:br>
            <a:r>
              <a:rPr lang="pl-PL" dirty="0"/>
              <a:t>z wcześniej przygotowanych scenariuszy sytuacji kryzysowych opracowywanych </a:t>
            </a:r>
            <a:br>
              <a:rPr lang="pl-PL" dirty="0"/>
            </a:br>
            <a:r>
              <a:rPr lang="pl-PL" dirty="0"/>
              <a:t>w zadaniu 9. Pamiętaj o głównej strukturze sztabu kryzysowego oraz dodatkowych osób w zależności od wybranego scenariusza sytuacji kryzysowej.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79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93055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Charakterystyka sytuacji kryzysowych 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71500" indent="-457200" algn="just">
              <a:buFont typeface="+mj-lt"/>
              <a:buAutoNum type="arabicPeriod"/>
            </a:pPr>
            <a:r>
              <a:rPr lang="pl-PL" b="1" dirty="0">
                <a:solidFill>
                  <a:srgbClr val="FFC000"/>
                </a:solidFill>
              </a:rPr>
              <a:t>Sytuacje typowe:</a:t>
            </a:r>
          </a:p>
          <a:p>
            <a:pPr marL="868680" lvl="1" indent="-457200" algn="just">
              <a:buFont typeface="+mj-lt"/>
              <a:buAutoNum type="alphaLcPeriod"/>
            </a:pPr>
            <a:r>
              <a:rPr lang="pl-PL" dirty="0"/>
              <a:t>przyczyny techniczno-ekonomiczne: wszelkie problemy w pracy, których wystąpienie zaburza codzienny rytm funkcjonowania (błędy operatorów, awarie, wady produktu);</a:t>
            </a:r>
          </a:p>
          <a:p>
            <a:pPr marL="868680" lvl="1" indent="-457200" algn="just">
              <a:buFont typeface="+mj-lt"/>
              <a:buAutoNum type="alphaLcPeriod"/>
            </a:pPr>
            <a:r>
              <a:rPr lang="pl-PL" dirty="0"/>
              <a:t>przyczyny ludzko-społeczne: nieporozumienia między współpracownikami, niskie morale lub zmiana władzy.</a:t>
            </a:r>
          </a:p>
          <a:p>
            <a:pPr marL="868680" lvl="1" indent="-457200" algn="just">
              <a:buFont typeface="+mj-lt"/>
              <a:buAutoNum type="alphaLcPeriod"/>
            </a:pPr>
            <a:endParaRPr lang="pl-PL" b="1" dirty="0">
              <a:solidFill>
                <a:srgbClr val="FFC000"/>
              </a:solidFill>
            </a:endParaRPr>
          </a:p>
          <a:p>
            <a:pPr marL="571500" indent="-457200" algn="just">
              <a:buFont typeface="+mj-lt"/>
              <a:buAutoNum type="arabicPeriod"/>
            </a:pPr>
            <a:r>
              <a:rPr lang="pl-PL" b="1" dirty="0">
                <a:solidFill>
                  <a:srgbClr val="FFC000"/>
                </a:solidFill>
              </a:rPr>
              <a:t>Sytuacje nietypowe</a:t>
            </a:r>
            <a:r>
              <a:rPr lang="pl-PL" dirty="0">
                <a:solidFill>
                  <a:srgbClr val="FFC000"/>
                </a:solidFill>
              </a:rPr>
              <a:t>:</a:t>
            </a:r>
          </a:p>
          <a:p>
            <a:pPr marL="868680" lvl="1" indent="-457200" algn="just">
              <a:buFont typeface="+mj-lt"/>
              <a:buAutoNum type="alphaLcPeriod"/>
            </a:pPr>
            <a:r>
              <a:rPr lang="pl-PL" dirty="0"/>
              <a:t>przyczyny techniczno-ekonomiczne: zewnętrzne problemy, które mają charakter ekonomiczny, jak na przykład bojkot, łapówkarstwo czy przejęcie majątku właściciela;</a:t>
            </a:r>
          </a:p>
          <a:p>
            <a:pPr marL="868680" lvl="1" indent="-457200" algn="just">
              <a:buFont typeface="+mj-lt"/>
              <a:buAutoNum type="alphaLcPeriod"/>
            </a:pPr>
            <a:r>
              <a:rPr lang="pl-PL" dirty="0"/>
              <a:t>przyczyny ludzko-społeczne: wszelkie psychopatologie, jak na przykład nielegalne kopiowanie, akty sabotażu, napastowanie seksualne, uprowadzenia, a także terroryzm.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7223241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Etapy planu komunikacyjnego</a:t>
            </a:r>
          </a:p>
        </p:txBody>
      </p:sp>
      <p:graphicFrame>
        <p:nvGraphicFramePr>
          <p:cNvPr id="5" name="Symbol zastępczy zawartości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2878458"/>
              </p:ext>
            </p:extLst>
          </p:nvPr>
        </p:nvGraphicFramePr>
        <p:xfrm>
          <a:off x="609600" y="1600200"/>
          <a:ext cx="1016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621242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MODEL DZIAŁAŃ KOMUNIKACJNYCH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MODEL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4876800" cy="4151498"/>
          </a:xfrm>
        </p:spPr>
        <p:txBody>
          <a:bodyPr>
            <a:normAutofit fontScale="70000" lnSpcReduction="20000"/>
          </a:bodyPr>
          <a:lstStyle/>
          <a:p>
            <a:r>
              <a:rPr lang="pl-PL" dirty="0"/>
              <a:t>Przygotuj się – analiza sytuacji wyjściowej, scenariusze potencjalnych sytuacji kryzysowych</a:t>
            </a:r>
          </a:p>
          <a:p>
            <a:r>
              <a:rPr lang="pl-PL" dirty="0"/>
              <a:t>Zbieraj informacje – bazy danych dziennikarzy, liderów opinii, </a:t>
            </a:r>
            <a:r>
              <a:rPr lang="pl-PL" dirty="0" err="1"/>
              <a:t>blogerów</a:t>
            </a:r>
            <a:r>
              <a:rPr lang="pl-PL" dirty="0"/>
              <a:t>, </a:t>
            </a:r>
            <a:r>
              <a:rPr lang="pl-PL" dirty="0" err="1"/>
              <a:t>influenserów</a:t>
            </a:r>
            <a:endParaRPr lang="pl-PL" dirty="0"/>
          </a:p>
          <a:p>
            <a:r>
              <a:rPr lang="pl-PL" dirty="0"/>
              <a:t>Zareaguj jak najszybciej</a:t>
            </a:r>
          </a:p>
          <a:p>
            <a:r>
              <a:rPr lang="pl-PL" dirty="0"/>
              <a:t>Działaj zespołowo w ramach sztabu kryzysowego</a:t>
            </a:r>
          </a:p>
          <a:p>
            <a:r>
              <a:rPr lang="pl-PL" dirty="0"/>
              <a:t>Prowadź aktywną komunikację</a:t>
            </a:r>
          </a:p>
          <a:p>
            <a:r>
              <a:rPr lang="pl-PL" dirty="0"/>
              <a:t>Wypracuj kluczowe przekazy i powtarzaj je w każdej wypowiedzi</a:t>
            </a:r>
          </a:p>
          <a:p>
            <a:r>
              <a:rPr lang="pl-PL" dirty="0"/>
              <a:t>Przeproś, jeśli wina leży pod stronie instytucji</a:t>
            </a:r>
          </a:p>
          <a:p>
            <a:r>
              <a:rPr lang="pl-PL" dirty="0"/>
              <a:t>Pamiętaj o empatii, „ludzkim podejściu”</a:t>
            </a:r>
          </a:p>
          <a:p>
            <a:r>
              <a:rPr lang="pl-PL" dirty="0"/>
              <a:t>Trzymaj nerwy na wodzy, nie daj się wyprowadzić z równowagi</a:t>
            </a:r>
          </a:p>
          <a:p>
            <a:r>
              <a:rPr lang="pl-PL" dirty="0"/>
              <a:t>Monitoruj na bieżąco media i </a:t>
            </a:r>
            <a:r>
              <a:rPr lang="pl-PL" dirty="0" err="1"/>
              <a:t>social</a:t>
            </a:r>
            <a:r>
              <a:rPr lang="pl-PL" dirty="0"/>
              <a:t> media</a:t>
            </a:r>
          </a:p>
          <a:p>
            <a:r>
              <a:rPr lang="pl-PL" dirty="0"/>
              <a:t>Reaguj na plotki i przekłamania</a:t>
            </a:r>
          </a:p>
          <a:p>
            <a:r>
              <a:rPr lang="pl-PL" dirty="0"/>
              <a:t>Po kryzysie wyciągnij z niego wnioski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dirty="0"/>
              <a:t>PAMIIĘTAJ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5709684" y="2174875"/>
            <a:ext cx="5059916" cy="4066438"/>
          </a:xfrm>
        </p:spPr>
        <p:txBody>
          <a:bodyPr>
            <a:noAutofit/>
          </a:bodyPr>
          <a:lstStyle/>
          <a:p>
            <a:r>
              <a:rPr lang="pl-PL" sz="1700" dirty="0"/>
              <a:t>Im większy kryzys, tym bardziej sprowadza zainteresowanie media</a:t>
            </a:r>
          </a:p>
          <a:p>
            <a:r>
              <a:rPr lang="pl-PL" sz="1700" dirty="0"/>
              <a:t>Szybkość przekazu może zminimalizować skutki wystąpienia sytuacji kryzysowej</a:t>
            </a:r>
          </a:p>
          <a:p>
            <a:r>
              <a:rPr lang="pl-PL" sz="1700" dirty="0"/>
              <a:t>Komunikowanie się w kryzysie musi być emocjonalne i obrazowe</a:t>
            </a:r>
          </a:p>
          <a:p>
            <a:r>
              <a:rPr lang="pl-PL" sz="1700" dirty="0"/>
              <a:t>Wszelkie niedopowiedzenia zostają zwykle wypełnione przez plotkę, spekulacje i redakcyjne domysły, które są na ogół nieprzychylne organizacji dotkniętej kryzysem i łatwo generalizują</a:t>
            </a:r>
          </a:p>
          <a:p>
            <a:r>
              <a:rPr lang="pl-PL" sz="1700" dirty="0"/>
              <a:t>Złe opinie wchodzą w obieg publiczny, trafiają do baz danych, istnieją w sieci i wraca się do nich nawet po dłuższym czasie</a:t>
            </a:r>
          </a:p>
          <a:p>
            <a:r>
              <a:rPr lang="pl-PL" sz="1700" dirty="0"/>
              <a:t>Dziennikarze relacjonują kryzys zazwyczaj z pozycji ofiary</a:t>
            </a: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853463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Działania nakierowane na poprawę wizerunku po wyjściu z sytuacji kryzysu wizerunkowego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260764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Biedronka (negatywny)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600200"/>
            <a:ext cx="3483935" cy="4800600"/>
          </a:xfrm>
        </p:spPr>
        <p:txBody>
          <a:bodyPr>
            <a:normAutofit fontScale="77500" lnSpcReduction="20000"/>
          </a:bodyPr>
          <a:lstStyle/>
          <a:p>
            <a:pPr marL="114300" indent="0" algn="just">
              <a:buNone/>
            </a:pPr>
            <a:r>
              <a:rPr lang="pl-PL" dirty="0"/>
              <a:t>Pracownicy zarzucili firmie niezgodne z przepisami wykorzystywanie, prace ponad siły, nie wypłacanie wynagrodzenia za godziny nadliczbowe i inne niezgodne z kodeksem pracy zachowania. W początkowej fazie konfliktu z byłymi już pracownikami firma przyjęła linie polegająca na zaprzeczaniu wszystkiemu                               i przerzucaniu odpowiedzialności na kadrę kierownicza średniego szczebla. Wydawano oświadczenia prasowe, zaprzeczano. Nie przyniosło to pożądanych skutków                    i niezawisłe sądy uznały firmę za winna, a także nakazały wypłatę dość wysokich odszkodowań.                       W prasie i innych mediach wprost huczało. Po wyrokach sadowych reputacja firmy została mocno nadszarpnięta.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83</a:t>
            </a:fld>
            <a:endParaRPr lang="pl-PL"/>
          </a:p>
        </p:txBody>
      </p:sp>
      <p:pic>
        <p:nvPicPr>
          <p:cNvPr id="5" name="Picture 2" descr="Komornik jednak nie wszedł do Biedronki - Handel dystrybuc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862" y="1807534"/>
            <a:ext cx="6343329" cy="429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55465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Leroy Merlin (negatywna)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600200"/>
            <a:ext cx="5323367" cy="4800600"/>
          </a:xfrm>
        </p:spPr>
        <p:txBody>
          <a:bodyPr>
            <a:normAutofit fontScale="92500" lnSpcReduction="10000"/>
          </a:bodyPr>
          <a:lstStyle/>
          <a:p>
            <a:pPr marL="114300" indent="0">
              <a:buNone/>
            </a:pPr>
            <a:r>
              <a:rPr lang="pl-PL" dirty="0"/>
              <a:t>„</a:t>
            </a:r>
            <a:r>
              <a:rPr lang="pl-PL" i="1" dirty="0"/>
              <a:t>Leroy Merlin zafundował sobie chyba jeszcze większy kryzys bo świadome unikanie wskazania kto jest agresorem, stroną napadającą i niszczącą - to w pewnym stopniu działanie na rzecz Rosji. Ktoś mógłby nawet nadinterpretować, że to w istocie opowiadanie się po jej stronie.” </a:t>
            </a:r>
          </a:p>
          <a:p>
            <a:pPr marL="114300" indent="0">
              <a:buNone/>
            </a:pPr>
            <a:r>
              <a:rPr lang="pl-PL" dirty="0"/>
              <a:t>Grzegorz Kita, ekonomista.</a:t>
            </a:r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r>
              <a:rPr lang="pl-PL" dirty="0"/>
              <a:t> „</a:t>
            </a:r>
            <a:r>
              <a:rPr lang="pl-PL" i="1" dirty="0"/>
              <a:t>Dziwne, wydali oświadczenie, bo im zbombardowali sklep (!), ale jednak trochę ruskim współczują, no bo &gt;jednocześnie mamy ogromne współczucie dla wszystkich ofiar tej wojny </a:t>
            </a:r>
            <a:r>
              <a:rPr lang="pl-PL" dirty="0"/>
              <a:t>" </a:t>
            </a:r>
          </a:p>
          <a:p>
            <a:pPr marL="114300" indent="0">
              <a:buNone/>
            </a:pPr>
            <a:r>
              <a:rPr lang="pl-PL" dirty="0"/>
              <a:t>Adam </a:t>
            </a:r>
            <a:r>
              <a:rPr lang="pl-PL" dirty="0" err="1"/>
              <a:t>Tubilewicz</a:t>
            </a:r>
            <a:r>
              <a:rPr lang="pl-PL" dirty="0"/>
              <a:t>, szef PortalSpożywczy.pl.</a:t>
            </a:r>
          </a:p>
          <a:p>
            <a:pPr marL="114300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84</a:t>
            </a:fld>
            <a:endParaRPr lang="pl-PL"/>
          </a:p>
        </p:txBody>
      </p:sp>
      <p:pic>
        <p:nvPicPr>
          <p:cNvPr id="5" name="Obraz 4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330" y="1413111"/>
            <a:ext cx="4259935" cy="508338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96686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200" dirty="0"/>
              <a:t>Konferencja ministrów Mariusza Błaszczaka i Mariusza Kamińskiego z 27 września 2021. (Negatywna)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85</a:t>
            </a:fld>
            <a:endParaRPr lang="pl-PL"/>
          </a:p>
        </p:txBody>
      </p:sp>
      <p:pic>
        <p:nvPicPr>
          <p:cNvPr id="4099" name="Picture 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610" y="1713319"/>
            <a:ext cx="10037423" cy="4421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130200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Veclaim</a:t>
            </a:r>
            <a:r>
              <a:rPr lang="pl-PL" dirty="0"/>
              <a:t> (Negatywna)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09600" y="1600200"/>
            <a:ext cx="3813544" cy="4800600"/>
          </a:xfrm>
        </p:spPr>
        <p:txBody>
          <a:bodyPr>
            <a:normAutofit fontScale="70000" lnSpcReduction="20000"/>
          </a:bodyPr>
          <a:lstStyle/>
          <a:p>
            <a:pPr marL="114300" indent="0">
              <a:buNone/>
            </a:pPr>
            <a:r>
              <a:rPr lang="pl-PL" dirty="0"/>
              <a:t>Marka </a:t>
            </a:r>
            <a:r>
              <a:rPr lang="pl-PL" dirty="0" err="1"/>
              <a:t>Jessiki</a:t>
            </a:r>
            <a:r>
              <a:rPr lang="pl-PL" dirty="0"/>
              <a:t> Mercedes zmierzyła się                           z największym kryzysem komunikacyjnym na polskim rynku odzieżowym. </a:t>
            </a:r>
            <a:r>
              <a:rPr lang="pl-PL" dirty="0" err="1"/>
              <a:t>Veclaim</a:t>
            </a:r>
            <a:r>
              <a:rPr lang="pl-PL" dirty="0"/>
              <a:t> od początku istnienia promowana jest jako firma produkująca w Polsce, wspierająca rozwój polskiej gospodarki i oferująca wysokojakościowe ubrania oraz akcesoria. Tymczasem, nie informując klientów, przekonanych, że zamawiają koszulki wyprodukowane w naszym kraju, </a:t>
            </a:r>
            <a:r>
              <a:rPr lang="pl-PL" dirty="0" err="1"/>
              <a:t>Jessica</a:t>
            </a:r>
            <a:r>
              <a:rPr lang="pl-PL" dirty="0"/>
              <a:t> Mercedes nawiązała współpracę z producentem niskobudżetowych </a:t>
            </a:r>
            <a:r>
              <a:rPr lang="pl-PL" dirty="0" err="1"/>
              <a:t>t-shirtów</a:t>
            </a:r>
            <a:r>
              <a:rPr lang="pl-PL" dirty="0"/>
              <a:t> </a:t>
            </a:r>
            <a:r>
              <a:rPr lang="pl-PL" dirty="0" err="1"/>
              <a:t>Fruit</a:t>
            </a:r>
            <a:r>
              <a:rPr lang="pl-PL" dirty="0"/>
              <a:t> of the </a:t>
            </a:r>
            <a:r>
              <a:rPr lang="pl-PL" dirty="0" err="1"/>
              <a:t>Loom</a:t>
            </a:r>
            <a:r>
              <a:rPr lang="pl-PL" dirty="0"/>
              <a:t> i po kryjomu wprowadziła nową linię, która nie dość, że nie była produkowana w Polsce, to znacznie odbiegała od wysokiego standardu </a:t>
            </a:r>
            <a:r>
              <a:rPr lang="pl-PL" dirty="0" err="1"/>
              <a:t>brandu</a:t>
            </a:r>
            <a:r>
              <a:rPr lang="pl-PL" dirty="0"/>
              <a:t>. Klienci odkryli, że metki </a:t>
            </a:r>
            <a:r>
              <a:rPr lang="pl-PL" dirty="0" err="1"/>
              <a:t>Veclaim</a:t>
            </a:r>
            <a:r>
              <a:rPr lang="pl-PL" dirty="0"/>
              <a:t> doszywane są na koszulki FOTL, więc firma powinna zwrócić im pieniądze, a </a:t>
            </a:r>
            <a:r>
              <a:rPr lang="pl-PL" dirty="0" err="1"/>
              <a:t>Jessica</a:t>
            </a:r>
            <a:r>
              <a:rPr lang="pl-PL" dirty="0"/>
              <a:t> jako osoba publiczna i właścicielka marki – szybko przeprosić i obiecać, że taka sytuacja więcej się nie powtórzy. 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86</a:t>
            </a:fld>
            <a:endParaRPr lang="pl-PL"/>
          </a:p>
        </p:txBody>
      </p:sp>
      <p:pic>
        <p:nvPicPr>
          <p:cNvPr id="6" name="Obraz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018" y="1586735"/>
            <a:ext cx="5332228" cy="4431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329932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3600" dirty="0"/>
              <a:t>AVON czerwona wstążka </a:t>
            </a:r>
            <a:br>
              <a:rPr lang="pl-PL" sz="3600" dirty="0"/>
            </a:br>
            <a:r>
              <a:rPr lang="pl-PL" sz="3600" dirty="0"/>
              <a:t>(negatywna ze szczęśliwym zakończeniem)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337004" y="1600200"/>
            <a:ext cx="4432595" cy="4800600"/>
          </a:xfrm>
        </p:spPr>
        <p:txBody>
          <a:bodyPr>
            <a:normAutofit fontScale="92500"/>
          </a:bodyPr>
          <a:lstStyle/>
          <a:p>
            <a:pPr marL="114300" indent="0">
              <a:buNone/>
            </a:pPr>
            <a:r>
              <a:rPr lang="pl-PL" dirty="0"/>
              <a:t>Kampania „Avon kontra rak piersi” jest prowadzona od 1998 r. </a:t>
            </a:r>
            <a:br>
              <a:rPr lang="pl-PL" dirty="0"/>
            </a:br>
            <a:r>
              <a:rPr lang="pl-PL" dirty="0"/>
              <a:t>W 2017 r. w dzień startu kolejnej odsłony kampanii jedna z internautek napisała na swoim profilu na FB: </a:t>
            </a:r>
            <a:br>
              <a:rPr lang="pl-PL" dirty="0"/>
            </a:br>
            <a:r>
              <a:rPr lang="pl-PL" dirty="0"/>
              <a:t>„</a:t>
            </a:r>
            <a:r>
              <a:rPr lang="pl-PL" i="1" dirty="0"/>
              <a:t>Różowa wstążka Avon w praktyce – wyrzucono mnie z pracy dla tej firmy dwa dni po tym, jak dowiedziałam się, że mam raka piersi – o czym w Avon Polska wiedziano </a:t>
            </a:r>
            <a:r>
              <a:rPr lang="pl-PL" dirty="0"/>
              <a:t>(…)”. </a:t>
            </a:r>
          </a:p>
          <a:p>
            <a:pPr marL="114300" indent="0">
              <a:buNone/>
            </a:pPr>
            <a:r>
              <a:rPr lang="pl-PL" dirty="0"/>
              <a:t>Efekt tego wpisu był tym mocniejszy, że tego dnia firma – wraz z zaproszonymi celebrytkami – świętowała 20-lecie „Różowej wstążki”.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87</a:t>
            </a:fld>
            <a:endParaRPr lang="pl-PL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823" y="1613785"/>
            <a:ext cx="512445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52944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000" dirty="0"/>
              <a:t>Meble Wójcik z Elbląga w początkach pandemii (pozytywna)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88</a:t>
            </a:fld>
            <a:endParaRPr lang="pl-PL"/>
          </a:p>
        </p:txBody>
      </p:sp>
      <p:pic>
        <p:nvPicPr>
          <p:cNvPr id="6146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90" y="2325134"/>
            <a:ext cx="5143500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124" y="2305161"/>
            <a:ext cx="5092046" cy="288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3514889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IKEA w okresie pandemii (pozytywna)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89</a:t>
            </a:fld>
            <a:endParaRPr lang="pl-PL"/>
          </a:p>
        </p:txBody>
      </p:sp>
      <p:pic>
        <p:nvPicPr>
          <p:cNvPr id="5" name="Obraz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191" y="1688810"/>
            <a:ext cx="3642176" cy="4762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az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536" y="1760984"/>
            <a:ext cx="3196445" cy="459091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19981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Leksykon Public Relations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sz="2800" dirty="0"/>
              <a:t>Wewnętrzne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868680" lvl="1" indent="-457200">
              <a:buFont typeface="+mj-lt"/>
              <a:buAutoNum type="arabicPeriod"/>
            </a:pPr>
            <a:r>
              <a:rPr lang="pl-PL" dirty="0"/>
              <a:t>katastrofy i awarie, </a:t>
            </a:r>
          </a:p>
          <a:p>
            <a:pPr marL="868680" lvl="1" indent="-457200">
              <a:buFont typeface="+mj-lt"/>
              <a:buAutoNum type="arabicPeriod"/>
            </a:pPr>
            <a:r>
              <a:rPr lang="pl-PL" dirty="0"/>
              <a:t>wypadki przy pracy, </a:t>
            </a:r>
          </a:p>
          <a:p>
            <a:pPr marL="868680" lvl="1" indent="-457200">
              <a:buFont typeface="+mj-lt"/>
              <a:buAutoNum type="arabicPeriod"/>
            </a:pPr>
            <a:r>
              <a:rPr lang="pl-PL" dirty="0"/>
              <a:t>błędy lub przestępstwa szeregowych pracowników, </a:t>
            </a:r>
          </a:p>
          <a:p>
            <a:pPr marL="868680" lvl="1" indent="-457200">
              <a:buFont typeface="+mj-lt"/>
              <a:buAutoNum type="arabicPeriod"/>
            </a:pPr>
            <a:r>
              <a:rPr lang="pl-PL" dirty="0"/>
              <a:t>spory pracownicze, </a:t>
            </a:r>
          </a:p>
          <a:p>
            <a:pPr marL="868680" lvl="1" indent="-457200">
              <a:buFont typeface="+mj-lt"/>
              <a:buAutoNum type="arabicPeriod"/>
            </a:pPr>
            <a:r>
              <a:rPr lang="pl-PL" dirty="0"/>
              <a:t>kłopoty finansowe.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pl-PL" sz="2800" dirty="0"/>
              <a:t>Zewnętrzne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pl-PL" dirty="0"/>
              <a:t>nieprawdziwe informacje podawane </a:t>
            </a:r>
            <a:br>
              <a:rPr lang="pl-PL" dirty="0"/>
            </a:br>
            <a:r>
              <a:rPr lang="pl-PL" dirty="0"/>
              <a:t>w mediach, </a:t>
            </a:r>
          </a:p>
          <a:p>
            <a:pPr lvl="0"/>
            <a:r>
              <a:rPr lang="pl-PL" dirty="0"/>
              <a:t>niekorzystne decyzje władz (administracyjne, regulacyjne, kontrolne), </a:t>
            </a:r>
          </a:p>
          <a:p>
            <a:pPr lvl="0"/>
            <a:r>
              <a:rPr lang="pl-PL" dirty="0"/>
              <a:t>problemy wywołane przez partnerów biznesowych (dostawców, zleceniobiorców, dealerów), </a:t>
            </a:r>
          </a:p>
          <a:p>
            <a:pPr lvl="0"/>
            <a:r>
              <a:rPr lang="pl-PL" dirty="0"/>
              <a:t>publiczne zarzuty wobec firmy (np. </a:t>
            </a:r>
            <a:br>
              <a:rPr lang="pl-PL" dirty="0"/>
            </a:br>
            <a:r>
              <a:rPr lang="pl-PL" dirty="0"/>
              <a:t>o łamanie zasad prawa, etyki, standardów biznesowych), </a:t>
            </a:r>
          </a:p>
          <a:p>
            <a:pPr lvl="0"/>
            <a:r>
              <a:rPr lang="pl-PL" dirty="0"/>
              <a:t>katastrofy i awarie wynikające z przyczyn zewnętrznych, </a:t>
            </a:r>
          </a:p>
          <a:p>
            <a:pPr lvl="0"/>
            <a:r>
              <a:rPr lang="pl-PL" dirty="0"/>
              <a:t>nieetyczne lub agresywne działania konkurencji.</a:t>
            </a:r>
          </a:p>
          <a:p>
            <a:endParaRPr lang="pl-PL" dirty="0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046066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Green </a:t>
            </a:r>
            <a:r>
              <a:rPr lang="pl-PL" dirty="0" err="1"/>
              <a:t>Caffee</a:t>
            </a:r>
            <a:r>
              <a:rPr lang="pl-PL" dirty="0"/>
              <a:t> Nero (pozytywny)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90</a:t>
            </a:fld>
            <a:endParaRPr lang="pl-PL"/>
          </a:p>
        </p:txBody>
      </p:sp>
      <p:pic>
        <p:nvPicPr>
          <p:cNvPr id="717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28" y="1774751"/>
            <a:ext cx="10219857" cy="449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658637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72711" y="3590223"/>
            <a:ext cx="10212916" cy="1492140"/>
          </a:xfrm>
        </p:spPr>
        <p:txBody>
          <a:bodyPr/>
          <a:lstStyle/>
          <a:p>
            <a:pPr lvl="1" algn="l" rtl="0"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FFC000"/>
                </a:solidFill>
              </a:rPr>
              <a:t>Księga kryzysowa</a:t>
            </a:r>
            <a:br>
              <a:rPr lang="pl-PL" sz="3600" b="1" dirty="0">
                <a:solidFill>
                  <a:srgbClr val="FFC000"/>
                </a:solidFill>
              </a:rPr>
            </a:br>
            <a:r>
              <a:rPr lang="pl-PL" sz="3600" b="1" dirty="0">
                <a:solidFill>
                  <a:srgbClr val="FFC000"/>
                </a:solidFill>
              </a:rPr>
              <a:t>Zadanie kończące</a:t>
            </a:r>
            <a:endParaRPr lang="pl-PL" sz="3600" dirty="0">
              <a:solidFill>
                <a:srgbClr val="FFC000"/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91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7546914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Księga kryzysowa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92</a:t>
            </a:fld>
            <a:endParaRPr lang="pl-PL"/>
          </a:p>
        </p:txBody>
      </p:sp>
      <p:sp>
        <p:nvSpPr>
          <p:cNvPr id="5" name="Prostokąt zaokrąglony 4"/>
          <p:cNvSpPr/>
          <p:nvPr/>
        </p:nvSpPr>
        <p:spPr>
          <a:xfrm>
            <a:off x="701748" y="1669311"/>
            <a:ext cx="9962708" cy="441251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/>
              <a:t>Mapuje procesy komunikacji, które powinny zostać wdrożone przez firmę w celu redukcji skutków kryzysu. Określone w Księdze Kryzysowej procesy oraz opracowane materiały mają na celu zapewnienie, że w przypadku wystąpienia sytuacji kryzysowej, prowadzona komunikacja pozwoli na sprawne, profesjonalne i efektywne wsparcie odbudowy wizerunku i pozycji firmy. </a:t>
            </a:r>
          </a:p>
          <a:p>
            <a:pPr algn="ctr"/>
            <a:endParaRPr lang="pl-PL" b="1" dirty="0"/>
          </a:p>
          <a:p>
            <a:pPr lvl="0" algn="ctr"/>
            <a:r>
              <a:rPr lang="pl-PL" b="1" dirty="0"/>
              <a:t>Księga Kryzysowa zawiera scenariusze do wykorzystania przez członków zespołu ds. zarządzania kryzysem, przydatne dane kontaktowe oraz informacje nt. przebiegu procesów komunikacyjnych </a:t>
            </a:r>
            <a:br>
              <a:rPr lang="pl-PL" b="1" dirty="0"/>
            </a:br>
            <a:r>
              <a:rPr lang="pl-PL" b="1" dirty="0"/>
              <a:t>w sytuacji kryzysowej ,szczegółowe informacje o instytucji, produktach, usługach, historii, wynikach oraz liczbie pracowników, informacje nt. bezpieczeństwa i zarządzania jakością, informacje nt. stosunku do środowiska, lokalizacje. Wzory oświadczeń w tym, oświadczenia wstępne, komunikaty prasowe, bazy dziennikarzy, liderów opinii, </a:t>
            </a:r>
            <a:r>
              <a:rPr lang="pl-PL" b="1" dirty="0" err="1"/>
              <a:t>influenserów</a:t>
            </a:r>
            <a:r>
              <a:rPr lang="pl-PL" b="1" dirty="0"/>
              <a:t>, instrukcje dla pracowników odnośnie kontaktów z mediami. </a:t>
            </a:r>
          </a:p>
        </p:txBody>
      </p:sp>
    </p:spTree>
    <p:extLst>
      <p:ext uri="{BB962C8B-B14F-4D97-AF65-F5344CB8AC3E}">
        <p14:creationId xmlns:p14="http://schemas.microsoft.com/office/powerpoint/2010/main" val="354062956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Zadanie nr 16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114300" indent="0">
              <a:buNone/>
            </a:pPr>
            <a:r>
              <a:rPr lang="pl-PL" b="1" dirty="0"/>
              <a:t>Zadanie kończące:</a:t>
            </a:r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r>
              <a:rPr lang="pl-PL" dirty="0"/>
              <a:t>Z przygotowanych wcześniej elementów podczas poszczególnych zadań przygotuj księgę kryzysową dla wybranej przez siebie instytucji. </a:t>
            </a:r>
          </a:p>
          <a:p>
            <a:pPr marL="114300" indent="0">
              <a:buNone/>
            </a:pPr>
            <a:endParaRPr lang="pl-PL" dirty="0"/>
          </a:p>
          <a:p>
            <a:pPr marL="114300" indent="0">
              <a:buNone/>
            </a:pPr>
            <a:r>
              <a:rPr lang="pl-PL" dirty="0"/>
              <a:t>W Księdze kryzysowej powinno znaleźć się:</a:t>
            </a:r>
          </a:p>
          <a:p>
            <a:r>
              <a:rPr lang="pl-PL" dirty="0"/>
              <a:t>Analiza sytuacji wyjściowej</a:t>
            </a:r>
          </a:p>
          <a:p>
            <a:r>
              <a:rPr lang="pl-PL" dirty="0"/>
              <a:t>Potencjalne źródła kryzysu</a:t>
            </a:r>
          </a:p>
          <a:p>
            <a:r>
              <a:rPr lang="pl-PL" dirty="0"/>
              <a:t>Grupy docelowe do komunikacji </a:t>
            </a:r>
          </a:p>
          <a:p>
            <a:r>
              <a:rPr lang="pl-PL" dirty="0"/>
              <a:t>Bazy dziennikarzy, liderów opinii, </a:t>
            </a:r>
            <a:r>
              <a:rPr lang="pl-PL" dirty="0" err="1"/>
              <a:t>influenserów</a:t>
            </a:r>
            <a:endParaRPr lang="pl-PL" dirty="0"/>
          </a:p>
          <a:p>
            <a:r>
              <a:rPr lang="pl-PL" dirty="0"/>
              <a:t>Sztab kryzysowy</a:t>
            </a:r>
          </a:p>
          <a:p>
            <a:r>
              <a:rPr lang="pl-PL" dirty="0"/>
              <a:t>3 scenariusze potencjalnych sytuacji kryzysu wizerunkowego wraz z oświadczeniami wstępnymi, komunikatami i sposobem ich dystrybucji wśród grup docelowych  oraz zarys działań nakierowanych na poprawę wizerunku po wyjściu z sytuacji kryzysowej</a:t>
            </a:r>
          </a:p>
          <a:p>
            <a:r>
              <a:rPr lang="pl-PL" dirty="0"/>
              <a:t>Narzędzia i zasady wykorzystywane w komunikacji z otoczeniem wewnętrznym                                         i zewnętrznym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5DAA4-B063-4A15-ACC6-9FA554D0ACAF}" type="slidenum">
              <a:rPr lang="pl-PL" smtClean="0"/>
              <a:t>93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253703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zyleganie">
  <a:themeElements>
    <a:clrScheme name="Moduł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Pakiet 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zylegani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3871</TotalTime>
  <Words>7966</Words>
  <Application>Microsoft Office PowerPoint</Application>
  <PresentationFormat>Panoramiczny</PresentationFormat>
  <Paragraphs>1025</Paragraphs>
  <Slides>93</Slides>
  <Notes>2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93</vt:i4>
      </vt:variant>
    </vt:vector>
  </HeadingPairs>
  <TitlesOfParts>
    <vt:vector size="98" baseType="lpstr">
      <vt:lpstr>Arial</vt:lpstr>
      <vt:lpstr>Calibri</vt:lpstr>
      <vt:lpstr>Cambria</vt:lpstr>
      <vt:lpstr>Symbol</vt:lpstr>
      <vt:lpstr>Przyleganie</vt:lpstr>
      <vt:lpstr>PLANOWANIE I PROWADZENIE DZIAŁAŃ KOMUNIKACYJNYCH W SYTUACJACH KRYZYSU WIZERUNKOWEGO</vt:lpstr>
      <vt:lpstr>Kryzys</vt:lpstr>
      <vt:lpstr>Co to jest kryzys?</vt:lpstr>
      <vt:lpstr>Podział ze względu na skutki sytuacji kryzysowych</vt:lpstr>
      <vt:lpstr>Kryzysy wizerunkowe</vt:lpstr>
      <vt:lpstr>Zadanie nr 1</vt:lpstr>
      <vt:lpstr>Przyczyny sytuacji kryzysowych</vt:lpstr>
      <vt:lpstr>Charakterystyka sytuacji kryzysowych </vt:lpstr>
      <vt:lpstr>Leksykon Public Relations</vt:lpstr>
      <vt:lpstr>Kryzysy wizerunkowe</vt:lpstr>
      <vt:lpstr>Kryzysy wizerunkowe</vt:lpstr>
      <vt:lpstr>Zadanie nr 2</vt:lpstr>
      <vt:lpstr>Zadanie nr 3</vt:lpstr>
      <vt:lpstr>Etapy sytuacji kryzysowych</vt:lpstr>
      <vt:lpstr>Etapy sytuacji kryzysowej </vt:lpstr>
      <vt:lpstr>Etapy sytuacji kryzysowej </vt:lpstr>
      <vt:lpstr>Zarządzanie sytuacją kryzysową w ujęciu polskiego prawodawstwa</vt:lpstr>
      <vt:lpstr>Ustawa o zarządzaniu kryzysowym</vt:lpstr>
      <vt:lpstr>System zarządzania kryzysowego</vt:lpstr>
      <vt:lpstr>Zadania organów administracji państwowej</vt:lpstr>
      <vt:lpstr>Schemat obiegu informacji pomiędzy organami  i strukturami zarządzania kryzysowego </vt:lpstr>
      <vt:lpstr>Akty prawne</vt:lpstr>
      <vt:lpstr>Przepisy prawa odnoszące się do zarządzania komunikacją w kryzysach wizerunkowych</vt:lpstr>
      <vt:lpstr>Prawo prasowe</vt:lpstr>
      <vt:lpstr>Sprostowanie</vt:lpstr>
      <vt:lpstr>Sprostowanie</vt:lpstr>
      <vt:lpstr>Sprostowanie</vt:lpstr>
      <vt:lpstr>Zasady w planowaniu i prowadzeniu działań w sytuacjach kryzysu wizerunkowego</vt:lpstr>
      <vt:lpstr>Zasady komunikacji w kryzysie</vt:lpstr>
      <vt:lpstr>Zasady komunikacji w kryzysie</vt:lpstr>
      <vt:lpstr>Narzędzia wykorzystywane do prowadzenia  i planowania działań komunikacyjnych  w sytuacjach kryzysu wizerunkowego</vt:lpstr>
      <vt:lpstr>Analiza sytuacji wyjściowej</vt:lpstr>
      <vt:lpstr>Zadanie nr 4</vt:lpstr>
      <vt:lpstr>Monitoring mediów</vt:lpstr>
      <vt:lpstr>Monitoring mediów</vt:lpstr>
      <vt:lpstr>Zadanie nr 5</vt:lpstr>
      <vt:lpstr>Biuro prasowe</vt:lpstr>
      <vt:lpstr>Zadanie nr 6</vt:lpstr>
      <vt:lpstr>Grupy docelowe</vt:lpstr>
      <vt:lpstr>Grupy docelowe w sytuacji kryzysowej</vt:lpstr>
      <vt:lpstr>Zadanie nr 7</vt:lpstr>
      <vt:lpstr>Scenariusz sytuacji kryzysowych</vt:lpstr>
      <vt:lpstr>Ćwiczenie</vt:lpstr>
      <vt:lpstr>Ćwiczenie</vt:lpstr>
      <vt:lpstr>Ćwiczenie</vt:lpstr>
      <vt:lpstr>Ćwiczenie</vt:lpstr>
      <vt:lpstr>Zadanie nr 8</vt:lpstr>
      <vt:lpstr>Zadanie nr 9</vt:lpstr>
      <vt:lpstr>Komunikacja w sytuacji kryzysu wizerunkowego</vt:lpstr>
      <vt:lpstr>Komunikacja wewnętrzna</vt:lpstr>
      <vt:lpstr>Komunikacja wewnętrzna</vt:lpstr>
      <vt:lpstr>Ćwiczenie</vt:lpstr>
      <vt:lpstr>Ćwiczenie</vt:lpstr>
      <vt:lpstr>Zadanie nr 10 </vt:lpstr>
      <vt:lpstr>Komunikacja zewnętrzna</vt:lpstr>
      <vt:lpstr>Internet</vt:lpstr>
      <vt:lpstr>Aktywność w internecie</vt:lpstr>
      <vt:lpstr>Social media</vt:lpstr>
      <vt:lpstr>Social media</vt:lpstr>
      <vt:lpstr>Relacje z mediami </vt:lpstr>
      <vt:lpstr>Relacje z mediami </vt:lpstr>
      <vt:lpstr>Komunikacja z poszkodowanymi</vt:lpstr>
      <vt:lpstr>Metody przekazu </vt:lpstr>
      <vt:lpstr>Zadanie nr 11</vt:lpstr>
      <vt:lpstr>Konferencja prasowa</vt:lpstr>
      <vt:lpstr>Konferencja prasowa</vt:lpstr>
      <vt:lpstr>Zadanie nr 12</vt:lpstr>
      <vt:lpstr>Komunikat prasowy</vt:lpstr>
      <vt:lpstr>Schemat informacji prasowej</vt:lpstr>
      <vt:lpstr>Ćwiczenie</vt:lpstr>
      <vt:lpstr>Zadanie nr 13</vt:lpstr>
      <vt:lpstr>Zadanie nr 14</vt:lpstr>
      <vt:lpstr>Komunikacja w social media</vt:lpstr>
      <vt:lpstr>Etapy planu działań w sytuacji kryzysowej</vt:lpstr>
      <vt:lpstr>Sztab kryzysowy</vt:lpstr>
      <vt:lpstr>Kompetencje członków sztabu</vt:lpstr>
      <vt:lpstr>Kompetencje członków sztabu</vt:lpstr>
      <vt:lpstr>Kompetencje członków sztabu</vt:lpstr>
      <vt:lpstr>Zadanie nr 15</vt:lpstr>
      <vt:lpstr>Etapy planu komunikacyjnego</vt:lpstr>
      <vt:lpstr>MODEL DZIAŁAŃ KOMUNIKACJNYCH</vt:lpstr>
      <vt:lpstr>Działania nakierowane na poprawę wizerunku po wyjściu z sytuacji kryzysu wizerunkowego</vt:lpstr>
      <vt:lpstr>Biedronka (negatywny)</vt:lpstr>
      <vt:lpstr>Leroy Merlin (negatywna)</vt:lpstr>
      <vt:lpstr>Konferencja ministrów Mariusza Błaszczaka i Mariusza Kamińskiego z 27 września 2021. (Negatywna)</vt:lpstr>
      <vt:lpstr>Veclaim (Negatywna)</vt:lpstr>
      <vt:lpstr>AVON czerwona wstążka  (negatywna ze szczęśliwym zakończeniem)</vt:lpstr>
      <vt:lpstr>Meble Wójcik z Elbląga w początkach pandemii (pozytywna)</vt:lpstr>
      <vt:lpstr>IKEA w okresie pandemii (pozytywna)</vt:lpstr>
      <vt:lpstr>Green Caffee Nero (pozytywny)</vt:lpstr>
      <vt:lpstr>Księga kryzysowa Zadanie kończące</vt:lpstr>
      <vt:lpstr>Księga kryzysowa</vt:lpstr>
      <vt:lpstr>Zadanie nr 16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Ewelina Związek</dc:creator>
  <cp:lastModifiedBy>Ewelina Związek</cp:lastModifiedBy>
  <cp:revision>105</cp:revision>
  <dcterms:created xsi:type="dcterms:W3CDTF">2022-03-22T07:11:51Z</dcterms:created>
  <dcterms:modified xsi:type="dcterms:W3CDTF">2022-04-13T10:05:50Z</dcterms:modified>
</cp:coreProperties>
</file>