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 id="2147483702" r:id="rId2"/>
  </p:sldMasterIdLst>
  <p:sldIdLst>
    <p:sldId id="423" r:id="rId3"/>
    <p:sldId id="259" r:id="rId4"/>
    <p:sldId id="258" r:id="rId5"/>
    <p:sldId id="267" r:id="rId6"/>
    <p:sldId id="264" r:id="rId7"/>
    <p:sldId id="275" r:id="rId8"/>
    <p:sldId id="265" r:id="rId9"/>
    <p:sldId id="276" r:id="rId10"/>
    <p:sldId id="268" r:id="rId11"/>
    <p:sldId id="266" r:id="rId12"/>
    <p:sldId id="270" r:id="rId13"/>
    <p:sldId id="271" r:id="rId14"/>
    <p:sldId id="272" r:id="rId15"/>
    <p:sldId id="324" r:id="rId16"/>
    <p:sldId id="273" r:id="rId17"/>
    <p:sldId id="274" r:id="rId18"/>
    <p:sldId id="462" r:id="rId19"/>
    <p:sldId id="277" r:id="rId20"/>
    <p:sldId id="278" r:id="rId21"/>
    <p:sldId id="279" r:id="rId22"/>
    <p:sldId id="280" r:id="rId23"/>
    <p:sldId id="281" r:id="rId24"/>
    <p:sldId id="463" r:id="rId25"/>
    <p:sldId id="282" r:id="rId26"/>
    <p:sldId id="283" r:id="rId27"/>
    <p:sldId id="321" r:id="rId28"/>
    <p:sldId id="320" r:id="rId29"/>
    <p:sldId id="322" r:id="rId30"/>
    <p:sldId id="284" r:id="rId31"/>
    <p:sldId id="323" r:id="rId32"/>
    <p:sldId id="285" r:id="rId33"/>
    <p:sldId id="464" r:id="rId34"/>
    <p:sldId id="465" r:id="rId35"/>
    <p:sldId id="466" r:id="rId36"/>
    <p:sldId id="263" r:id="rId37"/>
    <p:sldId id="286" r:id="rId38"/>
    <p:sldId id="328" r:id="rId39"/>
    <p:sldId id="325" r:id="rId40"/>
    <p:sldId id="327" r:id="rId41"/>
    <p:sldId id="329" r:id="rId42"/>
    <p:sldId id="326" r:id="rId43"/>
    <p:sldId id="287" r:id="rId44"/>
    <p:sldId id="288" r:id="rId45"/>
    <p:sldId id="332" r:id="rId46"/>
    <p:sldId id="333" r:id="rId47"/>
    <p:sldId id="290" r:id="rId48"/>
    <p:sldId id="291" r:id="rId49"/>
    <p:sldId id="334" r:id="rId50"/>
    <p:sldId id="467" r:id="rId51"/>
    <p:sldId id="468" r:id="rId52"/>
    <p:sldId id="293" r:id="rId53"/>
    <p:sldId id="315" r:id="rId54"/>
    <p:sldId id="316" r:id="rId55"/>
    <p:sldId id="317" r:id="rId56"/>
    <p:sldId id="318" r:id="rId57"/>
    <p:sldId id="319" r:id="rId58"/>
    <p:sldId id="295" r:id="rId59"/>
    <p:sldId id="296" r:id="rId60"/>
    <p:sldId id="297" r:id="rId61"/>
    <p:sldId id="309" r:id="rId62"/>
    <p:sldId id="313" r:id="rId63"/>
    <p:sldId id="314" r:id="rId64"/>
    <p:sldId id="310" r:id="rId65"/>
    <p:sldId id="311" r:id="rId66"/>
    <p:sldId id="312" r:id="rId67"/>
    <p:sldId id="469" r:id="rId68"/>
    <p:sldId id="298" r:id="rId69"/>
    <p:sldId id="299" r:id="rId70"/>
    <p:sldId id="301" r:id="rId71"/>
    <p:sldId id="305" r:id="rId72"/>
    <p:sldId id="304" r:id="rId73"/>
    <p:sldId id="306" r:id="rId74"/>
    <p:sldId id="307" r:id="rId75"/>
    <p:sldId id="308" r:id="rId76"/>
    <p:sldId id="300" r:id="rId77"/>
    <p:sldId id="302" r:id="rId78"/>
    <p:sldId id="303" r:id="rId79"/>
    <p:sldId id="470" r:id="rId80"/>
    <p:sldId id="335" r:id="rId81"/>
    <p:sldId id="347" r:id="rId82"/>
    <p:sldId id="341" r:id="rId83"/>
    <p:sldId id="343" r:id="rId84"/>
    <p:sldId id="344" r:id="rId85"/>
    <p:sldId id="345" r:id="rId86"/>
    <p:sldId id="342" r:id="rId87"/>
    <p:sldId id="336" r:id="rId88"/>
    <p:sldId id="348" r:id="rId89"/>
    <p:sldId id="350" r:id="rId90"/>
    <p:sldId id="352" r:id="rId91"/>
    <p:sldId id="353" r:id="rId92"/>
    <p:sldId id="354" r:id="rId93"/>
    <p:sldId id="355" r:id="rId94"/>
    <p:sldId id="349" r:id="rId95"/>
    <p:sldId id="337" r:id="rId96"/>
    <p:sldId id="357" r:id="rId97"/>
    <p:sldId id="359" r:id="rId98"/>
    <p:sldId id="360" r:id="rId99"/>
    <p:sldId id="361" r:id="rId100"/>
    <p:sldId id="362" r:id="rId101"/>
    <p:sldId id="358" r:id="rId102"/>
    <p:sldId id="338" r:id="rId103"/>
    <p:sldId id="363" r:id="rId104"/>
    <p:sldId id="367" r:id="rId105"/>
    <p:sldId id="368" r:id="rId106"/>
    <p:sldId id="370" r:id="rId107"/>
    <p:sldId id="371" r:id="rId108"/>
    <p:sldId id="372" r:id="rId109"/>
    <p:sldId id="369" r:id="rId110"/>
    <p:sldId id="373" r:id="rId111"/>
    <p:sldId id="364" r:id="rId112"/>
    <p:sldId id="339" r:id="rId113"/>
    <p:sldId id="376" r:id="rId114"/>
    <p:sldId id="374" r:id="rId115"/>
    <p:sldId id="375" r:id="rId116"/>
    <p:sldId id="340" r:id="rId117"/>
    <p:sldId id="366" r:id="rId118"/>
    <p:sldId id="386" r:id="rId119"/>
    <p:sldId id="384" r:id="rId120"/>
    <p:sldId id="385" r:id="rId121"/>
    <p:sldId id="424" r:id="rId122"/>
    <p:sldId id="387" r:id="rId123"/>
    <p:sldId id="379" r:id="rId124"/>
    <p:sldId id="388" r:id="rId125"/>
    <p:sldId id="377" r:id="rId126"/>
    <p:sldId id="378" r:id="rId127"/>
    <p:sldId id="471" r:id="rId128"/>
    <p:sldId id="389" r:id="rId129"/>
    <p:sldId id="382" r:id="rId130"/>
    <p:sldId id="390" r:id="rId131"/>
    <p:sldId id="380" r:id="rId132"/>
    <p:sldId id="391" r:id="rId133"/>
    <p:sldId id="392" r:id="rId134"/>
    <p:sldId id="381" r:id="rId135"/>
    <p:sldId id="393" r:id="rId136"/>
    <p:sldId id="383" r:id="rId137"/>
    <p:sldId id="408" r:id="rId138"/>
    <p:sldId id="409" r:id="rId139"/>
    <p:sldId id="394" r:id="rId140"/>
    <p:sldId id="395" r:id="rId141"/>
    <p:sldId id="410" r:id="rId142"/>
    <p:sldId id="411" r:id="rId143"/>
    <p:sldId id="398" r:id="rId144"/>
    <p:sldId id="397" r:id="rId145"/>
    <p:sldId id="443" r:id="rId146"/>
    <p:sldId id="435" r:id="rId147"/>
    <p:sldId id="436" r:id="rId148"/>
    <p:sldId id="437" r:id="rId149"/>
    <p:sldId id="438" r:id="rId150"/>
    <p:sldId id="439" r:id="rId151"/>
    <p:sldId id="440" r:id="rId152"/>
    <p:sldId id="441" r:id="rId153"/>
    <p:sldId id="442" r:id="rId154"/>
    <p:sldId id="401" r:id="rId155"/>
    <p:sldId id="399" r:id="rId156"/>
    <p:sldId id="434" r:id="rId157"/>
    <p:sldId id="402" r:id="rId158"/>
    <p:sldId id="445" r:id="rId159"/>
    <p:sldId id="446" r:id="rId160"/>
    <p:sldId id="447" r:id="rId161"/>
    <p:sldId id="403" r:id="rId162"/>
    <p:sldId id="404" r:id="rId163"/>
    <p:sldId id="405" r:id="rId164"/>
    <p:sldId id="419" r:id="rId165"/>
    <p:sldId id="416" r:id="rId166"/>
    <p:sldId id="417" r:id="rId167"/>
    <p:sldId id="406" r:id="rId168"/>
    <p:sldId id="407" r:id="rId169"/>
    <p:sldId id="415" r:id="rId170"/>
    <p:sldId id="412" r:id="rId171"/>
    <p:sldId id="472" r:id="rId172"/>
    <p:sldId id="473" r:id="rId173"/>
    <p:sldId id="425" r:id="rId174"/>
    <p:sldId id="433" r:id="rId175"/>
    <p:sldId id="430" r:id="rId176"/>
    <p:sldId id="432" r:id="rId177"/>
    <p:sldId id="431" r:id="rId178"/>
    <p:sldId id="426" r:id="rId179"/>
    <p:sldId id="429" r:id="rId180"/>
    <p:sldId id="455" r:id="rId181"/>
    <p:sldId id="452" r:id="rId182"/>
    <p:sldId id="456" r:id="rId183"/>
    <p:sldId id="457" r:id="rId184"/>
    <p:sldId id="458" r:id="rId185"/>
    <p:sldId id="459" r:id="rId186"/>
    <p:sldId id="453" r:id="rId187"/>
    <p:sldId id="461" r:id="rId188"/>
    <p:sldId id="454" r:id="rId189"/>
    <p:sldId id="460" r:id="rId190"/>
    <p:sldId id="475" r:id="rId191"/>
    <p:sldId id="474" r:id="rId192"/>
    <p:sldId id="427" r:id="rId193"/>
    <p:sldId id="428" r:id="rId194"/>
    <p:sldId id="448" r:id="rId195"/>
    <p:sldId id="451" r:id="rId196"/>
    <p:sldId id="449" r:id="rId197"/>
    <p:sldId id="450" r:id="rId19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B2C4"/>
    <a:srgbClr val="40BA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E73BA3F-9A84-4C05-94A8-1171B64C2667}" v="8" dt="2022-04-07T01:48:07.3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34" autoAdjust="0"/>
    <p:restoredTop sz="94660"/>
  </p:normalViewPr>
  <p:slideViewPr>
    <p:cSldViewPr snapToGrid="0">
      <p:cViewPr varScale="1">
        <p:scale>
          <a:sx n="86" d="100"/>
          <a:sy n="86" d="100"/>
        </p:scale>
        <p:origin x="571"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59" Type="http://schemas.openxmlformats.org/officeDocument/2006/relationships/slide" Target="slides/slide157.xml"/><Relationship Id="rId170" Type="http://schemas.openxmlformats.org/officeDocument/2006/relationships/slide" Target="slides/slide168.xml"/><Relationship Id="rId191" Type="http://schemas.openxmlformats.org/officeDocument/2006/relationships/slide" Target="slides/slide189.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160" Type="http://schemas.openxmlformats.org/officeDocument/2006/relationships/slide" Target="slides/slide158.xml"/><Relationship Id="rId181" Type="http://schemas.openxmlformats.org/officeDocument/2006/relationships/slide" Target="slides/slide179.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5" Type="http://schemas.openxmlformats.org/officeDocument/2006/relationships/slide" Target="slides/slide83.xml"/><Relationship Id="rId150" Type="http://schemas.openxmlformats.org/officeDocument/2006/relationships/slide" Target="slides/slide148.xml"/><Relationship Id="rId171" Type="http://schemas.openxmlformats.org/officeDocument/2006/relationships/slide" Target="slides/slide169.xml"/><Relationship Id="rId192" Type="http://schemas.openxmlformats.org/officeDocument/2006/relationships/slide" Target="slides/slide190.xml"/><Relationship Id="rId12" Type="http://schemas.openxmlformats.org/officeDocument/2006/relationships/slide" Target="slides/slide10.xml"/><Relationship Id="rId33" Type="http://schemas.openxmlformats.org/officeDocument/2006/relationships/slide" Target="slides/slide31.xml"/><Relationship Id="rId108" Type="http://schemas.openxmlformats.org/officeDocument/2006/relationships/slide" Target="slides/slide106.xml"/><Relationship Id="rId129" Type="http://schemas.openxmlformats.org/officeDocument/2006/relationships/slide" Target="slides/slide127.xml"/><Relationship Id="rId54" Type="http://schemas.openxmlformats.org/officeDocument/2006/relationships/slide" Target="slides/slide52.xml"/><Relationship Id="rId75" Type="http://schemas.openxmlformats.org/officeDocument/2006/relationships/slide" Target="slides/slide73.xml"/><Relationship Id="rId96" Type="http://schemas.openxmlformats.org/officeDocument/2006/relationships/slide" Target="slides/slide94.xml"/><Relationship Id="rId140" Type="http://schemas.openxmlformats.org/officeDocument/2006/relationships/slide" Target="slides/slide138.xml"/><Relationship Id="rId161" Type="http://schemas.openxmlformats.org/officeDocument/2006/relationships/slide" Target="slides/slide159.xml"/><Relationship Id="rId182" Type="http://schemas.openxmlformats.org/officeDocument/2006/relationships/slide" Target="slides/slide180.xml"/><Relationship Id="rId6" Type="http://schemas.openxmlformats.org/officeDocument/2006/relationships/slide" Target="slides/slide4.xml"/><Relationship Id="rId23" Type="http://schemas.openxmlformats.org/officeDocument/2006/relationships/slide" Target="slides/slide21.xml"/><Relationship Id="rId119" Type="http://schemas.openxmlformats.org/officeDocument/2006/relationships/slide" Target="slides/slide117.xml"/><Relationship Id="rId44" Type="http://schemas.openxmlformats.org/officeDocument/2006/relationships/slide" Target="slides/slide42.xml"/><Relationship Id="rId65" Type="http://schemas.openxmlformats.org/officeDocument/2006/relationships/slide" Target="slides/slide63.xml"/><Relationship Id="rId86" Type="http://schemas.openxmlformats.org/officeDocument/2006/relationships/slide" Target="slides/slide84.xml"/><Relationship Id="rId130" Type="http://schemas.openxmlformats.org/officeDocument/2006/relationships/slide" Target="slides/slide128.xml"/><Relationship Id="rId151" Type="http://schemas.openxmlformats.org/officeDocument/2006/relationships/slide" Target="slides/slide149.xml"/><Relationship Id="rId172" Type="http://schemas.openxmlformats.org/officeDocument/2006/relationships/slide" Target="slides/slide170.xml"/><Relationship Id="rId193" Type="http://schemas.openxmlformats.org/officeDocument/2006/relationships/slide" Target="slides/slide191.xml"/><Relationship Id="rId13" Type="http://schemas.openxmlformats.org/officeDocument/2006/relationships/slide" Target="slides/slide11.xml"/><Relationship Id="rId109" Type="http://schemas.openxmlformats.org/officeDocument/2006/relationships/slide" Target="slides/slide107.xml"/><Relationship Id="rId34" Type="http://schemas.openxmlformats.org/officeDocument/2006/relationships/slide" Target="slides/slide32.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20" Type="http://schemas.openxmlformats.org/officeDocument/2006/relationships/slide" Target="slides/slide118.xml"/><Relationship Id="rId141" Type="http://schemas.openxmlformats.org/officeDocument/2006/relationships/slide" Target="slides/slide139.xml"/><Relationship Id="rId7" Type="http://schemas.openxmlformats.org/officeDocument/2006/relationships/slide" Target="slides/slide5.xml"/><Relationship Id="rId162" Type="http://schemas.openxmlformats.org/officeDocument/2006/relationships/slide" Target="slides/slide160.xml"/><Relationship Id="rId183" Type="http://schemas.openxmlformats.org/officeDocument/2006/relationships/slide" Target="slides/slide18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slide" Target="slides/slide155.xml"/><Relationship Id="rId178" Type="http://schemas.openxmlformats.org/officeDocument/2006/relationships/slide" Target="slides/slide176.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slide" Target="slides/slide150.xml"/><Relationship Id="rId173" Type="http://schemas.openxmlformats.org/officeDocument/2006/relationships/slide" Target="slides/slide171.xml"/><Relationship Id="rId194" Type="http://schemas.openxmlformats.org/officeDocument/2006/relationships/slide" Target="slides/slide192.xml"/><Relationship Id="rId199" Type="http://schemas.openxmlformats.org/officeDocument/2006/relationships/presProps" Target="presProps.xml"/><Relationship Id="rId203" Type="http://schemas.microsoft.com/office/2016/11/relationships/changesInfo" Target="changesInfos/changesInfo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168" Type="http://schemas.openxmlformats.org/officeDocument/2006/relationships/slide" Target="slides/slide166.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163" Type="http://schemas.openxmlformats.org/officeDocument/2006/relationships/slide" Target="slides/slide161.xml"/><Relationship Id="rId184" Type="http://schemas.openxmlformats.org/officeDocument/2006/relationships/slide" Target="slides/slide182.xml"/><Relationship Id="rId189" Type="http://schemas.openxmlformats.org/officeDocument/2006/relationships/slide" Target="slides/slide187.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158" Type="http://schemas.openxmlformats.org/officeDocument/2006/relationships/slide" Target="slides/slide156.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slide" Target="slides/slide151.xml"/><Relationship Id="rId174" Type="http://schemas.openxmlformats.org/officeDocument/2006/relationships/slide" Target="slides/slide172.xml"/><Relationship Id="rId179" Type="http://schemas.openxmlformats.org/officeDocument/2006/relationships/slide" Target="slides/slide177.xml"/><Relationship Id="rId195" Type="http://schemas.openxmlformats.org/officeDocument/2006/relationships/slide" Target="slides/slide193.xml"/><Relationship Id="rId190" Type="http://schemas.openxmlformats.org/officeDocument/2006/relationships/slide" Target="slides/slide188.xml"/><Relationship Id="rId204" Type="http://schemas.microsoft.com/office/2015/10/relationships/revisionInfo" Target="revisionInfo.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164" Type="http://schemas.openxmlformats.org/officeDocument/2006/relationships/slide" Target="slides/slide162.xml"/><Relationship Id="rId169" Type="http://schemas.openxmlformats.org/officeDocument/2006/relationships/slide" Target="slides/slide167.xml"/><Relationship Id="rId185" Type="http://schemas.openxmlformats.org/officeDocument/2006/relationships/slide" Target="slides/slide183.xml"/><Relationship Id="rId4" Type="http://schemas.openxmlformats.org/officeDocument/2006/relationships/slide" Target="slides/slide2.xml"/><Relationship Id="rId9" Type="http://schemas.openxmlformats.org/officeDocument/2006/relationships/slide" Target="slides/slide7.xml"/><Relationship Id="rId180" Type="http://schemas.openxmlformats.org/officeDocument/2006/relationships/slide" Target="slides/slide178.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slide" Target="slides/slide152.xml"/><Relationship Id="rId175" Type="http://schemas.openxmlformats.org/officeDocument/2006/relationships/slide" Target="slides/slide173.xml"/><Relationship Id="rId196" Type="http://schemas.openxmlformats.org/officeDocument/2006/relationships/slide" Target="slides/slide194.xml"/><Relationship Id="rId200" Type="http://schemas.openxmlformats.org/officeDocument/2006/relationships/viewProps" Target="viewProps.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165" Type="http://schemas.openxmlformats.org/officeDocument/2006/relationships/slide" Target="slides/slide163.xml"/><Relationship Id="rId186" Type="http://schemas.openxmlformats.org/officeDocument/2006/relationships/slide" Target="slides/slide184.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 Id="rId80" Type="http://schemas.openxmlformats.org/officeDocument/2006/relationships/slide" Target="slides/slide78.xml"/><Relationship Id="rId155" Type="http://schemas.openxmlformats.org/officeDocument/2006/relationships/slide" Target="slides/slide153.xml"/><Relationship Id="rId176" Type="http://schemas.openxmlformats.org/officeDocument/2006/relationships/slide" Target="slides/slide174.xml"/><Relationship Id="rId197" Type="http://schemas.openxmlformats.org/officeDocument/2006/relationships/slide" Target="slides/slide195.xml"/><Relationship Id="rId201" Type="http://schemas.openxmlformats.org/officeDocument/2006/relationships/theme" Target="theme/theme1.xml"/><Relationship Id="rId17" Type="http://schemas.openxmlformats.org/officeDocument/2006/relationships/slide" Target="slides/slide15.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24" Type="http://schemas.openxmlformats.org/officeDocument/2006/relationships/slide" Target="slides/slide122.xml"/><Relationship Id="rId70" Type="http://schemas.openxmlformats.org/officeDocument/2006/relationships/slide" Target="slides/slide68.xml"/><Relationship Id="rId91" Type="http://schemas.openxmlformats.org/officeDocument/2006/relationships/slide" Target="slides/slide89.xml"/><Relationship Id="rId145" Type="http://schemas.openxmlformats.org/officeDocument/2006/relationships/slide" Target="slides/slide143.xml"/><Relationship Id="rId166" Type="http://schemas.openxmlformats.org/officeDocument/2006/relationships/slide" Target="slides/slide164.xml"/><Relationship Id="rId187" Type="http://schemas.openxmlformats.org/officeDocument/2006/relationships/slide" Target="slides/slide185.xml"/><Relationship Id="rId1" Type="http://schemas.openxmlformats.org/officeDocument/2006/relationships/slideMaster" Target="slideMasters/slideMaster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60" Type="http://schemas.openxmlformats.org/officeDocument/2006/relationships/slide" Target="slides/slide58.xml"/><Relationship Id="rId81" Type="http://schemas.openxmlformats.org/officeDocument/2006/relationships/slide" Target="slides/slide79.xml"/><Relationship Id="rId135" Type="http://schemas.openxmlformats.org/officeDocument/2006/relationships/slide" Target="slides/slide133.xml"/><Relationship Id="rId156" Type="http://schemas.openxmlformats.org/officeDocument/2006/relationships/slide" Target="slides/slide154.xml"/><Relationship Id="rId177" Type="http://schemas.openxmlformats.org/officeDocument/2006/relationships/slide" Target="slides/slide175.xml"/><Relationship Id="rId198" Type="http://schemas.openxmlformats.org/officeDocument/2006/relationships/slide" Target="slides/slide196.xml"/><Relationship Id="rId202" Type="http://schemas.openxmlformats.org/officeDocument/2006/relationships/tableStyles" Target="tableStyles.xml"/><Relationship Id="rId18" Type="http://schemas.openxmlformats.org/officeDocument/2006/relationships/slide" Target="slides/slide16.xml"/><Relationship Id="rId39" Type="http://schemas.openxmlformats.org/officeDocument/2006/relationships/slide" Target="slides/slide37.xml"/><Relationship Id="rId50" Type="http://schemas.openxmlformats.org/officeDocument/2006/relationships/slide" Target="slides/slide48.xml"/><Relationship Id="rId104" Type="http://schemas.openxmlformats.org/officeDocument/2006/relationships/slide" Target="slides/slide102.xml"/><Relationship Id="rId125" Type="http://schemas.openxmlformats.org/officeDocument/2006/relationships/slide" Target="slides/slide123.xml"/><Relationship Id="rId146" Type="http://schemas.openxmlformats.org/officeDocument/2006/relationships/slide" Target="slides/slide144.xml"/><Relationship Id="rId167" Type="http://schemas.openxmlformats.org/officeDocument/2006/relationships/slide" Target="slides/slide165.xml"/><Relationship Id="rId188" Type="http://schemas.openxmlformats.org/officeDocument/2006/relationships/slide" Target="slides/slide186.xml"/><Relationship Id="rId71" Type="http://schemas.openxmlformats.org/officeDocument/2006/relationships/slide" Target="slides/slide69.xml"/><Relationship Id="rId92" Type="http://schemas.openxmlformats.org/officeDocument/2006/relationships/slide" Target="slides/slide9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iotr Jan Dzimira" userId="dc7ca38233c187f6" providerId="LiveId" clId="{DE73BA3F-9A84-4C05-94A8-1171B64C2667}"/>
    <pc:docChg chg="undo custSel addSld delSld modSld sldOrd">
      <pc:chgData name="Piotr Jan Dzimira" userId="dc7ca38233c187f6" providerId="LiveId" clId="{DE73BA3F-9A84-4C05-94A8-1171B64C2667}" dt="2022-04-07T05:31:18.826" v="394" actId="20577"/>
      <pc:docMkLst>
        <pc:docMk/>
      </pc:docMkLst>
      <pc:sldChg chg="modSp mod">
        <pc:chgData name="Piotr Jan Dzimira" userId="dc7ca38233c187f6" providerId="LiveId" clId="{DE73BA3F-9A84-4C05-94A8-1171B64C2667}" dt="2022-04-07T05:31:18.826" v="394" actId="20577"/>
        <pc:sldMkLst>
          <pc:docMk/>
          <pc:sldMk cId="530964826" sldId="259"/>
        </pc:sldMkLst>
        <pc:spChg chg="mod">
          <ac:chgData name="Piotr Jan Dzimira" userId="dc7ca38233c187f6" providerId="LiveId" clId="{DE73BA3F-9A84-4C05-94A8-1171B64C2667}" dt="2022-04-07T05:31:18.826" v="394" actId="20577"/>
          <ac:spMkLst>
            <pc:docMk/>
            <pc:sldMk cId="530964826" sldId="259"/>
            <ac:spMk id="2" creationId="{269E3472-95D0-40E1-996D-9934FF49669A}"/>
          </ac:spMkLst>
        </pc:spChg>
      </pc:sldChg>
      <pc:sldChg chg="del">
        <pc:chgData name="Piotr Jan Dzimira" userId="dc7ca38233c187f6" providerId="LiveId" clId="{DE73BA3F-9A84-4C05-94A8-1171B64C2667}" dt="2022-04-07T01:35:38.038" v="242" actId="47"/>
        <pc:sldMkLst>
          <pc:docMk/>
          <pc:sldMk cId="2971219514" sldId="292"/>
        </pc:sldMkLst>
      </pc:sldChg>
      <pc:sldChg chg="modSp mod">
        <pc:chgData name="Piotr Jan Dzimira" userId="dc7ca38233c187f6" providerId="LiveId" clId="{DE73BA3F-9A84-4C05-94A8-1171B64C2667}" dt="2022-04-07T01:36:01.959" v="243" actId="20577"/>
        <pc:sldMkLst>
          <pc:docMk/>
          <pc:sldMk cId="976616113" sldId="295"/>
        </pc:sldMkLst>
        <pc:spChg chg="mod">
          <ac:chgData name="Piotr Jan Dzimira" userId="dc7ca38233c187f6" providerId="LiveId" clId="{DE73BA3F-9A84-4C05-94A8-1171B64C2667}" dt="2022-04-07T01:36:01.959" v="243" actId="20577"/>
          <ac:spMkLst>
            <pc:docMk/>
            <pc:sldMk cId="976616113" sldId="295"/>
            <ac:spMk id="2" creationId="{285DF113-18C0-4F39-865D-CDA63076D651}"/>
          </ac:spMkLst>
        </pc:spChg>
      </pc:sldChg>
      <pc:sldChg chg="del">
        <pc:chgData name="Piotr Jan Dzimira" userId="dc7ca38233c187f6" providerId="LiveId" clId="{DE73BA3F-9A84-4C05-94A8-1171B64C2667}" dt="2022-04-07T01:38:16.132" v="264" actId="47"/>
        <pc:sldMkLst>
          <pc:docMk/>
          <pc:sldMk cId="3857658860" sldId="346"/>
        </pc:sldMkLst>
      </pc:sldChg>
      <pc:sldChg chg="del">
        <pc:chgData name="Piotr Jan Dzimira" userId="dc7ca38233c187f6" providerId="LiveId" clId="{DE73BA3F-9A84-4C05-94A8-1171B64C2667}" dt="2022-04-07T01:39:15.070" v="265" actId="47"/>
        <pc:sldMkLst>
          <pc:docMk/>
          <pc:sldMk cId="3268339417" sldId="365"/>
        </pc:sldMkLst>
      </pc:sldChg>
      <pc:sldChg chg="modSp mod">
        <pc:chgData name="Piotr Jan Dzimira" userId="dc7ca38233c187f6" providerId="LiveId" clId="{DE73BA3F-9A84-4C05-94A8-1171B64C2667}" dt="2022-04-07T01:41:43.122" v="296" actId="20577"/>
        <pc:sldMkLst>
          <pc:docMk/>
          <pc:sldMk cId="1035294256" sldId="378"/>
        </pc:sldMkLst>
        <pc:spChg chg="mod">
          <ac:chgData name="Piotr Jan Dzimira" userId="dc7ca38233c187f6" providerId="LiveId" clId="{DE73BA3F-9A84-4C05-94A8-1171B64C2667}" dt="2022-04-07T01:41:43.122" v="296" actId="20577"/>
          <ac:spMkLst>
            <pc:docMk/>
            <pc:sldMk cId="1035294256" sldId="378"/>
            <ac:spMk id="3" creationId="{DE1AA347-F575-4CB7-8ED4-4067E2A1B921}"/>
          </ac:spMkLst>
        </pc:spChg>
      </pc:sldChg>
      <pc:sldChg chg="addSp modSp mod">
        <pc:chgData name="Piotr Jan Dzimira" userId="dc7ca38233c187f6" providerId="LiveId" clId="{DE73BA3F-9A84-4C05-94A8-1171B64C2667}" dt="2022-04-07T01:42:23.086" v="303" actId="27636"/>
        <pc:sldMkLst>
          <pc:docMk/>
          <pc:sldMk cId="592374066" sldId="381"/>
        </pc:sldMkLst>
        <pc:spChg chg="mod">
          <ac:chgData name="Piotr Jan Dzimira" userId="dc7ca38233c187f6" providerId="LiveId" clId="{DE73BA3F-9A84-4C05-94A8-1171B64C2667}" dt="2022-04-07T01:42:23.086" v="303" actId="27636"/>
          <ac:spMkLst>
            <pc:docMk/>
            <pc:sldMk cId="592374066" sldId="381"/>
            <ac:spMk id="3" creationId="{DE1AA347-F575-4CB7-8ED4-4067E2A1B921}"/>
          </ac:spMkLst>
        </pc:spChg>
        <pc:picChg chg="add mod">
          <ac:chgData name="Piotr Jan Dzimira" userId="dc7ca38233c187f6" providerId="LiveId" clId="{DE73BA3F-9A84-4C05-94A8-1171B64C2667}" dt="2022-04-07T01:42:13.462" v="301" actId="1076"/>
          <ac:picMkLst>
            <pc:docMk/>
            <pc:sldMk cId="592374066" sldId="381"/>
            <ac:picMk id="4" creationId="{32EB1010-046E-4CB2-8EC4-A6181DCFCBB0}"/>
          </ac:picMkLst>
        </pc:picChg>
      </pc:sldChg>
      <pc:sldChg chg="modSp mod">
        <pc:chgData name="Piotr Jan Dzimira" userId="dc7ca38233c187f6" providerId="LiveId" clId="{DE73BA3F-9A84-4C05-94A8-1171B64C2667}" dt="2022-04-07T01:43:16.678" v="308" actId="5793"/>
        <pc:sldMkLst>
          <pc:docMk/>
          <pc:sldMk cId="4001004966" sldId="401"/>
        </pc:sldMkLst>
        <pc:spChg chg="mod">
          <ac:chgData name="Piotr Jan Dzimira" userId="dc7ca38233c187f6" providerId="LiveId" clId="{DE73BA3F-9A84-4C05-94A8-1171B64C2667}" dt="2022-04-07T01:43:16.678" v="308" actId="5793"/>
          <ac:spMkLst>
            <pc:docMk/>
            <pc:sldMk cId="4001004966" sldId="401"/>
            <ac:spMk id="3" creationId="{3D64518A-4AA3-4072-BAED-8D43B9079510}"/>
          </ac:spMkLst>
        </pc:spChg>
      </pc:sldChg>
      <pc:sldChg chg="addSp delSp modSp mod">
        <pc:chgData name="Piotr Jan Dzimira" userId="dc7ca38233c187f6" providerId="LiveId" clId="{DE73BA3F-9A84-4C05-94A8-1171B64C2667}" dt="2022-04-07T01:44:47.092" v="321" actId="1076"/>
        <pc:sldMkLst>
          <pc:docMk/>
          <pc:sldMk cId="1814355730" sldId="403"/>
        </pc:sldMkLst>
        <pc:spChg chg="mod">
          <ac:chgData name="Piotr Jan Dzimira" userId="dc7ca38233c187f6" providerId="LiveId" clId="{DE73BA3F-9A84-4C05-94A8-1171B64C2667}" dt="2022-04-07T01:43:36.774" v="311" actId="20577"/>
          <ac:spMkLst>
            <pc:docMk/>
            <pc:sldMk cId="1814355730" sldId="403"/>
            <ac:spMk id="2" creationId="{42ADF4C3-3925-45C9-B75C-DE6F792D7E99}"/>
          </ac:spMkLst>
        </pc:spChg>
        <pc:spChg chg="mod">
          <ac:chgData name="Piotr Jan Dzimira" userId="dc7ca38233c187f6" providerId="LiveId" clId="{DE73BA3F-9A84-4C05-94A8-1171B64C2667}" dt="2022-04-07T01:43:49.348" v="315" actId="14100"/>
          <ac:spMkLst>
            <pc:docMk/>
            <pc:sldMk cId="1814355730" sldId="403"/>
            <ac:spMk id="3" creationId="{399812E1-1C4F-4968-9B1F-4C110FD938D4}"/>
          </ac:spMkLst>
        </pc:spChg>
        <pc:graphicFrameChg chg="add del mod">
          <ac:chgData name="Piotr Jan Dzimira" userId="dc7ca38233c187f6" providerId="LiveId" clId="{DE73BA3F-9A84-4C05-94A8-1171B64C2667}" dt="2022-04-07T01:43:58.019" v="317"/>
          <ac:graphicFrameMkLst>
            <pc:docMk/>
            <pc:sldMk cId="1814355730" sldId="403"/>
            <ac:graphicFrameMk id="4" creationId="{2DF504D1-5ABC-4081-BFB0-1CCE85F0A860}"/>
          </ac:graphicFrameMkLst>
        </pc:graphicFrameChg>
        <pc:picChg chg="add mod">
          <ac:chgData name="Piotr Jan Dzimira" userId="dc7ca38233c187f6" providerId="LiveId" clId="{DE73BA3F-9A84-4C05-94A8-1171B64C2667}" dt="2022-04-07T01:44:25.031" v="319" actId="1076"/>
          <ac:picMkLst>
            <pc:docMk/>
            <pc:sldMk cId="1814355730" sldId="403"/>
            <ac:picMk id="6" creationId="{EFFF5BBF-0834-484B-8616-7798A45619C5}"/>
          </ac:picMkLst>
        </pc:picChg>
        <pc:picChg chg="add mod">
          <ac:chgData name="Piotr Jan Dzimira" userId="dc7ca38233c187f6" providerId="LiveId" clId="{DE73BA3F-9A84-4C05-94A8-1171B64C2667}" dt="2022-04-07T01:44:47.092" v="321" actId="1076"/>
          <ac:picMkLst>
            <pc:docMk/>
            <pc:sldMk cId="1814355730" sldId="403"/>
            <ac:picMk id="8" creationId="{249797A4-F086-4461-BDE9-B831C368E119}"/>
          </ac:picMkLst>
        </pc:picChg>
      </pc:sldChg>
      <pc:sldChg chg="modSp mod">
        <pc:chgData name="Piotr Jan Dzimira" userId="dc7ca38233c187f6" providerId="LiveId" clId="{DE73BA3F-9A84-4C05-94A8-1171B64C2667}" dt="2022-04-07T01:47:23.051" v="339"/>
        <pc:sldMkLst>
          <pc:docMk/>
          <pc:sldMk cId="2835418211" sldId="461"/>
        </pc:sldMkLst>
        <pc:spChg chg="mod">
          <ac:chgData name="Piotr Jan Dzimira" userId="dc7ca38233c187f6" providerId="LiveId" clId="{DE73BA3F-9A84-4C05-94A8-1171B64C2667}" dt="2022-04-07T01:47:23.051" v="339"/>
          <ac:spMkLst>
            <pc:docMk/>
            <pc:sldMk cId="2835418211" sldId="461"/>
            <ac:spMk id="2" creationId="{C8CCBE8E-450D-4DB7-AD27-76B28F22F024}"/>
          </ac:spMkLst>
        </pc:spChg>
      </pc:sldChg>
      <pc:sldChg chg="modSp new mod">
        <pc:chgData name="Piotr Jan Dzimira" userId="dc7ca38233c187f6" providerId="LiveId" clId="{DE73BA3F-9A84-4C05-94A8-1171B64C2667}" dt="2022-04-07T01:28:58.639" v="31" actId="6549"/>
        <pc:sldMkLst>
          <pc:docMk/>
          <pc:sldMk cId="2148301002" sldId="462"/>
        </pc:sldMkLst>
        <pc:spChg chg="mod">
          <ac:chgData name="Piotr Jan Dzimira" userId="dc7ca38233c187f6" providerId="LiveId" clId="{DE73BA3F-9A84-4C05-94A8-1171B64C2667}" dt="2022-04-07T01:28:28.460" v="3"/>
          <ac:spMkLst>
            <pc:docMk/>
            <pc:sldMk cId="2148301002" sldId="462"/>
            <ac:spMk id="2" creationId="{7D05BA90-048D-44AA-8472-A765A18738DF}"/>
          </ac:spMkLst>
        </pc:spChg>
        <pc:spChg chg="mod">
          <ac:chgData name="Piotr Jan Dzimira" userId="dc7ca38233c187f6" providerId="LiveId" clId="{DE73BA3F-9A84-4C05-94A8-1171B64C2667}" dt="2022-04-07T01:28:58.639" v="31" actId="6549"/>
          <ac:spMkLst>
            <pc:docMk/>
            <pc:sldMk cId="2148301002" sldId="462"/>
            <ac:spMk id="3" creationId="{F460CB6F-E52B-4337-8AA1-6A2C491B14C1}"/>
          </ac:spMkLst>
        </pc:spChg>
      </pc:sldChg>
      <pc:sldChg chg="modSp new mod">
        <pc:chgData name="Piotr Jan Dzimira" userId="dc7ca38233c187f6" providerId="LiveId" clId="{DE73BA3F-9A84-4C05-94A8-1171B64C2667}" dt="2022-04-07T01:29:46.143" v="55" actId="6549"/>
        <pc:sldMkLst>
          <pc:docMk/>
          <pc:sldMk cId="1673239419" sldId="463"/>
        </pc:sldMkLst>
        <pc:spChg chg="mod">
          <ac:chgData name="Piotr Jan Dzimira" userId="dc7ca38233c187f6" providerId="LiveId" clId="{DE73BA3F-9A84-4C05-94A8-1171B64C2667}" dt="2022-04-07T01:29:20.845" v="33"/>
          <ac:spMkLst>
            <pc:docMk/>
            <pc:sldMk cId="1673239419" sldId="463"/>
            <ac:spMk id="2" creationId="{EF85E58A-618A-4E9F-A347-7C52F6EB3F66}"/>
          </ac:spMkLst>
        </pc:spChg>
        <pc:spChg chg="mod">
          <ac:chgData name="Piotr Jan Dzimira" userId="dc7ca38233c187f6" providerId="LiveId" clId="{DE73BA3F-9A84-4C05-94A8-1171B64C2667}" dt="2022-04-07T01:29:46.143" v="55" actId="6549"/>
          <ac:spMkLst>
            <pc:docMk/>
            <pc:sldMk cId="1673239419" sldId="463"/>
            <ac:spMk id="3" creationId="{45BDA47A-83AE-4325-8D19-8BC06A6B7A61}"/>
          </ac:spMkLst>
        </pc:spChg>
      </pc:sldChg>
      <pc:sldChg chg="modSp new mod">
        <pc:chgData name="Piotr Jan Dzimira" userId="dc7ca38233c187f6" providerId="LiveId" clId="{DE73BA3F-9A84-4C05-94A8-1171B64C2667}" dt="2022-04-07T01:31:25.436" v="119" actId="20577"/>
        <pc:sldMkLst>
          <pc:docMk/>
          <pc:sldMk cId="1700986201" sldId="464"/>
        </pc:sldMkLst>
        <pc:spChg chg="mod">
          <ac:chgData name="Piotr Jan Dzimira" userId="dc7ca38233c187f6" providerId="LiveId" clId="{DE73BA3F-9A84-4C05-94A8-1171B64C2667}" dt="2022-04-07T01:30:21.440" v="59"/>
          <ac:spMkLst>
            <pc:docMk/>
            <pc:sldMk cId="1700986201" sldId="464"/>
            <ac:spMk id="2" creationId="{097B1D1B-6381-4E82-941A-91C082B7691F}"/>
          </ac:spMkLst>
        </pc:spChg>
        <pc:spChg chg="mod">
          <ac:chgData name="Piotr Jan Dzimira" userId="dc7ca38233c187f6" providerId="LiveId" clId="{DE73BA3F-9A84-4C05-94A8-1171B64C2667}" dt="2022-04-07T01:31:25.436" v="119" actId="20577"/>
          <ac:spMkLst>
            <pc:docMk/>
            <pc:sldMk cId="1700986201" sldId="464"/>
            <ac:spMk id="3" creationId="{D1C77E51-CE6E-4F43-A880-C3242448F0B4}"/>
          </ac:spMkLst>
        </pc:spChg>
      </pc:sldChg>
      <pc:sldChg chg="modSp add mod">
        <pc:chgData name="Piotr Jan Dzimira" userId="dc7ca38233c187f6" providerId="LiveId" clId="{DE73BA3F-9A84-4C05-94A8-1171B64C2667}" dt="2022-04-07T01:31:48.384" v="122" actId="11"/>
        <pc:sldMkLst>
          <pc:docMk/>
          <pc:sldMk cId="381456341" sldId="465"/>
        </pc:sldMkLst>
        <pc:spChg chg="mod">
          <ac:chgData name="Piotr Jan Dzimira" userId="dc7ca38233c187f6" providerId="LiveId" clId="{DE73BA3F-9A84-4C05-94A8-1171B64C2667}" dt="2022-04-07T01:31:48.384" v="122" actId="11"/>
          <ac:spMkLst>
            <pc:docMk/>
            <pc:sldMk cId="381456341" sldId="465"/>
            <ac:spMk id="3" creationId="{D1C77E51-CE6E-4F43-A880-C3242448F0B4}"/>
          </ac:spMkLst>
        </pc:spChg>
      </pc:sldChg>
      <pc:sldChg chg="modSp new mod">
        <pc:chgData name="Piotr Jan Dzimira" userId="dc7ca38233c187f6" providerId="LiveId" clId="{DE73BA3F-9A84-4C05-94A8-1171B64C2667}" dt="2022-04-07T01:33:18.063" v="179" actId="20577"/>
        <pc:sldMkLst>
          <pc:docMk/>
          <pc:sldMk cId="2185601481" sldId="466"/>
        </pc:sldMkLst>
        <pc:spChg chg="mod">
          <ac:chgData name="Piotr Jan Dzimira" userId="dc7ca38233c187f6" providerId="LiveId" clId="{DE73BA3F-9A84-4C05-94A8-1171B64C2667}" dt="2022-04-07T01:32:15.157" v="126"/>
          <ac:spMkLst>
            <pc:docMk/>
            <pc:sldMk cId="2185601481" sldId="466"/>
            <ac:spMk id="2" creationId="{989D999E-5360-4C98-B638-16B90A5E3D5C}"/>
          </ac:spMkLst>
        </pc:spChg>
        <pc:spChg chg="mod">
          <ac:chgData name="Piotr Jan Dzimira" userId="dc7ca38233c187f6" providerId="LiveId" clId="{DE73BA3F-9A84-4C05-94A8-1171B64C2667}" dt="2022-04-07T01:33:18.063" v="179" actId="20577"/>
          <ac:spMkLst>
            <pc:docMk/>
            <pc:sldMk cId="2185601481" sldId="466"/>
            <ac:spMk id="3" creationId="{52C4620C-6B7C-4BE9-8062-679D7C2F6333}"/>
          </ac:spMkLst>
        </pc:spChg>
      </pc:sldChg>
      <pc:sldChg chg="modSp new mod">
        <pc:chgData name="Piotr Jan Dzimira" userId="dc7ca38233c187f6" providerId="LiveId" clId="{DE73BA3F-9A84-4C05-94A8-1171B64C2667}" dt="2022-04-07T01:35:26.699" v="241" actId="27636"/>
        <pc:sldMkLst>
          <pc:docMk/>
          <pc:sldMk cId="3968987256" sldId="467"/>
        </pc:sldMkLst>
        <pc:spChg chg="mod">
          <ac:chgData name="Piotr Jan Dzimira" userId="dc7ca38233c187f6" providerId="LiveId" clId="{DE73BA3F-9A84-4C05-94A8-1171B64C2667}" dt="2022-04-07T01:34:09.091" v="183"/>
          <ac:spMkLst>
            <pc:docMk/>
            <pc:sldMk cId="3968987256" sldId="467"/>
            <ac:spMk id="2" creationId="{A1B02E28-D824-4D42-959C-7990CB30F67B}"/>
          </ac:spMkLst>
        </pc:spChg>
        <pc:spChg chg="mod">
          <ac:chgData name="Piotr Jan Dzimira" userId="dc7ca38233c187f6" providerId="LiveId" clId="{DE73BA3F-9A84-4C05-94A8-1171B64C2667}" dt="2022-04-07T01:35:26.699" v="241" actId="27636"/>
          <ac:spMkLst>
            <pc:docMk/>
            <pc:sldMk cId="3968987256" sldId="467"/>
            <ac:spMk id="3" creationId="{C40349C1-E2C1-42C4-A55F-7A9A70CD6100}"/>
          </ac:spMkLst>
        </pc:spChg>
      </pc:sldChg>
      <pc:sldChg chg="modSp add mod">
        <pc:chgData name="Piotr Jan Dzimira" userId="dc7ca38233c187f6" providerId="LiveId" clId="{DE73BA3F-9A84-4C05-94A8-1171B64C2667}" dt="2022-04-07T01:35:16.606" v="239" actId="11"/>
        <pc:sldMkLst>
          <pc:docMk/>
          <pc:sldMk cId="1489432429" sldId="468"/>
        </pc:sldMkLst>
        <pc:spChg chg="mod">
          <ac:chgData name="Piotr Jan Dzimira" userId="dc7ca38233c187f6" providerId="LiveId" clId="{DE73BA3F-9A84-4C05-94A8-1171B64C2667}" dt="2022-04-07T01:35:16.606" v="239" actId="11"/>
          <ac:spMkLst>
            <pc:docMk/>
            <pc:sldMk cId="1489432429" sldId="468"/>
            <ac:spMk id="3" creationId="{C40349C1-E2C1-42C4-A55F-7A9A70CD6100}"/>
          </ac:spMkLst>
        </pc:spChg>
      </pc:sldChg>
      <pc:sldChg chg="modSp new mod">
        <pc:chgData name="Piotr Jan Dzimira" userId="dc7ca38233c187f6" providerId="LiveId" clId="{DE73BA3F-9A84-4C05-94A8-1171B64C2667}" dt="2022-04-07T01:36:41.699" v="252" actId="5793"/>
        <pc:sldMkLst>
          <pc:docMk/>
          <pc:sldMk cId="3851705220" sldId="469"/>
        </pc:sldMkLst>
        <pc:spChg chg="mod">
          <ac:chgData name="Piotr Jan Dzimira" userId="dc7ca38233c187f6" providerId="LiveId" clId="{DE73BA3F-9A84-4C05-94A8-1171B64C2667}" dt="2022-04-07T01:36:36.009" v="247"/>
          <ac:spMkLst>
            <pc:docMk/>
            <pc:sldMk cId="3851705220" sldId="469"/>
            <ac:spMk id="2" creationId="{0BE86A71-9C9D-45A1-A5FB-BDB5B65EFA85}"/>
          </ac:spMkLst>
        </pc:spChg>
        <pc:spChg chg="mod">
          <ac:chgData name="Piotr Jan Dzimira" userId="dc7ca38233c187f6" providerId="LiveId" clId="{DE73BA3F-9A84-4C05-94A8-1171B64C2667}" dt="2022-04-07T01:36:41.699" v="252" actId="5793"/>
          <ac:spMkLst>
            <pc:docMk/>
            <pc:sldMk cId="3851705220" sldId="469"/>
            <ac:spMk id="3" creationId="{249CDBE0-391E-4BDF-888A-BAE7CA9E897C}"/>
          </ac:spMkLst>
        </pc:spChg>
      </pc:sldChg>
      <pc:sldChg chg="modSp new mod">
        <pc:chgData name="Piotr Jan Dzimira" userId="dc7ca38233c187f6" providerId="LiveId" clId="{DE73BA3F-9A84-4C05-94A8-1171B64C2667}" dt="2022-04-07T01:37:30.907" v="263" actId="20577"/>
        <pc:sldMkLst>
          <pc:docMk/>
          <pc:sldMk cId="1528099411" sldId="470"/>
        </pc:sldMkLst>
        <pc:spChg chg="mod">
          <ac:chgData name="Piotr Jan Dzimira" userId="dc7ca38233c187f6" providerId="LiveId" clId="{DE73BA3F-9A84-4C05-94A8-1171B64C2667}" dt="2022-04-07T01:37:22.063" v="256"/>
          <ac:spMkLst>
            <pc:docMk/>
            <pc:sldMk cId="1528099411" sldId="470"/>
            <ac:spMk id="2" creationId="{AA31C563-88E2-403B-9980-B6A1D339C228}"/>
          </ac:spMkLst>
        </pc:spChg>
        <pc:spChg chg="mod">
          <ac:chgData name="Piotr Jan Dzimira" userId="dc7ca38233c187f6" providerId="LiveId" clId="{DE73BA3F-9A84-4C05-94A8-1171B64C2667}" dt="2022-04-07T01:37:30.907" v="263" actId="20577"/>
          <ac:spMkLst>
            <pc:docMk/>
            <pc:sldMk cId="1528099411" sldId="470"/>
            <ac:spMk id="3" creationId="{8A3117EC-4B7E-4FD3-BC35-8078EFC25DE6}"/>
          </ac:spMkLst>
        </pc:spChg>
      </pc:sldChg>
      <pc:sldChg chg="modSp add mod">
        <pc:chgData name="Piotr Jan Dzimira" userId="dc7ca38233c187f6" providerId="LiveId" clId="{DE73BA3F-9A84-4C05-94A8-1171B64C2667}" dt="2022-04-07T01:41:36.544" v="294" actId="27636"/>
        <pc:sldMkLst>
          <pc:docMk/>
          <pc:sldMk cId="566379473" sldId="471"/>
        </pc:sldMkLst>
        <pc:spChg chg="mod">
          <ac:chgData name="Piotr Jan Dzimira" userId="dc7ca38233c187f6" providerId="LiveId" clId="{DE73BA3F-9A84-4C05-94A8-1171B64C2667}" dt="2022-04-07T01:40:22.838" v="276" actId="20577"/>
          <ac:spMkLst>
            <pc:docMk/>
            <pc:sldMk cId="566379473" sldId="471"/>
            <ac:spMk id="2" creationId="{53613F4F-9F95-4630-8FFD-BB67C3F1F592}"/>
          </ac:spMkLst>
        </pc:spChg>
        <pc:spChg chg="mod">
          <ac:chgData name="Piotr Jan Dzimira" userId="dc7ca38233c187f6" providerId="LiveId" clId="{DE73BA3F-9A84-4C05-94A8-1171B64C2667}" dt="2022-04-07T01:41:36.544" v="294" actId="27636"/>
          <ac:spMkLst>
            <pc:docMk/>
            <pc:sldMk cId="566379473" sldId="471"/>
            <ac:spMk id="3" creationId="{DE1AA347-F575-4CB7-8ED4-4067E2A1B921}"/>
          </ac:spMkLst>
        </pc:spChg>
      </pc:sldChg>
      <pc:sldChg chg="modSp new mod">
        <pc:chgData name="Piotr Jan Dzimira" userId="dc7ca38233c187f6" providerId="LiveId" clId="{DE73BA3F-9A84-4C05-94A8-1171B64C2667}" dt="2022-04-07T01:46:17.866" v="338" actId="27636"/>
        <pc:sldMkLst>
          <pc:docMk/>
          <pc:sldMk cId="3578951398" sldId="472"/>
        </pc:sldMkLst>
        <pc:spChg chg="mod">
          <ac:chgData name="Piotr Jan Dzimira" userId="dc7ca38233c187f6" providerId="LiveId" clId="{DE73BA3F-9A84-4C05-94A8-1171B64C2667}" dt="2022-04-07T01:45:30.885" v="323"/>
          <ac:spMkLst>
            <pc:docMk/>
            <pc:sldMk cId="3578951398" sldId="472"/>
            <ac:spMk id="2" creationId="{39F3F67E-3B0F-4C6A-9F12-6FC702E4B872}"/>
          </ac:spMkLst>
        </pc:spChg>
        <pc:spChg chg="mod">
          <ac:chgData name="Piotr Jan Dzimira" userId="dc7ca38233c187f6" providerId="LiveId" clId="{DE73BA3F-9A84-4C05-94A8-1171B64C2667}" dt="2022-04-07T01:46:17.866" v="338" actId="27636"/>
          <ac:spMkLst>
            <pc:docMk/>
            <pc:sldMk cId="3578951398" sldId="472"/>
            <ac:spMk id="3" creationId="{A1170A8B-DBAB-4DD8-B8E3-D05194C5987F}"/>
          </ac:spMkLst>
        </pc:spChg>
      </pc:sldChg>
      <pc:sldChg chg="modSp add mod">
        <pc:chgData name="Piotr Jan Dzimira" userId="dc7ca38233c187f6" providerId="LiveId" clId="{DE73BA3F-9A84-4C05-94A8-1171B64C2667}" dt="2022-04-07T01:45:56.482" v="331" actId="5793"/>
        <pc:sldMkLst>
          <pc:docMk/>
          <pc:sldMk cId="2932615407" sldId="473"/>
        </pc:sldMkLst>
        <pc:spChg chg="mod">
          <ac:chgData name="Piotr Jan Dzimira" userId="dc7ca38233c187f6" providerId="LiveId" clId="{DE73BA3F-9A84-4C05-94A8-1171B64C2667}" dt="2022-04-07T01:45:56.482" v="331" actId="5793"/>
          <ac:spMkLst>
            <pc:docMk/>
            <pc:sldMk cId="2932615407" sldId="473"/>
            <ac:spMk id="3" creationId="{A1170A8B-DBAB-4DD8-B8E3-D05194C5987F}"/>
          </ac:spMkLst>
        </pc:spChg>
      </pc:sldChg>
      <pc:sldChg chg="modSp new mod">
        <pc:chgData name="Piotr Jan Dzimira" userId="dc7ca38233c187f6" providerId="LiveId" clId="{DE73BA3F-9A84-4C05-94A8-1171B64C2667}" dt="2022-04-07T01:48:36.824" v="379" actId="27636"/>
        <pc:sldMkLst>
          <pc:docMk/>
          <pc:sldMk cId="3794094460" sldId="474"/>
        </pc:sldMkLst>
        <pc:spChg chg="mod">
          <ac:chgData name="Piotr Jan Dzimira" userId="dc7ca38233c187f6" providerId="LiveId" clId="{DE73BA3F-9A84-4C05-94A8-1171B64C2667}" dt="2022-04-07T01:47:57.078" v="343"/>
          <ac:spMkLst>
            <pc:docMk/>
            <pc:sldMk cId="3794094460" sldId="474"/>
            <ac:spMk id="2" creationId="{DC6C981F-34EE-4602-96CB-AEC7B52D88E9}"/>
          </ac:spMkLst>
        </pc:spChg>
        <pc:spChg chg="mod">
          <ac:chgData name="Piotr Jan Dzimira" userId="dc7ca38233c187f6" providerId="LiveId" clId="{DE73BA3F-9A84-4C05-94A8-1171B64C2667}" dt="2022-04-07T01:48:36.824" v="379" actId="27636"/>
          <ac:spMkLst>
            <pc:docMk/>
            <pc:sldMk cId="3794094460" sldId="474"/>
            <ac:spMk id="3" creationId="{E8D64E9C-2022-4440-8AFB-5CAF5A38960E}"/>
          </ac:spMkLst>
        </pc:spChg>
      </pc:sldChg>
      <pc:sldChg chg="modSp add mod ord">
        <pc:chgData name="Piotr Jan Dzimira" userId="dc7ca38233c187f6" providerId="LiveId" clId="{DE73BA3F-9A84-4C05-94A8-1171B64C2667}" dt="2022-04-07T01:49:16.189" v="392" actId="1076"/>
        <pc:sldMkLst>
          <pc:docMk/>
          <pc:sldMk cId="3922881329" sldId="475"/>
        </pc:sldMkLst>
        <pc:spChg chg="mod">
          <ac:chgData name="Piotr Jan Dzimira" userId="dc7ca38233c187f6" providerId="LiveId" clId="{DE73BA3F-9A84-4C05-94A8-1171B64C2667}" dt="2022-04-07T01:49:16.189" v="392" actId="1076"/>
          <ac:spMkLst>
            <pc:docMk/>
            <pc:sldMk cId="3922881329" sldId="475"/>
            <ac:spMk id="3" creationId="{E8D64E9C-2022-4440-8AFB-5CAF5A38960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3798B29-DA07-4AB2-B811-64F9D4130BE1}" type="datetimeFigureOut">
              <a:rPr lang="pl-PL" smtClean="0"/>
              <a:t>13.04.2022</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33799290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798B29-DA07-4AB2-B811-64F9D4130BE1}" type="datetimeFigureOut">
              <a:rPr lang="pl-PL" smtClean="0"/>
              <a:t>13.04.2022</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244004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3798B29-DA07-4AB2-B811-64F9D4130BE1}" type="datetimeFigureOut">
              <a:rPr lang="pl-PL" smtClean="0"/>
              <a:t>13.04.2022</a:t>
            </a:fld>
            <a:endParaRPr lang="pl-PL"/>
          </a:p>
        </p:txBody>
      </p:sp>
      <p:sp>
        <p:nvSpPr>
          <p:cNvPr id="8" name="Footer Placeholder 7"/>
          <p:cNvSpPr>
            <a:spLocks noGrp="1"/>
          </p:cNvSpPr>
          <p:nvPr>
            <p:ph type="ftr" sz="quarter" idx="11"/>
          </p:nvPr>
        </p:nvSpPr>
        <p:spPr/>
        <p:txBody>
          <a:bodyPr/>
          <a:lstStyle/>
          <a:p>
            <a:endParaRPr lang="pl-PL"/>
          </a:p>
        </p:txBody>
      </p:sp>
      <p:sp>
        <p:nvSpPr>
          <p:cNvPr id="9" name="Slide Number Placeholder 8"/>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2705257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C143FD4-5D62-49D0-A375-CC1BBA8262B2}"/>
              </a:ext>
            </a:extLst>
          </p:cNvPr>
          <p:cNvSpPr>
            <a:spLocks noGrp="1"/>
          </p:cNvSpPr>
          <p:nvPr>
            <p:ph type="ctrTitle"/>
          </p:nvPr>
        </p:nvSpPr>
        <p:spPr>
          <a:xfrm>
            <a:off x="1524000" y="1122363"/>
            <a:ext cx="9144000" cy="2387600"/>
          </a:xfrm>
        </p:spPr>
        <p:txBody>
          <a:bodyPr anchor="b"/>
          <a:lstStyle>
            <a:lvl1pPr algn="ctr">
              <a:defRPr sz="6000"/>
            </a:lvl1pPr>
          </a:lstStyle>
          <a:p>
            <a:r>
              <a:rPr lang="pl-PL"/>
              <a:t>Kliknij, aby edytować styl</a:t>
            </a:r>
          </a:p>
        </p:txBody>
      </p:sp>
      <p:sp>
        <p:nvSpPr>
          <p:cNvPr id="3" name="Podtytuł 2">
            <a:extLst>
              <a:ext uri="{FF2B5EF4-FFF2-40B4-BE49-F238E27FC236}">
                <a16:creationId xmlns:a16="http://schemas.microsoft.com/office/drawing/2014/main" id="{1A3CC6CD-6F85-41AE-A1BB-DD9DE159F64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l-PL"/>
              <a:t>Kliknij, aby edytować styl wzorca podtytułu</a:t>
            </a:r>
          </a:p>
        </p:txBody>
      </p:sp>
      <p:sp>
        <p:nvSpPr>
          <p:cNvPr id="4" name="Symbol zastępczy daty 3">
            <a:extLst>
              <a:ext uri="{FF2B5EF4-FFF2-40B4-BE49-F238E27FC236}">
                <a16:creationId xmlns:a16="http://schemas.microsoft.com/office/drawing/2014/main" id="{FF102806-9C37-4841-8DC6-E246FE4EA973}"/>
              </a:ext>
            </a:extLst>
          </p:cNvPr>
          <p:cNvSpPr>
            <a:spLocks noGrp="1"/>
          </p:cNvSpPr>
          <p:nvPr>
            <p:ph type="dt" sz="half" idx="10"/>
          </p:nvPr>
        </p:nvSpPr>
        <p:spPr/>
        <p:txBody>
          <a:bodyPr/>
          <a:lstStyle/>
          <a:p>
            <a:fld id="{ABC9F49C-1254-4BB5-84A3-81E1EB0629B2}" type="datetime1">
              <a:rPr lang="pl-PL" smtClean="0"/>
              <a:t>13.04.2022</a:t>
            </a:fld>
            <a:endParaRPr lang="pl-PL"/>
          </a:p>
        </p:txBody>
      </p:sp>
      <p:sp>
        <p:nvSpPr>
          <p:cNvPr id="5" name="Symbol zastępczy stopki 4">
            <a:extLst>
              <a:ext uri="{FF2B5EF4-FFF2-40B4-BE49-F238E27FC236}">
                <a16:creationId xmlns:a16="http://schemas.microsoft.com/office/drawing/2014/main" id="{833B0E31-2B5D-4D0C-B176-B816976B0FBC}"/>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5908EDF5-C429-4164-B62D-1954EB26C4E0}"/>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3281434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B7D64875-1C2D-4900-947E-F385381DB36D}"/>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8E04A088-1DAC-45CD-B182-939F1BD91702}"/>
              </a:ext>
            </a:extLst>
          </p:cNvPr>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7774763F-DCA4-445B-9409-25F9AC2C599D}"/>
              </a:ext>
            </a:extLst>
          </p:cNvPr>
          <p:cNvSpPr>
            <a:spLocks noGrp="1"/>
          </p:cNvSpPr>
          <p:nvPr>
            <p:ph type="dt" sz="half" idx="10"/>
          </p:nvPr>
        </p:nvSpPr>
        <p:spPr/>
        <p:txBody>
          <a:bodyPr/>
          <a:lstStyle/>
          <a:p>
            <a:fld id="{9D902FF8-15F8-42A5-A3FA-EEC120E8B84E}" type="datetime1">
              <a:rPr lang="pl-PL" smtClean="0"/>
              <a:t>13.04.2022</a:t>
            </a:fld>
            <a:endParaRPr lang="pl-PL"/>
          </a:p>
        </p:txBody>
      </p:sp>
      <p:sp>
        <p:nvSpPr>
          <p:cNvPr id="5" name="Symbol zastępczy stopki 4">
            <a:extLst>
              <a:ext uri="{FF2B5EF4-FFF2-40B4-BE49-F238E27FC236}">
                <a16:creationId xmlns:a16="http://schemas.microsoft.com/office/drawing/2014/main" id="{AA8FCA59-A644-408F-95E9-DB997213E3F3}"/>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209427C7-553C-498C-AA22-11C7E64A76A8}"/>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297116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93F1E5D-1365-42AC-8E84-AF80FA140E5B}"/>
              </a:ext>
            </a:extLst>
          </p:cNvPr>
          <p:cNvSpPr>
            <a:spLocks noGrp="1"/>
          </p:cNvSpPr>
          <p:nvPr>
            <p:ph type="title"/>
          </p:nvPr>
        </p:nvSpPr>
        <p:spPr>
          <a:xfrm>
            <a:off x="831850" y="1709738"/>
            <a:ext cx="10515600" cy="2852737"/>
          </a:xfrm>
        </p:spPr>
        <p:txBody>
          <a:bodyPr anchor="b"/>
          <a:lstStyle>
            <a:lvl1pPr>
              <a:defRPr sz="6000"/>
            </a:lvl1pPr>
          </a:lstStyle>
          <a:p>
            <a:r>
              <a:rPr lang="pl-PL"/>
              <a:t>Kliknij, aby edytować styl</a:t>
            </a:r>
          </a:p>
        </p:txBody>
      </p:sp>
      <p:sp>
        <p:nvSpPr>
          <p:cNvPr id="3" name="Symbol zastępczy tekstu 2">
            <a:extLst>
              <a:ext uri="{FF2B5EF4-FFF2-40B4-BE49-F238E27FC236}">
                <a16:creationId xmlns:a16="http://schemas.microsoft.com/office/drawing/2014/main" id="{32F99CBE-D3DF-4F45-B9A7-970B76FBB5C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l-PL"/>
              <a:t>Kliknij, aby edytować style wzorca tekstu</a:t>
            </a:r>
          </a:p>
        </p:txBody>
      </p:sp>
      <p:sp>
        <p:nvSpPr>
          <p:cNvPr id="4" name="Symbol zastępczy daty 3">
            <a:extLst>
              <a:ext uri="{FF2B5EF4-FFF2-40B4-BE49-F238E27FC236}">
                <a16:creationId xmlns:a16="http://schemas.microsoft.com/office/drawing/2014/main" id="{8714BC27-98B7-4F8E-A370-DA74E32DAF8A}"/>
              </a:ext>
            </a:extLst>
          </p:cNvPr>
          <p:cNvSpPr>
            <a:spLocks noGrp="1"/>
          </p:cNvSpPr>
          <p:nvPr>
            <p:ph type="dt" sz="half" idx="10"/>
          </p:nvPr>
        </p:nvSpPr>
        <p:spPr/>
        <p:txBody>
          <a:bodyPr/>
          <a:lstStyle/>
          <a:p>
            <a:fld id="{F8F323DA-9CEE-4B37-A6E8-681D262EF840}" type="datetime1">
              <a:rPr lang="pl-PL" smtClean="0"/>
              <a:t>13.04.2022</a:t>
            </a:fld>
            <a:endParaRPr lang="pl-PL"/>
          </a:p>
        </p:txBody>
      </p:sp>
      <p:sp>
        <p:nvSpPr>
          <p:cNvPr id="5" name="Symbol zastępczy stopki 4">
            <a:extLst>
              <a:ext uri="{FF2B5EF4-FFF2-40B4-BE49-F238E27FC236}">
                <a16:creationId xmlns:a16="http://schemas.microsoft.com/office/drawing/2014/main" id="{DF29D747-BE64-4375-9F80-B8949BDF1EFF}"/>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E21105E8-58A2-4257-8F6D-C8084044A8A8}"/>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20174283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4924A68B-F5D2-4DB2-B71C-1746BBC575BE}"/>
              </a:ext>
            </a:extLst>
          </p:cNvPr>
          <p:cNvSpPr>
            <a:spLocks noGrp="1"/>
          </p:cNvSpPr>
          <p:nvPr>
            <p:ph type="title"/>
          </p:nvPr>
        </p:nvSpPr>
        <p:spPr/>
        <p:txBody>
          <a:bodyPr/>
          <a:lstStyle/>
          <a:p>
            <a:r>
              <a:rPr lang="pl-PL"/>
              <a:t>Kliknij, aby edytować styl</a:t>
            </a:r>
          </a:p>
        </p:txBody>
      </p:sp>
      <p:sp>
        <p:nvSpPr>
          <p:cNvPr id="3" name="Symbol zastępczy zawartości 2">
            <a:extLst>
              <a:ext uri="{FF2B5EF4-FFF2-40B4-BE49-F238E27FC236}">
                <a16:creationId xmlns:a16="http://schemas.microsoft.com/office/drawing/2014/main" id="{6C0AB370-8CF6-47B9-B041-C16D60D6BCB4}"/>
              </a:ext>
            </a:extLst>
          </p:cNvPr>
          <p:cNvSpPr>
            <a:spLocks noGrp="1"/>
          </p:cNvSpPr>
          <p:nvPr>
            <p:ph sz="half" idx="1"/>
          </p:nvPr>
        </p:nvSpPr>
        <p:spPr>
          <a:xfrm>
            <a:off x="838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a:extLst>
              <a:ext uri="{FF2B5EF4-FFF2-40B4-BE49-F238E27FC236}">
                <a16:creationId xmlns:a16="http://schemas.microsoft.com/office/drawing/2014/main" id="{53785053-D488-450D-8287-605035A6118E}"/>
              </a:ext>
            </a:extLst>
          </p:cNvPr>
          <p:cNvSpPr>
            <a:spLocks noGrp="1"/>
          </p:cNvSpPr>
          <p:nvPr>
            <p:ph sz="half" idx="2"/>
          </p:nvPr>
        </p:nvSpPr>
        <p:spPr>
          <a:xfrm>
            <a:off x="6172200" y="1825625"/>
            <a:ext cx="5181600" cy="435133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4">
            <a:extLst>
              <a:ext uri="{FF2B5EF4-FFF2-40B4-BE49-F238E27FC236}">
                <a16:creationId xmlns:a16="http://schemas.microsoft.com/office/drawing/2014/main" id="{FC231A3D-F7AC-408E-8050-D74C5AE2E328}"/>
              </a:ext>
            </a:extLst>
          </p:cNvPr>
          <p:cNvSpPr>
            <a:spLocks noGrp="1"/>
          </p:cNvSpPr>
          <p:nvPr>
            <p:ph type="dt" sz="half" idx="10"/>
          </p:nvPr>
        </p:nvSpPr>
        <p:spPr/>
        <p:txBody>
          <a:bodyPr/>
          <a:lstStyle/>
          <a:p>
            <a:fld id="{9B9C027A-14B6-4590-BF6D-D6721F05554F}" type="datetime1">
              <a:rPr lang="pl-PL" smtClean="0"/>
              <a:t>13.04.2022</a:t>
            </a:fld>
            <a:endParaRPr lang="pl-PL"/>
          </a:p>
        </p:txBody>
      </p:sp>
      <p:sp>
        <p:nvSpPr>
          <p:cNvPr id="6" name="Symbol zastępczy stopki 5">
            <a:extLst>
              <a:ext uri="{FF2B5EF4-FFF2-40B4-BE49-F238E27FC236}">
                <a16:creationId xmlns:a16="http://schemas.microsoft.com/office/drawing/2014/main" id="{B028690A-DABB-4574-B149-EB520FC05AEB}"/>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B091DBE3-3C79-4A4D-95D0-A0040E4F3861}"/>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36966144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D14B9372-D856-4C50-8E5B-4E358EFA50C1}"/>
              </a:ext>
            </a:extLst>
          </p:cNvPr>
          <p:cNvSpPr>
            <a:spLocks noGrp="1"/>
          </p:cNvSpPr>
          <p:nvPr>
            <p:ph type="title"/>
          </p:nvPr>
        </p:nvSpPr>
        <p:spPr>
          <a:xfrm>
            <a:off x="839788" y="365125"/>
            <a:ext cx="10515600" cy="1325563"/>
          </a:xfrm>
        </p:spPr>
        <p:txBody>
          <a:bodyPr/>
          <a:lstStyle/>
          <a:p>
            <a:r>
              <a:rPr lang="pl-PL"/>
              <a:t>Kliknij, aby edytować styl</a:t>
            </a:r>
          </a:p>
        </p:txBody>
      </p:sp>
      <p:sp>
        <p:nvSpPr>
          <p:cNvPr id="3" name="Symbol zastępczy tekstu 2">
            <a:extLst>
              <a:ext uri="{FF2B5EF4-FFF2-40B4-BE49-F238E27FC236}">
                <a16:creationId xmlns:a16="http://schemas.microsoft.com/office/drawing/2014/main" id="{1987B7B7-3846-473F-85E0-5A575F8D731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4" name="Symbol zastępczy zawartości 3">
            <a:extLst>
              <a:ext uri="{FF2B5EF4-FFF2-40B4-BE49-F238E27FC236}">
                <a16:creationId xmlns:a16="http://schemas.microsoft.com/office/drawing/2014/main" id="{FE68BC0D-3046-432F-B1F0-10234A04032C}"/>
              </a:ext>
            </a:extLst>
          </p:cNvPr>
          <p:cNvSpPr>
            <a:spLocks noGrp="1"/>
          </p:cNvSpPr>
          <p:nvPr>
            <p:ph sz="half" idx="2"/>
          </p:nvPr>
        </p:nvSpPr>
        <p:spPr>
          <a:xfrm>
            <a:off x="839788" y="2505075"/>
            <a:ext cx="5157787"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a:extLst>
              <a:ext uri="{FF2B5EF4-FFF2-40B4-BE49-F238E27FC236}">
                <a16:creationId xmlns:a16="http://schemas.microsoft.com/office/drawing/2014/main" id="{551249CA-F250-4F5F-9683-78577268216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l-PL"/>
              <a:t>Kliknij, aby edytować style wzorca tekstu</a:t>
            </a:r>
          </a:p>
        </p:txBody>
      </p:sp>
      <p:sp>
        <p:nvSpPr>
          <p:cNvPr id="6" name="Symbol zastępczy zawartości 5">
            <a:extLst>
              <a:ext uri="{FF2B5EF4-FFF2-40B4-BE49-F238E27FC236}">
                <a16:creationId xmlns:a16="http://schemas.microsoft.com/office/drawing/2014/main" id="{28F53BCC-F88C-4074-BA92-0791618C363F}"/>
              </a:ext>
            </a:extLst>
          </p:cNvPr>
          <p:cNvSpPr>
            <a:spLocks noGrp="1"/>
          </p:cNvSpPr>
          <p:nvPr>
            <p:ph sz="quarter" idx="4"/>
          </p:nvPr>
        </p:nvSpPr>
        <p:spPr>
          <a:xfrm>
            <a:off x="6172200" y="2505075"/>
            <a:ext cx="5183188" cy="3684588"/>
          </a:xfrm>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6">
            <a:extLst>
              <a:ext uri="{FF2B5EF4-FFF2-40B4-BE49-F238E27FC236}">
                <a16:creationId xmlns:a16="http://schemas.microsoft.com/office/drawing/2014/main" id="{0C4FD564-EBAF-4EAF-B5F5-4EB7E038F07F}"/>
              </a:ext>
            </a:extLst>
          </p:cNvPr>
          <p:cNvSpPr>
            <a:spLocks noGrp="1"/>
          </p:cNvSpPr>
          <p:nvPr>
            <p:ph type="dt" sz="half" idx="10"/>
          </p:nvPr>
        </p:nvSpPr>
        <p:spPr/>
        <p:txBody>
          <a:bodyPr/>
          <a:lstStyle/>
          <a:p>
            <a:fld id="{8388A198-70EF-4DAA-A9A7-F01BE2D3A9AB}" type="datetime1">
              <a:rPr lang="pl-PL" smtClean="0"/>
              <a:t>13.04.2022</a:t>
            </a:fld>
            <a:endParaRPr lang="pl-PL"/>
          </a:p>
        </p:txBody>
      </p:sp>
      <p:sp>
        <p:nvSpPr>
          <p:cNvPr id="8" name="Symbol zastępczy stopki 7">
            <a:extLst>
              <a:ext uri="{FF2B5EF4-FFF2-40B4-BE49-F238E27FC236}">
                <a16:creationId xmlns:a16="http://schemas.microsoft.com/office/drawing/2014/main" id="{64DF2B36-F10E-4EAC-B710-0AA1498939B9}"/>
              </a:ext>
            </a:extLst>
          </p:cNvPr>
          <p:cNvSpPr>
            <a:spLocks noGrp="1"/>
          </p:cNvSpPr>
          <p:nvPr>
            <p:ph type="ftr" sz="quarter" idx="11"/>
          </p:nvPr>
        </p:nvSpPr>
        <p:spPr/>
        <p:txBody>
          <a:bodyPr/>
          <a:lstStyle/>
          <a:p>
            <a:endParaRPr lang="pl-PL"/>
          </a:p>
        </p:txBody>
      </p:sp>
      <p:sp>
        <p:nvSpPr>
          <p:cNvPr id="9" name="Symbol zastępczy numeru slajdu 8">
            <a:extLst>
              <a:ext uri="{FF2B5EF4-FFF2-40B4-BE49-F238E27FC236}">
                <a16:creationId xmlns:a16="http://schemas.microsoft.com/office/drawing/2014/main" id="{E46A1D6F-3AAD-404B-91CD-46498CBCC100}"/>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33180650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ACB6377-0532-44DD-BE22-506C5355C1A1}"/>
              </a:ext>
            </a:extLst>
          </p:cNvPr>
          <p:cNvSpPr>
            <a:spLocks noGrp="1"/>
          </p:cNvSpPr>
          <p:nvPr>
            <p:ph type="title"/>
          </p:nvPr>
        </p:nvSpPr>
        <p:spPr/>
        <p:txBody>
          <a:bodyPr/>
          <a:lstStyle/>
          <a:p>
            <a:r>
              <a:rPr lang="pl-PL"/>
              <a:t>Kliknij, aby edytować styl</a:t>
            </a:r>
          </a:p>
        </p:txBody>
      </p:sp>
      <p:sp>
        <p:nvSpPr>
          <p:cNvPr id="3" name="Symbol zastępczy daty 2">
            <a:extLst>
              <a:ext uri="{FF2B5EF4-FFF2-40B4-BE49-F238E27FC236}">
                <a16:creationId xmlns:a16="http://schemas.microsoft.com/office/drawing/2014/main" id="{78543762-4116-48FB-948F-09D3967DFBA4}"/>
              </a:ext>
            </a:extLst>
          </p:cNvPr>
          <p:cNvSpPr>
            <a:spLocks noGrp="1"/>
          </p:cNvSpPr>
          <p:nvPr>
            <p:ph type="dt" sz="half" idx="10"/>
          </p:nvPr>
        </p:nvSpPr>
        <p:spPr/>
        <p:txBody>
          <a:bodyPr/>
          <a:lstStyle/>
          <a:p>
            <a:fld id="{1966317D-3728-4BE6-9A62-B64700587424}" type="datetime1">
              <a:rPr lang="pl-PL" smtClean="0"/>
              <a:t>13.04.2022</a:t>
            </a:fld>
            <a:endParaRPr lang="pl-PL"/>
          </a:p>
        </p:txBody>
      </p:sp>
      <p:sp>
        <p:nvSpPr>
          <p:cNvPr id="4" name="Symbol zastępczy stopki 3">
            <a:extLst>
              <a:ext uri="{FF2B5EF4-FFF2-40B4-BE49-F238E27FC236}">
                <a16:creationId xmlns:a16="http://schemas.microsoft.com/office/drawing/2014/main" id="{331544A9-A2C5-4232-B7B6-D4B20945034D}"/>
              </a:ext>
            </a:extLst>
          </p:cNvPr>
          <p:cNvSpPr>
            <a:spLocks noGrp="1"/>
          </p:cNvSpPr>
          <p:nvPr>
            <p:ph type="ftr" sz="quarter" idx="11"/>
          </p:nvPr>
        </p:nvSpPr>
        <p:spPr/>
        <p:txBody>
          <a:bodyPr/>
          <a:lstStyle/>
          <a:p>
            <a:endParaRPr lang="pl-PL"/>
          </a:p>
        </p:txBody>
      </p:sp>
      <p:sp>
        <p:nvSpPr>
          <p:cNvPr id="5" name="Symbol zastępczy numeru slajdu 4">
            <a:extLst>
              <a:ext uri="{FF2B5EF4-FFF2-40B4-BE49-F238E27FC236}">
                <a16:creationId xmlns:a16="http://schemas.microsoft.com/office/drawing/2014/main" id="{5B6FCDF4-FF8F-4612-8B3E-04667BA29516}"/>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20523879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1">
            <a:extLst>
              <a:ext uri="{FF2B5EF4-FFF2-40B4-BE49-F238E27FC236}">
                <a16:creationId xmlns:a16="http://schemas.microsoft.com/office/drawing/2014/main" id="{0AB3DFEC-7CA2-4AB9-8F78-875C179C3C27}"/>
              </a:ext>
            </a:extLst>
          </p:cNvPr>
          <p:cNvSpPr>
            <a:spLocks noGrp="1"/>
          </p:cNvSpPr>
          <p:nvPr>
            <p:ph type="dt" sz="half" idx="10"/>
          </p:nvPr>
        </p:nvSpPr>
        <p:spPr/>
        <p:txBody>
          <a:bodyPr/>
          <a:lstStyle/>
          <a:p>
            <a:fld id="{6AF548A8-F6F7-46CA-8DA5-F8866A3C34F7}" type="datetime1">
              <a:rPr lang="pl-PL" smtClean="0"/>
              <a:t>13.04.2022</a:t>
            </a:fld>
            <a:endParaRPr lang="pl-PL"/>
          </a:p>
        </p:txBody>
      </p:sp>
      <p:sp>
        <p:nvSpPr>
          <p:cNvPr id="3" name="Symbol zastępczy stopki 2">
            <a:extLst>
              <a:ext uri="{FF2B5EF4-FFF2-40B4-BE49-F238E27FC236}">
                <a16:creationId xmlns:a16="http://schemas.microsoft.com/office/drawing/2014/main" id="{4FB6CE99-C15C-4CA9-A64B-9A43F3F767B9}"/>
              </a:ext>
            </a:extLst>
          </p:cNvPr>
          <p:cNvSpPr>
            <a:spLocks noGrp="1"/>
          </p:cNvSpPr>
          <p:nvPr>
            <p:ph type="ftr" sz="quarter" idx="11"/>
          </p:nvPr>
        </p:nvSpPr>
        <p:spPr/>
        <p:txBody>
          <a:bodyPr/>
          <a:lstStyle/>
          <a:p>
            <a:endParaRPr lang="pl-PL"/>
          </a:p>
        </p:txBody>
      </p:sp>
      <p:sp>
        <p:nvSpPr>
          <p:cNvPr id="4" name="Symbol zastępczy numeru slajdu 3">
            <a:extLst>
              <a:ext uri="{FF2B5EF4-FFF2-40B4-BE49-F238E27FC236}">
                <a16:creationId xmlns:a16="http://schemas.microsoft.com/office/drawing/2014/main" id="{3F94ECA2-5782-4551-A2C0-596EB85BC13B}"/>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38721654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70A4CEFE-7F9C-4D93-9FFE-EEEEE0835C65}"/>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zawartości 2">
            <a:extLst>
              <a:ext uri="{FF2B5EF4-FFF2-40B4-BE49-F238E27FC236}">
                <a16:creationId xmlns:a16="http://schemas.microsoft.com/office/drawing/2014/main" id="{61376071-1938-4F0A-B5DA-1E47EF2797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a:extLst>
              <a:ext uri="{FF2B5EF4-FFF2-40B4-BE49-F238E27FC236}">
                <a16:creationId xmlns:a16="http://schemas.microsoft.com/office/drawing/2014/main" id="{C46597F6-673D-4801-9774-68C61750FEB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3A795581-5ED2-4F74-9902-8A3C4E90BF73}"/>
              </a:ext>
            </a:extLst>
          </p:cNvPr>
          <p:cNvSpPr>
            <a:spLocks noGrp="1"/>
          </p:cNvSpPr>
          <p:nvPr>
            <p:ph type="dt" sz="half" idx="10"/>
          </p:nvPr>
        </p:nvSpPr>
        <p:spPr/>
        <p:txBody>
          <a:bodyPr/>
          <a:lstStyle/>
          <a:p>
            <a:fld id="{188FEFCF-9AB6-4344-8E49-6004B4FE9432}" type="datetime1">
              <a:rPr lang="pl-PL" smtClean="0"/>
              <a:t>13.04.2022</a:t>
            </a:fld>
            <a:endParaRPr lang="pl-PL"/>
          </a:p>
        </p:txBody>
      </p:sp>
      <p:sp>
        <p:nvSpPr>
          <p:cNvPr id="6" name="Symbol zastępczy stopki 5">
            <a:extLst>
              <a:ext uri="{FF2B5EF4-FFF2-40B4-BE49-F238E27FC236}">
                <a16:creationId xmlns:a16="http://schemas.microsoft.com/office/drawing/2014/main" id="{806CDF93-6B84-46B8-A03F-42C70FE46A87}"/>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27BEB0B7-83DB-4EAF-A177-C431F778A882}"/>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22992168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798B29-DA07-4AB2-B811-64F9D4130BE1}" type="datetimeFigureOut">
              <a:rPr lang="pl-PL" smtClean="0"/>
              <a:t>13.04.2022</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13937911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A60222E8-B751-451A-A68A-F2B1015F1A71}"/>
              </a:ext>
            </a:extLst>
          </p:cNvPr>
          <p:cNvSpPr>
            <a:spLocks noGrp="1"/>
          </p:cNvSpPr>
          <p:nvPr>
            <p:ph type="title"/>
          </p:nvPr>
        </p:nvSpPr>
        <p:spPr>
          <a:xfrm>
            <a:off x="839788" y="457200"/>
            <a:ext cx="3932237" cy="1600200"/>
          </a:xfrm>
        </p:spPr>
        <p:txBody>
          <a:bodyPr anchor="b"/>
          <a:lstStyle>
            <a:lvl1pPr>
              <a:defRPr sz="3200"/>
            </a:lvl1pPr>
          </a:lstStyle>
          <a:p>
            <a:r>
              <a:rPr lang="pl-PL"/>
              <a:t>Kliknij, aby edytować styl</a:t>
            </a:r>
          </a:p>
        </p:txBody>
      </p:sp>
      <p:sp>
        <p:nvSpPr>
          <p:cNvPr id="3" name="Symbol zastępczy obrazu 2">
            <a:extLst>
              <a:ext uri="{FF2B5EF4-FFF2-40B4-BE49-F238E27FC236}">
                <a16:creationId xmlns:a16="http://schemas.microsoft.com/office/drawing/2014/main" id="{453E36FC-FB1D-48A9-AEE0-DC37FEA1ED7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l-PL"/>
          </a:p>
        </p:txBody>
      </p:sp>
      <p:sp>
        <p:nvSpPr>
          <p:cNvPr id="4" name="Symbol zastępczy tekstu 3">
            <a:extLst>
              <a:ext uri="{FF2B5EF4-FFF2-40B4-BE49-F238E27FC236}">
                <a16:creationId xmlns:a16="http://schemas.microsoft.com/office/drawing/2014/main" id="{0FC6DE45-97EA-42C7-A3D6-46822A789E8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l-PL"/>
              <a:t>Kliknij, aby edytować style wzorca tekstu</a:t>
            </a:r>
          </a:p>
        </p:txBody>
      </p:sp>
      <p:sp>
        <p:nvSpPr>
          <p:cNvPr id="5" name="Symbol zastępczy daty 4">
            <a:extLst>
              <a:ext uri="{FF2B5EF4-FFF2-40B4-BE49-F238E27FC236}">
                <a16:creationId xmlns:a16="http://schemas.microsoft.com/office/drawing/2014/main" id="{2A957289-B0C5-425F-A3B5-7E996DCCE8E9}"/>
              </a:ext>
            </a:extLst>
          </p:cNvPr>
          <p:cNvSpPr>
            <a:spLocks noGrp="1"/>
          </p:cNvSpPr>
          <p:nvPr>
            <p:ph type="dt" sz="half" idx="10"/>
          </p:nvPr>
        </p:nvSpPr>
        <p:spPr/>
        <p:txBody>
          <a:bodyPr/>
          <a:lstStyle/>
          <a:p>
            <a:fld id="{FF36BAFA-8D1B-40D2-8675-9719FFDB7E0D}" type="datetime1">
              <a:rPr lang="pl-PL" smtClean="0"/>
              <a:t>13.04.2022</a:t>
            </a:fld>
            <a:endParaRPr lang="pl-PL"/>
          </a:p>
        </p:txBody>
      </p:sp>
      <p:sp>
        <p:nvSpPr>
          <p:cNvPr id="6" name="Symbol zastępczy stopki 5">
            <a:extLst>
              <a:ext uri="{FF2B5EF4-FFF2-40B4-BE49-F238E27FC236}">
                <a16:creationId xmlns:a16="http://schemas.microsoft.com/office/drawing/2014/main" id="{A3612654-A64E-4C4C-83E7-8D7DB6D5ADD3}"/>
              </a:ext>
            </a:extLst>
          </p:cNvPr>
          <p:cNvSpPr>
            <a:spLocks noGrp="1"/>
          </p:cNvSpPr>
          <p:nvPr>
            <p:ph type="ftr" sz="quarter" idx="11"/>
          </p:nvPr>
        </p:nvSpPr>
        <p:spPr/>
        <p:txBody>
          <a:bodyPr/>
          <a:lstStyle/>
          <a:p>
            <a:endParaRPr lang="pl-PL"/>
          </a:p>
        </p:txBody>
      </p:sp>
      <p:sp>
        <p:nvSpPr>
          <p:cNvPr id="7" name="Symbol zastępczy numeru slajdu 6">
            <a:extLst>
              <a:ext uri="{FF2B5EF4-FFF2-40B4-BE49-F238E27FC236}">
                <a16:creationId xmlns:a16="http://schemas.microsoft.com/office/drawing/2014/main" id="{45C0D6DA-4D42-4D15-82FA-871D25063985}"/>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282349692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30C4106F-8CA4-482C-AB1F-508965C53685}"/>
              </a:ext>
            </a:extLst>
          </p:cNvPr>
          <p:cNvSpPr>
            <a:spLocks noGrp="1"/>
          </p:cNvSpPr>
          <p:nvPr>
            <p:ph type="title"/>
          </p:nvPr>
        </p:nvSpPr>
        <p:spPr/>
        <p:txBody>
          <a:bodyPr/>
          <a:lstStyle/>
          <a:p>
            <a:r>
              <a:rPr lang="pl-PL"/>
              <a:t>Kliknij, aby edytować styl</a:t>
            </a:r>
          </a:p>
        </p:txBody>
      </p:sp>
      <p:sp>
        <p:nvSpPr>
          <p:cNvPr id="3" name="Symbol zastępczy tytułu pionowego 2">
            <a:extLst>
              <a:ext uri="{FF2B5EF4-FFF2-40B4-BE49-F238E27FC236}">
                <a16:creationId xmlns:a16="http://schemas.microsoft.com/office/drawing/2014/main" id="{3FB9BE32-22DB-43DC-8089-BC75D9A418FB}"/>
              </a:ext>
            </a:extLst>
          </p:cNvPr>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B8BF42E5-946F-4096-9EE4-D57452BD1E4B}"/>
              </a:ext>
            </a:extLst>
          </p:cNvPr>
          <p:cNvSpPr>
            <a:spLocks noGrp="1"/>
          </p:cNvSpPr>
          <p:nvPr>
            <p:ph type="dt" sz="half" idx="10"/>
          </p:nvPr>
        </p:nvSpPr>
        <p:spPr/>
        <p:txBody>
          <a:bodyPr/>
          <a:lstStyle/>
          <a:p>
            <a:fld id="{FF4319DE-9806-415F-8FAE-2138E7257C36}" type="datetime1">
              <a:rPr lang="pl-PL" smtClean="0"/>
              <a:t>13.04.2022</a:t>
            </a:fld>
            <a:endParaRPr lang="pl-PL"/>
          </a:p>
        </p:txBody>
      </p:sp>
      <p:sp>
        <p:nvSpPr>
          <p:cNvPr id="5" name="Symbol zastępczy stopki 4">
            <a:extLst>
              <a:ext uri="{FF2B5EF4-FFF2-40B4-BE49-F238E27FC236}">
                <a16:creationId xmlns:a16="http://schemas.microsoft.com/office/drawing/2014/main" id="{26C8ED0E-B9E9-4DF1-AD47-BD4B0ABF3025}"/>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C8E5FD85-7703-4E03-BDBD-FB509A25B573}"/>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898219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a:extLst>
              <a:ext uri="{FF2B5EF4-FFF2-40B4-BE49-F238E27FC236}">
                <a16:creationId xmlns:a16="http://schemas.microsoft.com/office/drawing/2014/main" id="{4121CABC-970B-46EB-87F1-9C721EF3D63F}"/>
              </a:ext>
            </a:extLst>
          </p:cNvPr>
          <p:cNvSpPr>
            <a:spLocks noGrp="1"/>
          </p:cNvSpPr>
          <p:nvPr>
            <p:ph type="title" orient="vert"/>
          </p:nvPr>
        </p:nvSpPr>
        <p:spPr>
          <a:xfrm>
            <a:off x="8724900" y="365125"/>
            <a:ext cx="2628900" cy="5811838"/>
          </a:xfrm>
        </p:spPr>
        <p:txBody>
          <a:bodyPr vert="eaVert"/>
          <a:lstStyle/>
          <a:p>
            <a:r>
              <a:rPr lang="pl-PL"/>
              <a:t>Kliknij, aby edytować styl</a:t>
            </a:r>
          </a:p>
        </p:txBody>
      </p:sp>
      <p:sp>
        <p:nvSpPr>
          <p:cNvPr id="3" name="Symbol zastępczy tytułu pionowego 2">
            <a:extLst>
              <a:ext uri="{FF2B5EF4-FFF2-40B4-BE49-F238E27FC236}">
                <a16:creationId xmlns:a16="http://schemas.microsoft.com/office/drawing/2014/main" id="{22328F9F-613E-486A-9A69-07D2FED3D44F}"/>
              </a:ext>
            </a:extLst>
          </p:cNvPr>
          <p:cNvSpPr>
            <a:spLocks noGrp="1"/>
          </p:cNvSpPr>
          <p:nvPr>
            <p:ph type="body" orient="vert" idx="1"/>
          </p:nvPr>
        </p:nvSpPr>
        <p:spPr>
          <a:xfrm>
            <a:off x="838200" y="365125"/>
            <a:ext cx="7734300" cy="5811838"/>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EFC716E2-BBAB-4C25-8918-733A3A29DC33}"/>
              </a:ext>
            </a:extLst>
          </p:cNvPr>
          <p:cNvSpPr>
            <a:spLocks noGrp="1"/>
          </p:cNvSpPr>
          <p:nvPr>
            <p:ph type="dt" sz="half" idx="10"/>
          </p:nvPr>
        </p:nvSpPr>
        <p:spPr/>
        <p:txBody>
          <a:bodyPr/>
          <a:lstStyle/>
          <a:p>
            <a:fld id="{5CCD4146-DBCA-4575-8228-B54C5ECD3523}" type="datetime1">
              <a:rPr lang="pl-PL" smtClean="0"/>
              <a:t>13.04.2022</a:t>
            </a:fld>
            <a:endParaRPr lang="pl-PL"/>
          </a:p>
        </p:txBody>
      </p:sp>
      <p:sp>
        <p:nvSpPr>
          <p:cNvPr id="5" name="Symbol zastępczy stopki 4">
            <a:extLst>
              <a:ext uri="{FF2B5EF4-FFF2-40B4-BE49-F238E27FC236}">
                <a16:creationId xmlns:a16="http://schemas.microsoft.com/office/drawing/2014/main" id="{139BE400-4BEB-4035-AC5E-28BD59C44982}"/>
              </a:ext>
            </a:extLst>
          </p:cNvPr>
          <p:cNvSpPr>
            <a:spLocks noGrp="1"/>
          </p:cNvSpPr>
          <p:nvPr>
            <p:ph type="ftr" sz="quarter" idx="11"/>
          </p:nvPr>
        </p:nvSpPr>
        <p:spPr/>
        <p:txBody>
          <a:bodyPr/>
          <a:lstStyle/>
          <a:p>
            <a:endParaRPr lang="pl-PL"/>
          </a:p>
        </p:txBody>
      </p:sp>
      <p:sp>
        <p:nvSpPr>
          <p:cNvPr id="6" name="Symbol zastępczy numeru slajdu 5">
            <a:extLst>
              <a:ext uri="{FF2B5EF4-FFF2-40B4-BE49-F238E27FC236}">
                <a16:creationId xmlns:a16="http://schemas.microsoft.com/office/drawing/2014/main" id="{C70D4C87-04D1-4D5B-A495-D501A162F60A}"/>
              </a:ext>
            </a:extLst>
          </p:cNvPr>
          <p:cNvSpPr>
            <a:spLocks noGrp="1"/>
          </p:cNvSpPr>
          <p:nvPr>
            <p:ph type="sldNum" sz="quarter" idx="12"/>
          </p:nvPr>
        </p:nvSpPr>
        <p:spPr/>
        <p:txBody>
          <a:bodyPr/>
          <a:lstStyle/>
          <a:p>
            <a:fld id="{ED75DAA4-B063-4A15-ACC6-9FA554D0ACAF}" type="slidenum">
              <a:rPr lang="pl-PL" smtClean="0"/>
              <a:t>‹#›</a:t>
            </a:fld>
            <a:endParaRPr lang="pl-PL"/>
          </a:p>
        </p:txBody>
      </p:sp>
    </p:spTree>
    <p:extLst>
      <p:ext uri="{BB962C8B-B14F-4D97-AF65-F5344CB8AC3E}">
        <p14:creationId xmlns:p14="http://schemas.microsoft.com/office/powerpoint/2010/main" val="4315081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3798B29-DA07-4AB2-B811-64F9D4130BE1}" type="datetimeFigureOut">
              <a:rPr lang="pl-PL" smtClean="0"/>
              <a:t>13.04.2022</a:t>
            </a:fld>
            <a:endParaRPr lang="pl-PL"/>
          </a:p>
        </p:txBody>
      </p:sp>
      <p:sp>
        <p:nvSpPr>
          <p:cNvPr id="5" name="Footer Placeholder 4"/>
          <p:cNvSpPr>
            <a:spLocks noGrp="1"/>
          </p:cNvSpPr>
          <p:nvPr>
            <p:ph type="ftr" sz="quarter" idx="11"/>
          </p:nvPr>
        </p:nvSpPr>
        <p:spPr/>
        <p:txBody>
          <a:bodyPr/>
          <a:lstStyle/>
          <a:p>
            <a:endParaRPr lang="pl-PL"/>
          </a:p>
        </p:txBody>
      </p:sp>
      <p:sp>
        <p:nvSpPr>
          <p:cNvPr id="6" name="Slide Number Placeholder 5"/>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19462592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13798B29-DA07-4AB2-B811-64F9D4130BE1}" type="datetimeFigureOut">
              <a:rPr lang="pl-PL" smtClean="0"/>
              <a:t>13.04.2022</a:t>
            </a:fld>
            <a:endParaRPr lang="pl-PL"/>
          </a:p>
        </p:txBody>
      </p:sp>
      <p:sp>
        <p:nvSpPr>
          <p:cNvPr id="9" name="Footer Placeholder 8"/>
          <p:cNvSpPr>
            <a:spLocks noGrp="1"/>
          </p:cNvSpPr>
          <p:nvPr>
            <p:ph type="ftr" sz="quarter" idx="11"/>
          </p:nvPr>
        </p:nvSpPr>
        <p:spPr/>
        <p:txBody>
          <a:bodyPr/>
          <a:lstStyle/>
          <a:p>
            <a:endParaRPr lang="pl-PL"/>
          </a:p>
        </p:txBody>
      </p:sp>
      <p:sp>
        <p:nvSpPr>
          <p:cNvPr id="10" name="Slide Number Placeholder 9"/>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956846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13798B29-DA07-4AB2-B811-64F9D4130BE1}" type="datetimeFigureOut">
              <a:rPr lang="pl-PL" smtClean="0"/>
              <a:t>13.04.2022</a:t>
            </a:fld>
            <a:endParaRPr lang="pl-PL"/>
          </a:p>
        </p:txBody>
      </p:sp>
      <p:sp>
        <p:nvSpPr>
          <p:cNvPr id="11" name="Footer Placeholder 10"/>
          <p:cNvSpPr>
            <a:spLocks noGrp="1"/>
          </p:cNvSpPr>
          <p:nvPr>
            <p:ph type="ftr" sz="quarter" idx="11"/>
          </p:nvPr>
        </p:nvSpPr>
        <p:spPr/>
        <p:txBody>
          <a:bodyPr/>
          <a:lstStyle/>
          <a:p>
            <a:endParaRPr lang="pl-PL"/>
          </a:p>
        </p:txBody>
      </p:sp>
      <p:sp>
        <p:nvSpPr>
          <p:cNvPr id="12" name="Slide Number Placeholder 11"/>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2748731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13798B29-DA07-4AB2-B811-64F9D4130BE1}" type="datetimeFigureOut">
              <a:rPr lang="pl-PL" smtClean="0"/>
              <a:t>13.04.2022</a:t>
            </a:fld>
            <a:endParaRPr lang="pl-PL"/>
          </a:p>
        </p:txBody>
      </p:sp>
      <p:sp>
        <p:nvSpPr>
          <p:cNvPr id="7" name="Footer Placeholder 6"/>
          <p:cNvSpPr>
            <a:spLocks noGrp="1"/>
          </p:cNvSpPr>
          <p:nvPr>
            <p:ph type="ftr" sz="quarter" idx="11"/>
          </p:nvPr>
        </p:nvSpPr>
        <p:spPr/>
        <p:txBody>
          <a:bodyPr/>
          <a:lstStyle/>
          <a:p>
            <a:endParaRPr lang="pl-PL"/>
          </a:p>
        </p:txBody>
      </p:sp>
      <p:sp>
        <p:nvSpPr>
          <p:cNvPr id="8" name="Slide Number Placeholder 7"/>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1785514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3798B29-DA07-4AB2-B811-64F9D4130BE1}" type="datetimeFigureOut">
              <a:rPr lang="pl-PL" smtClean="0"/>
              <a:t>13.04.2022</a:t>
            </a:fld>
            <a:endParaRPr lang="pl-PL"/>
          </a:p>
        </p:txBody>
      </p:sp>
      <p:sp>
        <p:nvSpPr>
          <p:cNvPr id="6" name="Footer Placeholder 5"/>
          <p:cNvSpPr>
            <a:spLocks noGrp="1"/>
          </p:cNvSpPr>
          <p:nvPr>
            <p:ph type="ftr" sz="quarter" idx="11"/>
          </p:nvPr>
        </p:nvSpPr>
        <p:spPr/>
        <p:txBody>
          <a:bodyPr/>
          <a:lstStyle/>
          <a:p>
            <a:endParaRPr lang="pl-PL"/>
          </a:p>
        </p:txBody>
      </p:sp>
      <p:sp>
        <p:nvSpPr>
          <p:cNvPr id="7" name="Slide Number Placeholder 6"/>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2542575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13798B29-DA07-4AB2-B811-64F9D4130BE1}" type="datetimeFigureOut">
              <a:rPr lang="pl-PL" smtClean="0"/>
              <a:t>13.04.2022</a:t>
            </a:fld>
            <a:endParaRPr lang="pl-PL"/>
          </a:p>
        </p:txBody>
      </p:sp>
      <p:sp>
        <p:nvSpPr>
          <p:cNvPr id="9" name="Footer Placeholder 8"/>
          <p:cNvSpPr>
            <a:spLocks noGrp="1"/>
          </p:cNvSpPr>
          <p:nvPr>
            <p:ph type="ftr" sz="quarter" idx="11"/>
          </p:nvPr>
        </p:nvSpPr>
        <p:spPr/>
        <p:txBody>
          <a:bodyPr/>
          <a:lstStyle/>
          <a:p>
            <a:endParaRPr lang="pl-PL"/>
          </a:p>
        </p:txBody>
      </p:sp>
      <p:sp>
        <p:nvSpPr>
          <p:cNvPr id="10" name="Slide Number Placeholder 9"/>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2768854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13798B29-DA07-4AB2-B811-64F9D4130BE1}" type="datetimeFigureOut">
              <a:rPr lang="pl-PL" smtClean="0"/>
              <a:t>13.04.2022</a:t>
            </a:fld>
            <a:endParaRPr lang="pl-PL"/>
          </a:p>
        </p:txBody>
      </p:sp>
      <p:sp>
        <p:nvSpPr>
          <p:cNvPr id="9" name="Footer Placeholder 8"/>
          <p:cNvSpPr>
            <a:spLocks noGrp="1"/>
          </p:cNvSpPr>
          <p:nvPr>
            <p:ph type="ftr" sz="quarter" idx="11"/>
          </p:nvPr>
        </p:nvSpPr>
        <p:spPr>
          <a:xfrm>
            <a:off x="3499101" y="6356350"/>
            <a:ext cx="5911517" cy="365125"/>
          </a:xfrm>
        </p:spPr>
        <p:txBody>
          <a:bodyPr/>
          <a:lstStyle/>
          <a:p>
            <a:endParaRPr lang="pl-PL"/>
          </a:p>
        </p:txBody>
      </p:sp>
      <p:sp>
        <p:nvSpPr>
          <p:cNvPr id="10" name="Slide Number Placeholder 9"/>
          <p:cNvSpPr>
            <a:spLocks noGrp="1"/>
          </p:cNvSpPr>
          <p:nvPr>
            <p:ph type="sldNum" sz="quarter" idx="12"/>
          </p:nvPr>
        </p:nvSpPr>
        <p:spPr/>
        <p:txBody>
          <a:bodyPr/>
          <a:lstStyle/>
          <a:p>
            <a:fld id="{FE5B36CB-2522-4E42-9590-1167F57E7223}" type="slidenum">
              <a:rPr lang="pl-PL" smtClean="0"/>
              <a:t>‹#›</a:t>
            </a:fld>
            <a:endParaRPr lang="pl-PL"/>
          </a:p>
        </p:txBody>
      </p:sp>
    </p:spTree>
    <p:extLst>
      <p:ext uri="{BB962C8B-B14F-4D97-AF65-F5344CB8AC3E}">
        <p14:creationId xmlns:p14="http://schemas.microsoft.com/office/powerpoint/2010/main" val="1749354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13798B29-DA07-4AB2-B811-64F9D4130BE1}" type="datetimeFigureOut">
              <a:rPr lang="pl-PL" smtClean="0"/>
              <a:t>13.04.2022</a:t>
            </a:fld>
            <a:endParaRPr lang="pl-PL"/>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pl-PL"/>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FE5B36CB-2522-4E42-9590-1167F57E7223}" type="slidenum">
              <a:rPr lang="pl-PL" smtClean="0"/>
              <a:t>‹#›</a:t>
            </a:fld>
            <a:endParaRPr lang="pl-PL"/>
          </a:p>
        </p:txBody>
      </p:sp>
    </p:spTree>
    <p:extLst>
      <p:ext uri="{BB962C8B-B14F-4D97-AF65-F5344CB8AC3E}">
        <p14:creationId xmlns:p14="http://schemas.microsoft.com/office/powerpoint/2010/main" val="2792180606"/>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Symbol zastępczy tytułu 1">
            <a:extLst>
              <a:ext uri="{FF2B5EF4-FFF2-40B4-BE49-F238E27FC236}">
                <a16:creationId xmlns:a16="http://schemas.microsoft.com/office/drawing/2014/main" id="{A4EC62A1-B6CD-467A-98E0-8C4B3CCF55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l-PL"/>
              <a:t>Kliknij, aby edytować styl</a:t>
            </a:r>
          </a:p>
        </p:txBody>
      </p:sp>
      <p:sp>
        <p:nvSpPr>
          <p:cNvPr id="3" name="Symbol zastępczy tekstu 2">
            <a:extLst>
              <a:ext uri="{FF2B5EF4-FFF2-40B4-BE49-F238E27FC236}">
                <a16:creationId xmlns:a16="http://schemas.microsoft.com/office/drawing/2014/main" id="{8326DB3E-270E-4FE3-88C2-90EC7C31BE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a:extLst>
              <a:ext uri="{FF2B5EF4-FFF2-40B4-BE49-F238E27FC236}">
                <a16:creationId xmlns:a16="http://schemas.microsoft.com/office/drawing/2014/main" id="{0DB60E5D-26F3-4C82-9A97-01B42302BCE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F351A9-5F47-413C-9586-E73842431E25}" type="datetime1">
              <a:rPr lang="pl-PL" smtClean="0"/>
              <a:t>13.04.2022</a:t>
            </a:fld>
            <a:endParaRPr lang="pl-PL"/>
          </a:p>
        </p:txBody>
      </p:sp>
      <p:sp>
        <p:nvSpPr>
          <p:cNvPr id="5" name="Symbol zastępczy stopki 4">
            <a:extLst>
              <a:ext uri="{FF2B5EF4-FFF2-40B4-BE49-F238E27FC236}">
                <a16:creationId xmlns:a16="http://schemas.microsoft.com/office/drawing/2014/main" id="{7952DAF7-A659-4A73-B9DF-6AB6A54ABF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l-PL"/>
          </a:p>
        </p:txBody>
      </p:sp>
      <p:sp>
        <p:nvSpPr>
          <p:cNvPr id="6" name="Symbol zastępczy numeru slajdu 5">
            <a:extLst>
              <a:ext uri="{FF2B5EF4-FFF2-40B4-BE49-F238E27FC236}">
                <a16:creationId xmlns:a16="http://schemas.microsoft.com/office/drawing/2014/main" id="{5CC7B98F-7D6D-426A-871A-BEB04B9BA58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75DAA4-B063-4A15-ACC6-9FA554D0ACAF}" type="slidenum">
              <a:rPr lang="pl-PL" smtClean="0"/>
              <a:t>‹#›</a:t>
            </a:fld>
            <a:endParaRPr lang="pl-PL"/>
          </a:p>
        </p:txBody>
      </p:sp>
    </p:spTree>
    <p:extLst>
      <p:ext uri="{BB962C8B-B14F-4D97-AF65-F5344CB8AC3E}">
        <p14:creationId xmlns:p14="http://schemas.microsoft.com/office/powerpoint/2010/main" val="1615045536"/>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l-P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0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0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08.xml.rels><?xml version="1.0" encoding="UTF-8" standalone="yes"?>
<Relationships xmlns="http://schemas.openxmlformats.org/package/2006/relationships"><Relationship Id="rId3" Type="http://schemas.openxmlformats.org/officeDocument/2006/relationships/hyperlink" Target="https://support.microsoft.com/lv-lv/office/create-a-value-stream-map-35a09801-999e-4beb-ad4a-3235b3f0eaa3" TargetMode="External"/><Relationship Id="rId2" Type="http://schemas.openxmlformats.org/officeDocument/2006/relationships/image" Target="../media/image26.gif"/><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hyperlink" Target="https://support.microsoft.com/lv-lv/office/create-a-value-stream-map-35a09801-999e-4beb-ad4a-3235b3f0eaa3" TargetMode="External"/><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hyperlink" Target="https://leancenter.pl/projekty/5s-lean-office" TargetMode="External"/><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hyperlink" Target="https://leancenter.pl/projekty/5s-lean-office" TargetMode="Externa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hyperlink" Target="https://formaspace.com/articles/manufacturing/launch-5s-work-program/" TargetMode="Externa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hyperlink" Target="https://organizersnw.com/day-4-of-the-5s-organizing-challenge-standardize/" TargetMode="External"/><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3" Type="http://schemas.openxmlformats.org/officeDocument/2006/relationships/hyperlink" Target="https://fractory.com/5s-system-lean-manufacturing/" TargetMode="External"/><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hyperlink" Target="https://organizersnw.com/organizing-solutions-shredding-past-living-present-free-shred-event/" TargetMode="External"/><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hyperlink" Target="http://theleanoffice.net/office-5s/" TargetMode="External"/><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40000"/>
            <a:lumOff val="60000"/>
            <a:alpha val="14000"/>
          </a:schemeClr>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4C4C102-E3CB-486E-B080-961384D56869}"/>
              </a:ext>
            </a:extLst>
          </p:cNvPr>
          <p:cNvPicPr>
            <a:picLocks noChangeAspect="1"/>
          </p:cNvPicPr>
          <p:nvPr/>
        </p:nvPicPr>
        <p:blipFill>
          <a:blip r:embed="rId2"/>
          <a:stretch>
            <a:fillRect/>
          </a:stretch>
        </p:blipFill>
        <p:spPr>
          <a:xfrm>
            <a:off x="1263444" y="0"/>
            <a:ext cx="9665110" cy="6858000"/>
          </a:xfrm>
          <a:prstGeom prst="rect">
            <a:avLst/>
          </a:prstGeom>
        </p:spPr>
      </p:pic>
      <p:sp>
        <p:nvSpPr>
          <p:cNvPr id="2" name="Tytuł 1">
            <a:extLst>
              <a:ext uri="{FF2B5EF4-FFF2-40B4-BE49-F238E27FC236}">
                <a16:creationId xmlns:a16="http://schemas.microsoft.com/office/drawing/2014/main" id="{BE36F945-BA35-475A-B8AE-88F931C16D9E}"/>
              </a:ext>
            </a:extLst>
          </p:cNvPr>
          <p:cNvSpPr>
            <a:spLocks noGrp="1"/>
          </p:cNvSpPr>
          <p:nvPr>
            <p:ph type="ctrTitle"/>
          </p:nvPr>
        </p:nvSpPr>
        <p:spPr>
          <a:xfrm>
            <a:off x="1524000" y="1446828"/>
            <a:ext cx="9144000" cy="2387600"/>
          </a:xfrm>
          <a:solidFill>
            <a:srgbClr val="40BAD2">
              <a:alpha val="85000"/>
            </a:srgbClr>
          </a:solidFill>
        </p:spPr>
        <p:txBody>
          <a:bodyPr>
            <a:normAutofit/>
          </a:bodyPr>
          <a:lstStyle/>
          <a:p>
            <a:r>
              <a:rPr lang="pl-PL" sz="4800" b="1" dirty="0">
                <a:latin typeface="Corbel" panose="020B0503020204020204" pitchFamily="34" charset="0"/>
              </a:rPr>
              <a:t>Koordynowanie i optymalizacja procesów biznesowych Lean Office </a:t>
            </a:r>
          </a:p>
        </p:txBody>
      </p:sp>
      <p:sp>
        <p:nvSpPr>
          <p:cNvPr id="3" name="Podtytuł 2">
            <a:extLst>
              <a:ext uri="{FF2B5EF4-FFF2-40B4-BE49-F238E27FC236}">
                <a16:creationId xmlns:a16="http://schemas.microsoft.com/office/drawing/2014/main" id="{A7856BBF-6440-4020-AC18-BEB847113B3C}"/>
              </a:ext>
            </a:extLst>
          </p:cNvPr>
          <p:cNvSpPr>
            <a:spLocks noGrp="1"/>
          </p:cNvSpPr>
          <p:nvPr>
            <p:ph type="subTitle" idx="1"/>
          </p:nvPr>
        </p:nvSpPr>
        <p:spPr>
          <a:xfrm>
            <a:off x="1524000" y="3834428"/>
            <a:ext cx="9144000" cy="766147"/>
          </a:xfrm>
          <a:solidFill>
            <a:srgbClr val="4FB2C4">
              <a:alpha val="85000"/>
            </a:srgbClr>
          </a:solidFill>
        </p:spPr>
        <p:txBody>
          <a:bodyPr>
            <a:normAutofit/>
          </a:bodyPr>
          <a:lstStyle/>
          <a:p>
            <a:r>
              <a:rPr lang="pl-PL" sz="2000" b="1" dirty="0">
                <a:latin typeface="Corbel" panose="020B0503020204020204" pitchFamily="34" charset="0"/>
              </a:rPr>
              <a:t>Prezentacja na zajęcia dydaktyczne</a:t>
            </a:r>
          </a:p>
        </p:txBody>
      </p:sp>
      <p:pic>
        <p:nvPicPr>
          <p:cNvPr id="13" name="Obraz 12">
            <a:extLst>
              <a:ext uri="{FF2B5EF4-FFF2-40B4-BE49-F238E27FC236}">
                <a16:creationId xmlns:a16="http://schemas.microsoft.com/office/drawing/2014/main" id="{DC51495D-8DDD-4967-9358-B39ABEF243A7}"/>
              </a:ext>
            </a:extLst>
          </p:cNvPr>
          <p:cNvPicPr>
            <a:picLocks noGrp="1" noRot="1" noChangeAspect="1" noMove="1" noResize="1" noEditPoints="1" noAdjustHandles="1" noChangeArrowheads="1" noChangeShapeType="1" noCrop="1"/>
          </p:cNvPicPr>
          <p:nvPr/>
        </p:nvPicPr>
        <p:blipFill>
          <a:blip r:embed="rId3"/>
          <a:stretch>
            <a:fillRect/>
          </a:stretch>
        </p:blipFill>
        <p:spPr>
          <a:xfrm>
            <a:off x="2338242" y="6109475"/>
            <a:ext cx="7515515" cy="612000"/>
          </a:xfrm>
          <a:prstGeom prst="rect">
            <a:avLst/>
          </a:prstGeom>
          <a:solidFill>
            <a:schemeClr val="bg1"/>
          </a:solidFill>
        </p:spPr>
      </p:pic>
      <p:sp>
        <p:nvSpPr>
          <p:cNvPr id="5" name="Symbol zastępczy numeru slajdu 4">
            <a:extLst>
              <a:ext uri="{FF2B5EF4-FFF2-40B4-BE49-F238E27FC236}">
                <a16:creationId xmlns:a16="http://schemas.microsoft.com/office/drawing/2014/main" id="{FFFCB4A9-C9DF-4F2D-9461-E9FD2076590C}"/>
              </a:ext>
            </a:extLst>
          </p:cNvPr>
          <p:cNvSpPr>
            <a:spLocks noGrp="1"/>
          </p:cNvSpPr>
          <p:nvPr>
            <p:ph type="sldNum" sz="quarter" idx="12"/>
          </p:nvPr>
        </p:nvSpPr>
        <p:spPr/>
        <p:txBody>
          <a:bodyPr/>
          <a:lstStyle/>
          <a:p>
            <a:fld id="{ED75DAA4-B063-4A15-ACC6-9FA554D0ACAF}" type="slidenum">
              <a:rPr lang="pl-PL" smtClean="0"/>
              <a:t>1</a:t>
            </a:fld>
            <a:endParaRPr lang="pl-PL"/>
          </a:p>
        </p:txBody>
      </p:sp>
      <p:pic>
        <p:nvPicPr>
          <p:cNvPr id="1033" name="Picture 9">
            <a:extLst>
              <a:ext uri="{FF2B5EF4-FFF2-40B4-BE49-F238E27FC236}">
                <a16:creationId xmlns:a16="http://schemas.microsoft.com/office/drawing/2014/main" id="{567C6B75-F6CE-4C4C-9861-38B76D66B2EF}"/>
              </a:ext>
            </a:extLst>
          </p:cNvPr>
          <p:cNvPicPr>
            <a:picLocks noGrp="1" noRot="1" noChangeAspect="1" noMove="1" noResize="1" noEditPoints="1" noAdjustHandles="1" noChangeArrowheads="1" noChangeShapeType="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313082" y="104326"/>
            <a:ext cx="7565836" cy="9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75426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Projekt</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normAutofit fontScale="92500" lnSpcReduction="10000"/>
          </a:bodyPr>
          <a:lstStyle/>
          <a:p>
            <a:pPr marL="0" indent="0" algn="just">
              <a:buNone/>
            </a:pPr>
            <a:r>
              <a:rPr lang="pl-PL" dirty="0"/>
              <a:t>Projekt to zestaw współzależnych zadań, które mają wspólny cel. Projekty mają następujące cechy:</a:t>
            </a:r>
          </a:p>
          <a:p>
            <a:pPr algn="just"/>
            <a:r>
              <a:rPr lang="pl-PL" b="1" dirty="0"/>
              <a:t>Jasna data rozpoczęcia i zakończenia </a:t>
            </a:r>
            <a:r>
              <a:rPr lang="pl-PL" dirty="0"/>
              <a:t>— istnieją projekty, które trwają kilka lat, ale projekt nie może trwać wiecznie. Musi mieć wyraźny początek, określony koniec i ogólny zarys tego, co dzieje się pomiędzy.</a:t>
            </a:r>
          </a:p>
          <a:p>
            <a:pPr algn="just"/>
            <a:r>
              <a:rPr lang="pl-PL" b="1" dirty="0"/>
              <a:t>Projekt tworzy coś nowego </a:t>
            </a:r>
            <a:r>
              <a:rPr lang="pl-PL" dirty="0"/>
              <a:t>– każdy projekt jest wyjątkowy, tworzy coś, co wcześniej nie istniało. Projekt to jednorazowa, jednorazowa czynność, której nigdy więcej nie powtarza się dokładnie w ten sam sposób.</a:t>
            </a:r>
          </a:p>
          <a:p>
            <a:pPr algn="just"/>
            <a:r>
              <a:rPr lang="pl-PL" b="1" dirty="0"/>
              <a:t>Projekt ma granice </a:t>
            </a:r>
            <a:r>
              <a:rPr lang="pl-PL" dirty="0"/>
              <a:t>— projekt działa z pewnymi ograniczeniami czasu, pieniędzy, jakości i funkcjonalności.</a:t>
            </a:r>
          </a:p>
          <a:p>
            <a:pPr algn="just"/>
            <a:r>
              <a:rPr lang="pl-PL" b="1" dirty="0"/>
              <a:t>Projekt nie jest zwykłym procesem </a:t>
            </a:r>
            <a:r>
              <a:rPr lang="pl-PL" dirty="0"/>
              <a:t>— projekty są często mylone                       z procesami. Proces to seria rutynowych, wstępnie zdefiniowanych kroków w celu wykonania określonej funkcji, powiedzmy, zatwierdzenia zwrotu wydatków. To nie jest jednorazowa czynność. Określa, jak każdorazowo wykonywana jest określona funkcja.</a:t>
            </a:r>
          </a:p>
        </p:txBody>
      </p:sp>
    </p:spTree>
    <p:extLst>
      <p:ext uri="{BB962C8B-B14F-4D97-AF65-F5344CB8AC3E}">
        <p14:creationId xmlns:p14="http://schemas.microsoft.com/office/powerpoint/2010/main" val="169248841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3E20D-B5B5-45E1-B367-4C8CF2BED30C}"/>
              </a:ext>
            </a:extLst>
          </p:cNvPr>
          <p:cNvSpPr>
            <a:spLocks noGrp="1"/>
          </p:cNvSpPr>
          <p:nvPr>
            <p:ph type="title"/>
          </p:nvPr>
        </p:nvSpPr>
        <p:spPr/>
        <p:txBody>
          <a:bodyPr/>
          <a:lstStyle/>
          <a:p>
            <a:r>
              <a:rPr lang="pl-PL" dirty="0"/>
              <a:t>Ćwiczenie numer 11 </a:t>
            </a:r>
          </a:p>
        </p:txBody>
      </p:sp>
      <p:sp>
        <p:nvSpPr>
          <p:cNvPr id="3" name="Content Placeholder 2">
            <a:extLst>
              <a:ext uri="{FF2B5EF4-FFF2-40B4-BE49-F238E27FC236}">
                <a16:creationId xmlns:a16="http://schemas.microsoft.com/office/drawing/2014/main" id="{3F50016A-28F1-4E54-A713-B5325EBBCDB4}"/>
              </a:ext>
            </a:extLst>
          </p:cNvPr>
          <p:cNvSpPr>
            <a:spLocks noGrp="1"/>
          </p:cNvSpPr>
          <p:nvPr>
            <p:ph idx="1"/>
          </p:nvPr>
        </p:nvSpPr>
        <p:spPr/>
        <p:txBody>
          <a:bodyPr/>
          <a:lstStyle/>
          <a:p>
            <a:pPr marL="0" indent="0" algn="just">
              <a:buNone/>
            </a:pPr>
            <a:r>
              <a:rPr lang="pl-PL" dirty="0"/>
              <a:t>W biurze księgowym jest problem z dokładnym oszacowaniem ile papieru do drukarek należy zamówić. Są miesiące, że jest go za dużo i pojawia się problem z jego składowaniem, a w niektórych miesiącach nie starcza go, co powoduje przestoje w pracy                                      i konieczność zamówienia papieru poza wskazanymi terminami. Korzystając z zamieszczonego poniżej wzoru raportu przygotujcie propozycję rozwiązania tego problemu we wskazanym biurze księgowym.</a:t>
            </a:r>
          </a:p>
        </p:txBody>
      </p:sp>
    </p:spTree>
    <p:extLst>
      <p:ext uri="{BB962C8B-B14F-4D97-AF65-F5344CB8AC3E}">
        <p14:creationId xmlns:p14="http://schemas.microsoft.com/office/powerpoint/2010/main" val="128412804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AB6EB-B658-49A6-AE3C-47A9F99A2D6F}"/>
              </a:ext>
            </a:extLst>
          </p:cNvPr>
          <p:cNvSpPr>
            <a:spLocks noGrp="1"/>
          </p:cNvSpPr>
          <p:nvPr>
            <p:ph type="title"/>
          </p:nvPr>
        </p:nvSpPr>
        <p:spPr/>
        <p:txBody>
          <a:bodyPr>
            <a:normAutofit fontScale="90000"/>
          </a:bodyPr>
          <a:lstStyle/>
          <a:p>
            <a:r>
              <a:rPr lang="pl-PL" dirty="0"/>
              <a:t>MAPOWANIE STRUMIENIA WARTOŚCI – PODSTAWOWE POJĘCIA I ZAŁOŻENIA</a:t>
            </a:r>
          </a:p>
        </p:txBody>
      </p:sp>
      <p:sp>
        <p:nvSpPr>
          <p:cNvPr id="3" name="Text Placeholder 2">
            <a:extLst>
              <a:ext uri="{FF2B5EF4-FFF2-40B4-BE49-F238E27FC236}">
                <a16:creationId xmlns:a16="http://schemas.microsoft.com/office/drawing/2014/main" id="{E98222AE-D49B-46CA-9A5E-FC61F25C4575}"/>
              </a:ext>
            </a:extLst>
          </p:cNvPr>
          <p:cNvSpPr>
            <a:spLocks noGrp="1"/>
          </p:cNvSpPr>
          <p:nvPr>
            <p:ph type="body" idx="1"/>
          </p:nvPr>
        </p:nvSpPr>
        <p:spPr/>
        <p:txBody>
          <a:bodyPr/>
          <a:lstStyle/>
          <a:p>
            <a:r>
              <a:rPr lang="pl-PL" dirty="0"/>
              <a:t>LEKCJA 18 – 19 </a:t>
            </a:r>
          </a:p>
        </p:txBody>
      </p:sp>
    </p:spTree>
    <p:extLst>
      <p:ext uri="{BB962C8B-B14F-4D97-AF65-F5344CB8AC3E}">
        <p14:creationId xmlns:p14="http://schemas.microsoft.com/office/powerpoint/2010/main" val="23882419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2C3C4-E956-4471-9947-E644087FC24A}"/>
              </a:ext>
            </a:extLst>
          </p:cNvPr>
          <p:cNvSpPr>
            <a:spLocks noGrp="1"/>
          </p:cNvSpPr>
          <p:nvPr>
            <p:ph type="title"/>
          </p:nvPr>
        </p:nvSpPr>
        <p:spPr/>
        <p:txBody>
          <a:bodyPr/>
          <a:lstStyle/>
          <a:p>
            <a:r>
              <a:rPr lang="pl-PL" dirty="0"/>
              <a:t>Strumień wartości</a:t>
            </a:r>
          </a:p>
        </p:txBody>
      </p:sp>
      <p:sp>
        <p:nvSpPr>
          <p:cNvPr id="3" name="Content Placeholder 2">
            <a:extLst>
              <a:ext uri="{FF2B5EF4-FFF2-40B4-BE49-F238E27FC236}">
                <a16:creationId xmlns:a16="http://schemas.microsoft.com/office/drawing/2014/main" id="{B79E778C-848F-43B0-83AC-05D0DCD19DFE}"/>
              </a:ext>
            </a:extLst>
          </p:cNvPr>
          <p:cNvSpPr>
            <a:spLocks noGrp="1"/>
          </p:cNvSpPr>
          <p:nvPr>
            <p:ph idx="1"/>
          </p:nvPr>
        </p:nvSpPr>
        <p:spPr/>
        <p:txBody>
          <a:bodyPr>
            <a:normAutofit/>
          </a:bodyPr>
          <a:lstStyle/>
          <a:p>
            <a:pPr algn="just"/>
            <a:r>
              <a:rPr lang="pl-PL" dirty="0"/>
              <a:t>Strumień wartości to zestaw działań, które mają miejsce w celu dodania wartości klientowi, od początkowego żądania aż po realizację wartości przez klienta. </a:t>
            </a:r>
          </a:p>
          <a:p>
            <a:pPr algn="just"/>
            <a:r>
              <a:rPr lang="pl-PL" dirty="0"/>
              <a:t>Strumienie wartości to artefakty w architekturze biznesowej, które pozwalają firmie określić propozycję wartości wyprowadzoną przez zewnętrznego (np. klienta) lub wewnętrznego interesariusza organizacji. Strumień wartości przedstawia interesariuszy inicjujących i zaangażowanych                              w strumień wartości, etapy, które tworzą określone elementy wartości, oraz propozycję wartości wyprowadzoną ze strumienia wartości. </a:t>
            </a:r>
          </a:p>
          <a:p>
            <a:pPr algn="just"/>
            <a:r>
              <a:rPr lang="pl-PL" dirty="0"/>
              <a:t>Strumień wartości jest przedstawiany jako kompleksowy zbiór działań dodających wartość, które tworzą ogólny wynik dla klienta, interesariusza lub użytkownika końcowego.</a:t>
            </a:r>
          </a:p>
          <a:p>
            <a:endParaRPr lang="pl-PL" dirty="0"/>
          </a:p>
        </p:txBody>
      </p:sp>
    </p:spTree>
    <p:extLst>
      <p:ext uri="{BB962C8B-B14F-4D97-AF65-F5344CB8AC3E}">
        <p14:creationId xmlns:p14="http://schemas.microsoft.com/office/powerpoint/2010/main" val="183527910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2C3C4-E956-4471-9947-E644087FC24A}"/>
              </a:ext>
            </a:extLst>
          </p:cNvPr>
          <p:cNvSpPr>
            <a:spLocks noGrp="1"/>
          </p:cNvSpPr>
          <p:nvPr>
            <p:ph type="title"/>
          </p:nvPr>
        </p:nvSpPr>
        <p:spPr/>
        <p:txBody>
          <a:bodyPr/>
          <a:lstStyle/>
          <a:p>
            <a:r>
              <a:rPr lang="pl-PL" dirty="0"/>
              <a:t>Mapowanie strumienia wartości</a:t>
            </a:r>
          </a:p>
        </p:txBody>
      </p:sp>
      <p:sp>
        <p:nvSpPr>
          <p:cNvPr id="3" name="Content Placeholder 2">
            <a:extLst>
              <a:ext uri="{FF2B5EF4-FFF2-40B4-BE49-F238E27FC236}">
                <a16:creationId xmlns:a16="http://schemas.microsoft.com/office/drawing/2014/main" id="{B79E778C-848F-43B0-83AC-05D0DCD19DFE}"/>
              </a:ext>
            </a:extLst>
          </p:cNvPr>
          <p:cNvSpPr>
            <a:spLocks noGrp="1"/>
          </p:cNvSpPr>
          <p:nvPr>
            <p:ph idx="1"/>
          </p:nvPr>
        </p:nvSpPr>
        <p:spPr/>
        <p:txBody>
          <a:bodyPr>
            <a:normAutofit/>
          </a:bodyPr>
          <a:lstStyle/>
          <a:p>
            <a:pPr algn="just"/>
            <a:r>
              <a:rPr lang="pl-PL" dirty="0"/>
              <a:t>Mapowanie strumienia wartości, znane również jako „mapowanie przepływu materiałów i informacji”, jest metodą mapowania procesu stosowaną w </a:t>
            </a:r>
            <a:r>
              <a:rPr lang="pl-PL" dirty="0" err="1"/>
              <a:t>lean</a:t>
            </a:r>
            <a:r>
              <a:rPr lang="pl-PL" dirty="0"/>
              <a:t> management ,służącą do analizowania obecnego stanu i projektowania przyszłego stanu.</a:t>
            </a:r>
          </a:p>
          <a:p>
            <a:pPr algn="just"/>
            <a:r>
              <a:rPr lang="pl-PL" dirty="0"/>
              <a:t>Mapa strumienia wartości to wizualne narzędzie, które pozwala na przedstawienie wszystkich krytycznych kroków w konkretnym procesie, czas ich realizacji oraz zaangażowanie zasobów                            w procesie. </a:t>
            </a:r>
          </a:p>
          <a:p>
            <a:pPr algn="just"/>
            <a:r>
              <a:rPr lang="pl-PL" dirty="0"/>
              <a:t>Mapy strumienia wartości pokazują przepływ materiałów                               i informacji w miarę ich postępu przez cały proces. Poznanie stanu aktualnego, umożliwia wypracowanie propozycji poprawy.</a:t>
            </a:r>
          </a:p>
        </p:txBody>
      </p:sp>
    </p:spTree>
    <p:extLst>
      <p:ext uri="{BB962C8B-B14F-4D97-AF65-F5344CB8AC3E}">
        <p14:creationId xmlns:p14="http://schemas.microsoft.com/office/powerpoint/2010/main" val="10298123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2C3C4-E956-4471-9947-E644087FC24A}"/>
              </a:ext>
            </a:extLst>
          </p:cNvPr>
          <p:cNvSpPr>
            <a:spLocks noGrp="1"/>
          </p:cNvSpPr>
          <p:nvPr>
            <p:ph type="title"/>
          </p:nvPr>
        </p:nvSpPr>
        <p:spPr/>
        <p:txBody>
          <a:bodyPr/>
          <a:lstStyle/>
          <a:p>
            <a:r>
              <a:rPr lang="pl-PL" dirty="0"/>
              <a:t>Symbolika wykorzystywana w mapowaniu procesów</a:t>
            </a:r>
          </a:p>
        </p:txBody>
      </p:sp>
      <p:graphicFrame>
        <p:nvGraphicFramePr>
          <p:cNvPr id="7" name="Content Placeholder 6">
            <a:extLst>
              <a:ext uri="{FF2B5EF4-FFF2-40B4-BE49-F238E27FC236}">
                <a16:creationId xmlns:a16="http://schemas.microsoft.com/office/drawing/2014/main" id="{1424BAFA-DDF0-494D-BA91-1979D50B8312}"/>
              </a:ext>
            </a:extLst>
          </p:cNvPr>
          <p:cNvGraphicFramePr>
            <a:graphicFrameLocks noGrp="1"/>
          </p:cNvGraphicFramePr>
          <p:nvPr>
            <p:ph idx="1"/>
            <p:extLst>
              <p:ext uri="{D42A27DB-BD31-4B8C-83A1-F6EECF244321}">
                <p14:modId xmlns:p14="http://schemas.microsoft.com/office/powerpoint/2010/main" val="3208391955"/>
              </p:ext>
            </p:extLst>
          </p:nvPr>
        </p:nvGraphicFramePr>
        <p:xfrm>
          <a:off x="4104438" y="327343"/>
          <a:ext cx="7412736" cy="6095381"/>
        </p:xfrm>
        <a:graphic>
          <a:graphicData uri="http://schemas.openxmlformats.org/drawingml/2006/table">
            <a:tbl>
              <a:tblPr firstRow="1" firstCol="1" bandRow="1">
                <a:tableStyleId>{5C22544A-7EE6-4342-B048-85BDC9FD1C3A}</a:tableStyleId>
              </a:tblPr>
              <a:tblGrid>
                <a:gridCol w="2030196">
                  <a:extLst>
                    <a:ext uri="{9D8B030D-6E8A-4147-A177-3AD203B41FA5}">
                      <a16:colId xmlns:a16="http://schemas.microsoft.com/office/drawing/2014/main" val="2940711335"/>
                    </a:ext>
                  </a:extLst>
                </a:gridCol>
                <a:gridCol w="1960854">
                  <a:extLst>
                    <a:ext uri="{9D8B030D-6E8A-4147-A177-3AD203B41FA5}">
                      <a16:colId xmlns:a16="http://schemas.microsoft.com/office/drawing/2014/main" val="3932267388"/>
                    </a:ext>
                  </a:extLst>
                </a:gridCol>
                <a:gridCol w="3421686">
                  <a:extLst>
                    <a:ext uri="{9D8B030D-6E8A-4147-A177-3AD203B41FA5}">
                      <a16:colId xmlns:a16="http://schemas.microsoft.com/office/drawing/2014/main" val="2712718377"/>
                    </a:ext>
                  </a:extLst>
                </a:gridCol>
              </a:tblGrid>
              <a:tr h="211605">
                <a:tc>
                  <a:txBody>
                    <a:bodyPr/>
                    <a:lstStyle/>
                    <a:p>
                      <a:pPr algn="ctr">
                        <a:lnSpc>
                          <a:spcPct val="115000"/>
                        </a:lnSpc>
                        <a:spcBef>
                          <a:spcPts val="500"/>
                        </a:spcBef>
                        <a:spcAft>
                          <a:spcPts val="1000"/>
                        </a:spcAft>
                      </a:pPr>
                      <a:r>
                        <a:rPr lang="pl-PL" sz="1400" u="none" strike="noStrike" spc="-50" dirty="0">
                          <a:effectLst/>
                        </a:rPr>
                        <a:t>SYMBOL</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gn="ctr">
                        <a:lnSpc>
                          <a:spcPct val="115000"/>
                        </a:lnSpc>
                        <a:spcBef>
                          <a:spcPts val="500"/>
                        </a:spcBef>
                        <a:spcAft>
                          <a:spcPts val="1000"/>
                        </a:spcAft>
                      </a:pPr>
                      <a:r>
                        <a:rPr lang="pl-PL" sz="1400" u="none" strike="noStrike" spc="-50" dirty="0">
                          <a:effectLst/>
                        </a:rPr>
                        <a:t>ZNACZENIE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gn="ctr">
                        <a:lnSpc>
                          <a:spcPct val="115000"/>
                        </a:lnSpc>
                        <a:spcBef>
                          <a:spcPts val="500"/>
                        </a:spcBef>
                        <a:spcAft>
                          <a:spcPts val="1000"/>
                        </a:spcAft>
                      </a:pPr>
                      <a:r>
                        <a:rPr lang="pl-PL" sz="1400" u="none" strike="noStrike" spc="-50" dirty="0">
                          <a:effectLst/>
                        </a:rPr>
                        <a:t>OPIS/ZASTOSOWANIE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extLst>
                  <a:ext uri="{0D108BD9-81ED-4DB2-BD59-A6C34878D82A}">
                    <a16:rowId xmlns:a16="http://schemas.microsoft.com/office/drawing/2014/main" val="3634920233"/>
                  </a:ext>
                </a:extLst>
              </a:tr>
              <a:tr h="1060585">
                <a:tc>
                  <a:txBody>
                    <a:bodyPr/>
                    <a:lstStyle/>
                    <a:p>
                      <a:pPr algn="ctr">
                        <a:lnSpc>
                          <a:spcPct val="115000"/>
                        </a:lnSpc>
                        <a:spcBef>
                          <a:spcPts val="500"/>
                        </a:spcBef>
                        <a:spcAft>
                          <a:spcPts val="1000"/>
                        </a:spcAft>
                      </a:pPr>
                      <a:endParaRPr lang="pl-PL" sz="1400" b="0" i="0" u="none" strike="noStrike" spc="-5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1955" marR="51955" marT="0" marB="0" anchor="ctr"/>
                </a:tc>
                <a:tc>
                  <a:txBody>
                    <a:bodyPr/>
                    <a:lstStyle/>
                    <a:p>
                      <a:pPr>
                        <a:lnSpc>
                          <a:spcPct val="115000"/>
                        </a:lnSpc>
                        <a:spcBef>
                          <a:spcPts val="500"/>
                        </a:spcBef>
                        <a:spcAft>
                          <a:spcPts val="1000"/>
                        </a:spcAft>
                      </a:pPr>
                      <a:r>
                        <a:rPr lang="pl-PL" sz="1400" u="none" strike="noStrike" spc="-50" dirty="0">
                          <a:effectLst/>
                        </a:rPr>
                        <a:t>Przedsiębiorstwo</a:t>
                      </a:r>
                      <a:r>
                        <a:rPr lang="pl-PL" sz="1400" u="none" strike="noStrike" spc="0" dirty="0">
                          <a:effectLst/>
                        </a:rPr>
                        <a:t> </a:t>
                      </a:r>
                      <a:r>
                        <a:rPr lang="pl-PL" sz="1400" u="none" strike="noStrike" spc="-50" dirty="0">
                          <a:effectLst/>
                        </a:rPr>
                        <a:t>zewnętrzne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nSpc>
                          <a:spcPct val="115000"/>
                        </a:lnSpc>
                        <a:spcBef>
                          <a:spcPts val="500"/>
                        </a:spcBef>
                        <a:spcAft>
                          <a:spcPts val="1000"/>
                        </a:spcAft>
                      </a:pPr>
                      <a:r>
                        <a:rPr lang="pl-PL" sz="1400" u="none" strike="noStrike" spc="-50" dirty="0">
                          <a:effectLst/>
                        </a:rPr>
                        <a:t>Stosowany do oznaczania klientów, dostawców oraz procesów realizowanych przez zewnętrznych podwykonawców.</a:t>
                      </a:r>
                      <a:endParaRPr lang="pl-PL" sz="1400" dirty="0">
                        <a:effectLst/>
                      </a:endParaRPr>
                    </a:p>
                  </a:txBody>
                  <a:tcPr marL="51955" marR="51955" marT="0" marB="0" anchor="ctr"/>
                </a:tc>
                <a:extLst>
                  <a:ext uri="{0D108BD9-81ED-4DB2-BD59-A6C34878D82A}">
                    <a16:rowId xmlns:a16="http://schemas.microsoft.com/office/drawing/2014/main" val="1964430692"/>
                  </a:ext>
                </a:extLst>
              </a:tr>
              <a:tr h="1770498">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1955" marR="51955" marT="0" marB="0" anchor="ctr"/>
                </a:tc>
                <a:tc>
                  <a:txBody>
                    <a:bodyPr/>
                    <a:lstStyle/>
                    <a:p>
                      <a:pPr>
                        <a:lnSpc>
                          <a:spcPct val="115000"/>
                        </a:lnSpc>
                        <a:spcBef>
                          <a:spcPts val="500"/>
                        </a:spcBef>
                        <a:spcAft>
                          <a:spcPts val="1000"/>
                        </a:spcAft>
                      </a:pPr>
                      <a:r>
                        <a:rPr lang="pl-PL" sz="1400" u="none" strike="noStrike" spc="-50" dirty="0">
                          <a:effectLst/>
                        </a:rPr>
                        <a:t>Komórka wewnętrzna wydzielona organizacyjnie lub osobowo</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nSpc>
                          <a:spcPct val="115000"/>
                        </a:lnSpc>
                        <a:spcBef>
                          <a:spcPts val="500"/>
                        </a:spcBef>
                        <a:spcAft>
                          <a:spcPts val="1000"/>
                        </a:spcAft>
                      </a:pPr>
                      <a:r>
                        <a:rPr lang="pl-PL" sz="1400" u="none" strike="noStrike" spc="-50" dirty="0">
                          <a:effectLst/>
                        </a:rPr>
                        <a:t>Używany do oznaczenia poszczególnych komórek organizacyjnych. Każda ikona prezentuje obszar o przepływie ciągłym. Miejsce składania poszczególnych elementów, np. skład materiałów szkoleniowych zakupionych lub wytworzonych w innym dziale firmy.</a:t>
                      </a:r>
                      <a:endParaRPr lang="pl-PL" sz="1400" dirty="0">
                        <a:effectLst/>
                      </a:endParaRPr>
                    </a:p>
                  </a:txBody>
                  <a:tcPr marL="51955" marR="51955" marT="0" marB="0" anchor="ctr"/>
                </a:tc>
                <a:extLst>
                  <a:ext uri="{0D108BD9-81ED-4DB2-BD59-A6C34878D82A}">
                    <a16:rowId xmlns:a16="http://schemas.microsoft.com/office/drawing/2014/main" val="2973839390"/>
                  </a:ext>
                </a:extLst>
              </a:tr>
              <a:tr h="835773">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1955" marR="51955" marT="0" marB="0" anchor="ctr"/>
                </a:tc>
                <a:tc>
                  <a:txBody>
                    <a:bodyPr/>
                    <a:lstStyle/>
                    <a:p>
                      <a:pPr>
                        <a:lnSpc>
                          <a:spcPct val="115000"/>
                        </a:lnSpc>
                        <a:spcBef>
                          <a:spcPts val="500"/>
                        </a:spcBef>
                        <a:spcAft>
                          <a:spcPts val="1000"/>
                        </a:spcAft>
                      </a:pPr>
                      <a:r>
                        <a:rPr lang="pl-PL" sz="1400" u="none" strike="noStrike" spc="-50" dirty="0">
                          <a:effectLst/>
                        </a:rPr>
                        <a:t>Przepływ informacji</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nSpc>
                          <a:spcPct val="115000"/>
                        </a:lnSpc>
                        <a:spcBef>
                          <a:spcPts val="500"/>
                        </a:spcBef>
                        <a:spcAft>
                          <a:spcPts val="1000"/>
                        </a:spcAft>
                      </a:pPr>
                      <a:r>
                        <a:rPr lang="pl-PL" sz="1400" u="none" strike="noStrike" spc="-50" dirty="0">
                          <a:effectLst/>
                        </a:rPr>
                        <a:t>Kierunek przepływu poszczególnych informacji, np. plan wysyłek.</a:t>
                      </a:r>
                      <a:endParaRPr lang="pl-PL" sz="1400" dirty="0">
                        <a:effectLst/>
                      </a:endParaRPr>
                    </a:p>
                  </a:txBody>
                  <a:tcPr marL="51955" marR="51955" marT="0" marB="0" anchor="ctr"/>
                </a:tc>
                <a:extLst>
                  <a:ext uri="{0D108BD9-81ED-4DB2-BD59-A6C34878D82A}">
                    <a16:rowId xmlns:a16="http://schemas.microsoft.com/office/drawing/2014/main" val="2832568611"/>
                  </a:ext>
                </a:extLst>
              </a:tr>
              <a:tr h="835773">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1955" marR="51955" marT="0" marB="0" anchor="ctr"/>
                </a:tc>
                <a:tc>
                  <a:txBody>
                    <a:bodyPr/>
                    <a:lstStyle/>
                    <a:p>
                      <a:pPr>
                        <a:lnSpc>
                          <a:spcPct val="115000"/>
                        </a:lnSpc>
                        <a:spcBef>
                          <a:spcPts val="500"/>
                        </a:spcBef>
                        <a:spcAft>
                          <a:spcPts val="1000"/>
                        </a:spcAft>
                      </a:pPr>
                      <a:r>
                        <a:rPr lang="pl-PL" sz="1400" u="none" strike="noStrike" spc="-50" dirty="0">
                          <a:effectLst/>
                        </a:rPr>
                        <a:t>Przepływ informacji drogą elektroniczną</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nSpc>
                          <a:spcPct val="115000"/>
                        </a:lnSpc>
                        <a:spcBef>
                          <a:spcPts val="500"/>
                        </a:spcBef>
                        <a:spcAft>
                          <a:spcPts val="1000"/>
                        </a:spcAft>
                      </a:pPr>
                      <a:r>
                        <a:rPr lang="pl-PL" sz="1400" u="none" strike="noStrike" spc="-50" dirty="0">
                          <a:effectLst/>
                        </a:rPr>
                        <a:t>Jw. przy użyciu systemów informatycznych.</a:t>
                      </a:r>
                      <a:endParaRPr lang="pl-PL" sz="1400" dirty="0">
                        <a:effectLst/>
                      </a:endParaRPr>
                    </a:p>
                  </a:txBody>
                  <a:tcPr marL="51955" marR="51955" marT="0" marB="0" anchor="ctr"/>
                </a:tc>
                <a:extLst>
                  <a:ext uri="{0D108BD9-81ED-4DB2-BD59-A6C34878D82A}">
                    <a16:rowId xmlns:a16="http://schemas.microsoft.com/office/drawing/2014/main" val="1979031887"/>
                  </a:ext>
                </a:extLst>
              </a:tr>
              <a:tr h="1285397">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1955" marR="51955" marT="0" marB="0" anchor="ctr"/>
                </a:tc>
                <a:tc>
                  <a:txBody>
                    <a:bodyPr/>
                    <a:lstStyle/>
                    <a:p>
                      <a:pPr>
                        <a:lnSpc>
                          <a:spcPct val="115000"/>
                        </a:lnSpc>
                        <a:spcBef>
                          <a:spcPts val="500"/>
                        </a:spcBef>
                        <a:spcAft>
                          <a:spcPts val="1000"/>
                        </a:spcAft>
                      </a:pPr>
                      <a:r>
                        <a:rPr lang="pl-PL" sz="1400" u="none" strike="noStrike" spc="-50">
                          <a:effectLst/>
                        </a:rPr>
                        <a:t>Pchanie</a:t>
                      </a:r>
                      <a:endParaRPr lang="pl-P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nSpc>
                          <a:spcPct val="115000"/>
                        </a:lnSpc>
                        <a:spcBef>
                          <a:spcPts val="500"/>
                        </a:spcBef>
                        <a:spcAft>
                          <a:spcPts val="1000"/>
                        </a:spcAft>
                      </a:pPr>
                      <a:r>
                        <a:rPr lang="pl-PL" sz="1400" u="none" strike="noStrike" spc="-50" dirty="0">
                          <a:effectLst/>
                        </a:rPr>
                        <a:t>Przetworzona usługa (np. dokumenty, informacje w formie elektronicznej) i przeniesiona do kolejnego procesu zanim jeszcze jest potrzebna.</a:t>
                      </a:r>
                      <a:endParaRPr lang="pl-PL" sz="1400" dirty="0">
                        <a:effectLst/>
                      </a:endParaRPr>
                    </a:p>
                  </a:txBody>
                  <a:tcPr marL="51955" marR="51955" marT="0" marB="0" anchor="ctr"/>
                </a:tc>
                <a:extLst>
                  <a:ext uri="{0D108BD9-81ED-4DB2-BD59-A6C34878D82A}">
                    <a16:rowId xmlns:a16="http://schemas.microsoft.com/office/drawing/2014/main" val="1388259934"/>
                  </a:ext>
                </a:extLst>
              </a:tr>
            </a:tbl>
          </a:graphicData>
        </a:graphic>
      </p:graphicFrame>
      <p:pic>
        <p:nvPicPr>
          <p:cNvPr id="1050" name="Obraz 21" descr="Obraz zawierający strzałka&#10;&#10;Opis wygenerowany automatycznie">
            <a:extLst>
              <a:ext uri="{FF2B5EF4-FFF2-40B4-BE49-F238E27FC236}">
                <a16:creationId xmlns:a16="http://schemas.microsoft.com/office/drawing/2014/main" id="{54231B8D-A7E7-4670-9347-2F4A0E2903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580" y="877011"/>
            <a:ext cx="1682544" cy="601663"/>
          </a:xfrm>
          <a:prstGeom prst="rect">
            <a:avLst/>
          </a:prstGeom>
          <a:noFill/>
          <a:extLst>
            <a:ext uri="{909E8E84-426E-40DD-AFC4-6F175D3DCCD1}">
              <a14:hiddenFill xmlns:a14="http://schemas.microsoft.com/office/drawing/2010/main">
                <a:solidFill>
                  <a:srgbClr val="FFFFFF"/>
                </a:solidFill>
              </a14:hiddenFill>
            </a:ext>
          </a:extLst>
        </p:spPr>
      </p:pic>
      <p:pic>
        <p:nvPicPr>
          <p:cNvPr id="1049" name="Obraz 20">
            <a:extLst>
              <a:ext uri="{FF2B5EF4-FFF2-40B4-BE49-F238E27FC236}">
                <a16:creationId xmlns:a16="http://schemas.microsoft.com/office/drawing/2014/main" id="{9FBD264F-9590-4869-BA99-C9D61C8F18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2627" y="2198711"/>
            <a:ext cx="1682544" cy="639763"/>
          </a:xfrm>
          <a:prstGeom prst="rect">
            <a:avLst/>
          </a:prstGeom>
          <a:noFill/>
          <a:extLst>
            <a:ext uri="{909E8E84-426E-40DD-AFC4-6F175D3DCCD1}">
              <a14:hiddenFill xmlns:a14="http://schemas.microsoft.com/office/drawing/2010/main">
                <a:solidFill>
                  <a:srgbClr val="FFFFFF"/>
                </a:solidFill>
              </a14:hiddenFill>
            </a:ext>
          </a:extLst>
        </p:spPr>
      </p:pic>
      <p:pic>
        <p:nvPicPr>
          <p:cNvPr id="1048" name="Obraz 19">
            <a:extLst>
              <a:ext uri="{FF2B5EF4-FFF2-40B4-BE49-F238E27FC236}">
                <a16:creationId xmlns:a16="http://schemas.microsoft.com/office/drawing/2014/main" id="{1C62AFC8-93D7-4A64-BE6C-68908D98981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4573" y="3755646"/>
            <a:ext cx="1841549" cy="371250"/>
          </a:xfrm>
          <a:prstGeom prst="rect">
            <a:avLst/>
          </a:prstGeom>
          <a:noFill/>
          <a:extLst>
            <a:ext uri="{909E8E84-426E-40DD-AFC4-6F175D3DCCD1}">
              <a14:hiddenFill xmlns:a14="http://schemas.microsoft.com/office/drawing/2010/main">
                <a:solidFill>
                  <a:srgbClr val="FFFFFF"/>
                </a:solidFill>
              </a14:hiddenFill>
            </a:ext>
          </a:extLst>
        </p:spPr>
      </p:pic>
      <p:pic>
        <p:nvPicPr>
          <p:cNvPr id="1047" name="Obraz 18">
            <a:extLst>
              <a:ext uri="{FF2B5EF4-FFF2-40B4-BE49-F238E27FC236}">
                <a16:creationId xmlns:a16="http://schemas.microsoft.com/office/drawing/2014/main" id="{922E9893-FA6F-4288-B68F-C751784362A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76800" y="4457714"/>
            <a:ext cx="1657093" cy="449263"/>
          </a:xfrm>
          <a:prstGeom prst="rect">
            <a:avLst/>
          </a:prstGeom>
          <a:noFill/>
          <a:extLst>
            <a:ext uri="{909E8E84-426E-40DD-AFC4-6F175D3DCCD1}">
              <a14:hiddenFill xmlns:a14="http://schemas.microsoft.com/office/drawing/2010/main">
                <a:solidFill>
                  <a:srgbClr val="FFFFFF"/>
                </a:solidFill>
              </a14:hiddenFill>
            </a:ext>
          </a:extLst>
        </p:spPr>
      </p:pic>
      <p:pic>
        <p:nvPicPr>
          <p:cNvPr id="1046" name="Obraz 17" descr="Obraz zawierający muzyka&#10;&#10;Opis wygenerowany automatycznie">
            <a:extLst>
              <a:ext uri="{FF2B5EF4-FFF2-40B4-BE49-F238E27FC236}">
                <a16:creationId xmlns:a16="http://schemas.microsoft.com/office/drawing/2014/main" id="{D9BBDE53-E8E8-45F8-9A2C-16F17A9B5A5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24872" y="5616358"/>
            <a:ext cx="1560948" cy="334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008225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2C3C4-E956-4471-9947-E644087FC24A}"/>
              </a:ext>
            </a:extLst>
          </p:cNvPr>
          <p:cNvSpPr>
            <a:spLocks noGrp="1"/>
          </p:cNvSpPr>
          <p:nvPr>
            <p:ph type="title"/>
          </p:nvPr>
        </p:nvSpPr>
        <p:spPr/>
        <p:txBody>
          <a:bodyPr/>
          <a:lstStyle/>
          <a:p>
            <a:r>
              <a:rPr lang="pl-PL" dirty="0"/>
              <a:t>Symbolika wykorzystywana w mapowaniu procesów</a:t>
            </a:r>
          </a:p>
        </p:txBody>
      </p:sp>
      <p:graphicFrame>
        <p:nvGraphicFramePr>
          <p:cNvPr id="6" name="Content Placeholder 5">
            <a:extLst>
              <a:ext uri="{FF2B5EF4-FFF2-40B4-BE49-F238E27FC236}">
                <a16:creationId xmlns:a16="http://schemas.microsoft.com/office/drawing/2014/main" id="{38515FD4-8DA1-4E9E-BDCA-D0CC7670756B}"/>
              </a:ext>
            </a:extLst>
          </p:cNvPr>
          <p:cNvGraphicFramePr>
            <a:graphicFrameLocks noGrp="1"/>
          </p:cNvGraphicFramePr>
          <p:nvPr>
            <p:ph idx="1"/>
            <p:extLst>
              <p:ext uri="{D42A27DB-BD31-4B8C-83A1-F6EECF244321}">
                <p14:modId xmlns:p14="http://schemas.microsoft.com/office/powerpoint/2010/main" val="2528742371"/>
              </p:ext>
            </p:extLst>
          </p:nvPr>
        </p:nvGraphicFramePr>
        <p:xfrm>
          <a:off x="4120896" y="653811"/>
          <a:ext cx="7351776" cy="5763248"/>
        </p:xfrm>
        <a:graphic>
          <a:graphicData uri="http://schemas.openxmlformats.org/drawingml/2006/table">
            <a:tbl>
              <a:tblPr firstRow="1" firstCol="1" bandRow="1">
                <a:tableStyleId>{5C22544A-7EE6-4342-B048-85BDC9FD1C3A}</a:tableStyleId>
              </a:tblPr>
              <a:tblGrid>
                <a:gridCol w="2013501">
                  <a:extLst>
                    <a:ext uri="{9D8B030D-6E8A-4147-A177-3AD203B41FA5}">
                      <a16:colId xmlns:a16="http://schemas.microsoft.com/office/drawing/2014/main" val="285762957"/>
                    </a:ext>
                  </a:extLst>
                </a:gridCol>
                <a:gridCol w="2111761">
                  <a:extLst>
                    <a:ext uri="{9D8B030D-6E8A-4147-A177-3AD203B41FA5}">
                      <a16:colId xmlns:a16="http://schemas.microsoft.com/office/drawing/2014/main" val="3839579571"/>
                    </a:ext>
                  </a:extLst>
                </a:gridCol>
                <a:gridCol w="3226514">
                  <a:extLst>
                    <a:ext uri="{9D8B030D-6E8A-4147-A177-3AD203B41FA5}">
                      <a16:colId xmlns:a16="http://schemas.microsoft.com/office/drawing/2014/main" val="614185095"/>
                    </a:ext>
                  </a:extLst>
                </a:gridCol>
              </a:tblGrid>
              <a:tr h="689222">
                <a:tc>
                  <a:txBody>
                    <a:bodyPr/>
                    <a:lstStyle/>
                    <a:p>
                      <a:pPr algn="ctr">
                        <a:lnSpc>
                          <a:spcPct val="115000"/>
                        </a:lnSpc>
                        <a:spcBef>
                          <a:spcPts val="500"/>
                        </a:spcBef>
                        <a:spcAft>
                          <a:spcPts val="1000"/>
                        </a:spcAft>
                      </a:pPr>
                      <a:r>
                        <a:rPr lang="pl-PL" sz="1400" u="none" strike="noStrike" spc="-50" dirty="0">
                          <a:effectLst/>
                        </a:rPr>
                        <a:t>SYMBOL</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gn="ctr">
                        <a:lnSpc>
                          <a:spcPct val="115000"/>
                        </a:lnSpc>
                        <a:spcBef>
                          <a:spcPts val="500"/>
                        </a:spcBef>
                        <a:spcAft>
                          <a:spcPts val="1000"/>
                        </a:spcAft>
                      </a:pPr>
                      <a:r>
                        <a:rPr lang="pl-PL" sz="1400" u="none" strike="noStrike" spc="-50" dirty="0">
                          <a:effectLst/>
                        </a:rPr>
                        <a:t>ZNACZENIE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gn="ctr">
                        <a:lnSpc>
                          <a:spcPct val="115000"/>
                        </a:lnSpc>
                        <a:spcBef>
                          <a:spcPts val="500"/>
                        </a:spcBef>
                        <a:spcAft>
                          <a:spcPts val="1000"/>
                        </a:spcAft>
                      </a:pPr>
                      <a:r>
                        <a:rPr lang="pl-PL" sz="1400" u="none" strike="noStrike" spc="-50" dirty="0">
                          <a:effectLst/>
                        </a:rPr>
                        <a:t>OPIS/ZASTOSOWANIE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extLst>
                  <a:ext uri="{0D108BD9-81ED-4DB2-BD59-A6C34878D82A}">
                    <a16:rowId xmlns:a16="http://schemas.microsoft.com/office/drawing/2014/main" val="785985689"/>
                  </a:ext>
                </a:extLst>
              </a:tr>
              <a:tr h="689222">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66250" marR="66250" marT="0" marB="0" anchor="ctr"/>
                </a:tc>
                <a:tc>
                  <a:txBody>
                    <a:bodyPr/>
                    <a:lstStyle/>
                    <a:p>
                      <a:pPr>
                        <a:lnSpc>
                          <a:spcPct val="115000"/>
                        </a:lnSpc>
                        <a:spcBef>
                          <a:spcPts val="500"/>
                        </a:spcBef>
                        <a:spcAft>
                          <a:spcPts val="1000"/>
                        </a:spcAft>
                      </a:pPr>
                      <a:r>
                        <a:rPr lang="pl-PL" sz="1400" u="none" strike="noStrike" spc="-50" dirty="0">
                          <a:effectLst/>
                        </a:rPr>
                        <a:t>Usługi gotowe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6250" marR="66250" marT="0" marB="0" anchor="ctr"/>
                </a:tc>
                <a:tc>
                  <a:txBody>
                    <a:bodyPr/>
                    <a:lstStyle/>
                    <a:p>
                      <a:pPr>
                        <a:lnSpc>
                          <a:spcPct val="115000"/>
                        </a:lnSpc>
                        <a:spcBef>
                          <a:spcPts val="500"/>
                        </a:spcBef>
                        <a:spcAft>
                          <a:spcPts val="1000"/>
                        </a:spcAft>
                      </a:pPr>
                      <a:r>
                        <a:rPr lang="pl-PL" sz="1400" u="none" strike="noStrike" spc="-50" dirty="0">
                          <a:effectLst/>
                        </a:rPr>
                        <a:t>Przepływ zrealizowanych usług do klienta.</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6250" marR="66250" marT="0" marB="0" anchor="ctr"/>
                </a:tc>
                <a:extLst>
                  <a:ext uri="{0D108BD9-81ED-4DB2-BD59-A6C34878D82A}">
                    <a16:rowId xmlns:a16="http://schemas.microsoft.com/office/drawing/2014/main" val="2283066665"/>
                  </a:ext>
                </a:extLst>
              </a:tr>
              <a:tr h="714532">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66250" marR="66250" marT="0" marB="0" anchor="ctr"/>
                </a:tc>
                <a:tc>
                  <a:txBody>
                    <a:bodyPr/>
                    <a:lstStyle/>
                    <a:p>
                      <a:pPr>
                        <a:lnSpc>
                          <a:spcPct val="115000"/>
                        </a:lnSpc>
                        <a:spcBef>
                          <a:spcPts val="500"/>
                        </a:spcBef>
                        <a:spcAft>
                          <a:spcPts val="1000"/>
                        </a:spcAft>
                      </a:pPr>
                      <a:r>
                        <a:rPr lang="pl-PL" sz="1400" u="none" strike="noStrike" spc="-50" dirty="0">
                          <a:effectLst/>
                        </a:rPr>
                        <a:t>Zamówienie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6250" marR="66250" marT="0" marB="0" anchor="ctr"/>
                </a:tc>
                <a:tc>
                  <a:txBody>
                    <a:bodyPr/>
                    <a:lstStyle/>
                    <a:p>
                      <a:pPr>
                        <a:lnSpc>
                          <a:spcPct val="115000"/>
                        </a:lnSpc>
                        <a:spcBef>
                          <a:spcPts val="500"/>
                        </a:spcBef>
                        <a:spcAft>
                          <a:spcPts val="1000"/>
                        </a:spcAft>
                      </a:pPr>
                      <a:r>
                        <a:rPr lang="pl-PL" sz="1400" u="none" strike="noStrike" spc="-50" dirty="0">
                          <a:effectLst/>
                        </a:rPr>
                        <a:t>Etykieta zamówienia - opisuje rodzaj przepływającej informacji.</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6250" marR="66250" marT="0" marB="0" anchor="ctr"/>
                </a:tc>
                <a:extLst>
                  <a:ext uri="{0D108BD9-81ED-4DB2-BD59-A6C34878D82A}">
                    <a16:rowId xmlns:a16="http://schemas.microsoft.com/office/drawing/2014/main" val="2898884836"/>
                  </a:ext>
                </a:extLst>
              </a:tr>
              <a:tr h="1227467">
                <a:tc>
                  <a:txBody>
                    <a:bodyPr/>
                    <a:lstStyle/>
                    <a:p>
                      <a:pPr algn="ctr">
                        <a:lnSpc>
                          <a:spcPct val="115000"/>
                        </a:lnSpc>
                        <a:spcBef>
                          <a:spcPts val="500"/>
                        </a:spcBef>
                        <a:spcAft>
                          <a:spcPts val="1000"/>
                        </a:spcAft>
                      </a:pPr>
                      <a:endParaRPr lang="pl-PL" sz="1400" b="0" i="0" u="none" strike="noStrike" spc="-5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66250" marR="66250" marT="0" marB="0" anchor="ctr"/>
                </a:tc>
                <a:tc>
                  <a:txBody>
                    <a:bodyPr/>
                    <a:lstStyle/>
                    <a:p>
                      <a:pPr>
                        <a:lnSpc>
                          <a:spcPct val="115000"/>
                        </a:lnSpc>
                        <a:spcBef>
                          <a:spcPts val="500"/>
                        </a:spcBef>
                        <a:spcAft>
                          <a:spcPts val="1000"/>
                        </a:spcAft>
                      </a:pPr>
                      <a:r>
                        <a:rPr lang="pl-PL" sz="1400" u="none" strike="noStrike" spc="-50" dirty="0">
                          <a:effectLst/>
                        </a:rPr>
                        <a:t>Kolejka FIFO - transfer kontrolowany</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6250" marR="66250" marT="0" marB="0" anchor="ctr"/>
                </a:tc>
                <a:tc>
                  <a:txBody>
                    <a:bodyPr/>
                    <a:lstStyle/>
                    <a:p>
                      <a:pPr>
                        <a:lnSpc>
                          <a:spcPct val="115000"/>
                        </a:lnSpc>
                        <a:spcBef>
                          <a:spcPts val="500"/>
                        </a:spcBef>
                        <a:spcAft>
                          <a:spcPts val="1000"/>
                        </a:spcAft>
                      </a:pPr>
                      <a:r>
                        <a:rPr lang="pl-PL" sz="1400" u="none" strike="noStrike" spc="-50" dirty="0">
                          <a:effectLst/>
                        </a:rPr>
                        <a:t>Oznacza bufor ograniczający ilości materiału (usługi lub informacji w formie elektronicznej) oraz zapewniający jego przepływ pomiędzy procesami.</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6250" marR="66250" marT="0" marB="0" anchor="ctr"/>
                </a:tc>
                <a:extLst>
                  <a:ext uri="{0D108BD9-81ED-4DB2-BD59-A6C34878D82A}">
                    <a16:rowId xmlns:a16="http://schemas.microsoft.com/office/drawing/2014/main" val="2952939257"/>
                  </a:ext>
                </a:extLst>
              </a:tr>
              <a:tr h="868637">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66250" marR="66250" marT="0" marB="0" anchor="ctr"/>
                </a:tc>
                <a:tc>
                  <a:txBody>
                    <a:bodyPr/>
                    <a:lstStyle/>
                    <a:p>
                      <a:pPr>
                        <a:lnSpc>
                          <a:spcPct val="115000"/>
                        </a:lnSpc>
                        <a:spcBef>
                          <a:spcPts val="500"/>
                        </a:spcBef>
                        <a:spcAft>
                          <a:spcPts val="1000"/>
                        </a:spcAft>
                      </a:pPr>
                      <a:r>
                        <a:rPr lang="pl-PL" sz="1400" u="none" strike="noStrike" spc="-50">
                          <a:effectLst/>
                        </a:rPr>
                        <a:t>Bufor, zapas bezpieczeństwa</a:t>
                      </a:r>
                      <a:endParaRPr lang="pl-P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6250" marR="66250" marT="0" marB="0" anchor="ctr"/>
                </a:tc>
                <a:tc>
                  <a:txBody>
                    <a:bodyPr/>
                    <a:lstStyle/>
                    <a:p>
                      <a:pPr>
                        <a:lnSpc>
                          <a:spcPct val="115000"/>
                        </a:lnSpc>
                        <a:spcBef>
                          <a:spcPts val="500"/>
                        </a:spcBef>
                        <a:spcAft>
                          <a:spcPts val="1000"/>
                        </a:spcAft>
                      </a:pPr>
                      <a:r>
                        <a:rPr lang="pl-PL" sz="1400" u="none" strike="noStrike" spc="-50" dirty="0">
                          <a:effectLst/>
                        </a:rPr>
                        <a:t>Pod ikoną powinno być zapisane czy dotyczy buforu, czy zapasu bezpieczeństwa.</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6250" marR="66250" marT="0" marB="0" anchor="ctr"/>
                </a:tc>
                <a:extLst>
                  <a:ext uri="{0D108BD9-81ED-4DB2-BD59-A6C34878D82A}">
                    <a16:rowId xmlns:a16="http://schemas.microsoft.com/office/drawing/2014/main" val="859594980"/>
                  </a:ext>
                </a:extLst>
              </a:tr>
              <a:tr h="1048052">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66250" marR="66250" marT="0" marB="0" anchor="ctr"/>
                </a:tc>
                <a:tc>
                  <a:txBody>
                    <a:bodyPr/>
                    <a:lstStyle/>
                    <a:p>
                      <a:pPr>
                        <a:lnSpc>
                          <a:spcPct val="115000"/>
                        </a:lnSpc>
                        <a:spcBef>
                          <a:spcPts val="500"/>
                        </a:spcBef>
                        <a:spcAft>
                          <a:spcPts val="1000"/>
                        </a:spcAft>
                      </a:pPr>
                      <a:r>
                        <a:rPr lang="pl-PL" sz="1400" u="none" strike="noStrike" spc="-50">
                          <a:effectLst/>
                        </a:rPr>
                        <a:t>Supermarket</a:t>
                      </a:r>
                      <a:endParaRPr lang="pl-P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6250" marR="66250" marT="0" marB="0" anchor="ctr"/>
                </a:tc>
                <a:tc>
                  <a:txBody>
                    <a:bodyPr/>
                    <a:lstStyle/>
                    <a:p>
                      <a:pPr>
                        <a:lnSpc>
                          <a:spcPct val="115000"/>
                        </a:lnSpc>
                        <a:spcBef>
                          <a:spcPts val="500"/>
                        </a:spcBef>
                        <a:spcAft>
                          <a:spcPts val="1000"/>
                        </a:spcAft>
                      </a:pPr>
                      <a:r>
                        <a:rPr lang="pl-PL" sz="1400" u="none" strike="noStrike" spc="-50" dirty="0">
                          <a:effectLst/>
                        </a:rPr>
                        <a:t>Kontrolowany zapas umożliwiający właściwe sterowanie całym procesem znajdującym się na górze strumienia wartości.</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6250" marR="66250" marT="0" marB="0" anchor="ctr"/>
                </a:tc>
                <a:extLst>
                  <a:ext uri="{0D108BD9-81ED-4DB2-BD59-A6C34878D82A}">
                    <a16:rowId xmlns:a16="http://schemas.microsoft.com/office/drawing/2014/main" val="3882721945"/>
                  </a:ext>
                </a:extLst>
              </a:tr>
            </a:tbl>
          </a:graphicData>
        </a:graphic>
      </p:graphicFrame>
      <p:pic>
        <p:nvPicPr>
          <p:cNvPr id="2057" name="Obraz 16" descr="Obraz zawierający strzałka&#10;&#10;Opis wygenerowany automatycznie">
            <a:extLst>
              <a:ext uri="{FF2B5EF4-FFF2-40B4-BE49-F238E27FC236}">
                <a16:creationId xmlns:a16="http://schemas.microsoft.com/office/drawing/2014/main" id="{B77E992A-C1D4-4C2E-A3AD-4C652F975B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5036" y="1638485"/>
            <a:ext cx="860425" cy="296862"/>
          </a:xfrm>
          <a:prstGeom prst="rect">
            <a:avLst/>
          </a:prstGeom>
          <a:noFill/>
          <a:extLst>
            <a:ext uri="{909E8E84-426E-40DD-AFC4-6F175D3DCCD1}">
              <a14:hiddenFill xmlns:a14="http://schemas.microsoft.com/office/drawing/2010/main">
                <a:solidFill>
                  <a:srgbClr val="FFFFFF"/>
                </a:solidFill>
              </a14:hiddenFill>
            </a:ext>
          </a:extLst>
        </p:spPr>
      </p:pic>
      <p:pic>
        <p:nvPicPr>
          <p:cNvPr id="2056" name="Obraz 15" descr="Obraz zawierający tekst, ramka na zdjęcie, zrzut ekranu&#10;&#10;Opis wygenerowany automatycznie">
            <a:extLst>
              <a:ext uri="{FF2B5EF4-FFF2-40B4-BE49-F238E27FC236}">
                <a16:creationId xmlns:a16="http://schemas.microsoft.com/office/drawing/2014/main" id="{C2FFE023-C6D7-42DA-8A76-0492E535DD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74406" y="2319863"/>
            <a:ext cx="922337" cy="434975"/>
          </a:xfrm>
          <a:prstGeom prst="rect">
            <a:avLst/>
          </a:prstGeom>
          <a:noFill/>
          <a:extLst>
            <a:ext uri="{909E8E84-426E-40DD-AFC4-6F175D3DCCD1}">
              <a14:hiddenFill xmlns:a14="http://schemas.microsoft.com/office/drawing/2010/main">
                <a:solidFill>
                  <a:srgbClr val="FFFFFF"/>
                </a:solidFill>
              </a14:hiddenFill>
            </a:ext>
          </a:extLst>
        </p:spPr>
      </p:pic>
      <p:pic>
        <p:nvPicPr>
          <p:cNvPr id="2055" name="Obraz 14" descr="Obraz zawierający tekst, zegar&#10;&#10;Opis wygenerowany automatycznie">
            <a:extLst>
              <a:ext uri="{FF2B5EF4-FFF2-40B4-BE49-F238E27FC236}">
                <a16:creationId xmlns:a16="http://schemas.microsoft.com/office/drawing/2014/main" id="{4515284E-03A0-4ED5-A265-D79434D500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2012" y="3287785"/>
            <a:ext cx="1006475" cy="4953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Obraz 13">
            <a:extLst>
              <a:ext uri="{FF2B5EF4-FFF2-40B4-BE49-F238E27FC236}">
                <a16:creationId xmlns:a16="http://schemas.microsoft.com/office/drawing/2014/main" id="{F18348A1-DFC7-4FDA-A289-B753888B79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5367" y="4536510"/>
            <a:ext cx="639762" cy="563562"/>
          </a:xfrm>
          <a:prstGeom prst="rect">
            <a:avLst/>
          </a:prstGeom>
          <a:noFill/>
          <a:extLst>
            <a:ext uri="{909E8E84-426E-40DD-AFC4-6F175D3DCCD1}">
              <a14:hiddenFill xmlns:a14="http://schemas.microsoft.com/office/drawing/2010/main">
                <a:solidFill>
                  <a:srgbClr val="FFFFFF"/>
                </a:solidFill>
              </a14:hiddenFill>
            </a:ext>
          </a:extLst>
        </p:spPr>
      </p:pic>
      <p:pic>
        <p:nvPicPr>
          <p:cNvPr id="2053" name="Obraz 12" descr="Obraz zawierający zegar&#10;&#10;Opis wygenerowany automatycznie">
            <a:extLst>
              <a:ext uri="{FF2B5EF4-FFF2-40B4-BE49-F238E27FC236}">
                <a16:creationId xmlns:a16="http://schemas.microsoft.com/office/drawing/2014/main" id="{6F63DD3A-EA7B-4E30-B3BD-E0E8131D3F3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46650" y="5306441"/>
            <a:ext cx="457200" cy="63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257809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2C3C4-E956-4471-9947-E644087FC24A}"/>
              </a:ext>
            </a:extLst>
          </p:cNvPr>
          <p:cNvSpPr>
            <a:spLocks noGrp="1"/>
          </p:cNvSpPr>
          <p:nvPr>
            <p:ph type="title"/>
          </p:nvPr>
        </p:nvSpPr>
        <p:spPr/>
        <p:txBody>
          <a:bodyPr/>
          <a:lstStyle/>
          <a:p>
            <a:r>
              <a:rPr lang="pl-PL" dirty="0"/>
              <a:t>Symbolika wykorzystywana w mapowaniu procesów</a:t>
            </a:r>
          </a:p>
        </p:txBody>
      </p:sp>
      <p:graphicFrame>
        <p:nvGraphicFramePr>
          <p:cNvPr id="5" name="Content Placeholder 4">
            <a:extLst>
              <a:ext uri="{FF2B5EF4-FFF2-40B4-BE49-F238E27FC236}">
                <a16:creationId xmlns:a16="http://schemas.microsoft.com/office/drawing/2014/main" id="{D7C4E327-7D00-4DE4-9014-19B724C6F0F7}"/>
              </a:ext>
            </a:extLst>
          </p:cNvPr>
          <p:cNvGraphicFramePr>
            <a:graphicFrameLocks noGrp="1"/>
          </p:cNvGraphicFramePr>
          <p:nvPr>
            <p:ph idx="1"/>
            <p:extLst>
              <p:ext uri="{D42A27DB-BD31-4B8C-83A1-F6EECF244321}">
                <p14:modId xmlns:p14="http://schemas.microsoft.com/office/powerpoint/2010/main" val="164611014"/>
              </p:ext>
            </p:extLst>
          </p:nvPr>
        </p:nvGraphicFramePr>
        <p:xfrm>
          <a:off x="3950208" y="251354"/>
          <a:ext cx="7680960" cy="6298240"/>
        </p:xfrm>
        <a:graphic>
          <a:graphicData uri="http://schemas.openxmlformats.org/drawingml/2006/table">
            <a:tbl>
              <a:tblPr firstRow="1" firstCol="1" bandRow="1">
                <a:tableStyleId>{5C22544A-7EE6-4342-B048-85BDC9FD1C3A}</a:tableStyleId>
              </a:tblPr>
              <a:tblGrid>
                <a:gridCol w="2103657">
                  <a:extLst>
                    <a:ext uri="{9D8B030D-6E8A-4147-A177-3AD203B41FA5}">
                      <a16:colId xmlns:a16="http://schemas.microsoft.com/office/drawing/2014/main" val="4107096763"/>
                    </a:ext>
                  </a:extLst>
                </a:gridCol>
                <a:gridCol w="1456407">
                  <a:extLst>
                    <a:ext uri="{9D8B030D-6E8A-4147-A177-3AD203B41FA5}">
                      <a16:colId xmlns:a16="http://schemas.microsoft.com/office/drawing/2014/main" val="3712570241"/>
                    </a:ext>
                  </a:extLst>
                </a:gridCol>
                <a:gridCol w="4120896">
                  <a:extLst>
                    <a:ext uri="{9D8B030D-6E8A-4147-A177-3AD203B41FA5}">
                      <a16:colId xmlns:a16="http://schemas.microsoft.com/office/drawing/2014/main" val="1752600069"/>
                    </a:ext>
                  </a:extLst>
                </a:gridCol>
              </a:tblGrid>
              <a:tr h="334444">
                <a:tc>
                  <a:txBody>
                    <a:bodyPr/>
                    <a:lstStyle/>
                    <a:p>
                      <a:pPr algn="ctr">
                        <a:lnSpc>
                          <a:spcPct val="115000"/>
                        </a:lnSpc>
                        <a:spcBef>
                          <a:spcPts val="500"/>
                        </a:spcBef>
                        <a:spcAft>
                          <a:spcPts val="1000"/>
                        </a:spcAft>
                      </a:pPr>
                      <a:r>
                        <a:rPr lang="pl-PL" sz="1400" u="none" strike="noStrike" spc="-50" dirty="0">
                          <a:effectLst/>
                        </a:rPr>
                        <a:t>SYMBOL</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gn="ctr">
                        <a:lnSpc>
                          <a:spcPct val="115000"/>
                        </a:lnSpc>
                        <a:spcBef>
                          <a:spcPts val="500"/>
                        </a:spcBef>
                        <a:spcAft>
                          <a:spcPts val="1000"/>
                        </a:spcAft>
                      </a:pPr>
                      <a:r>
                        <a:rPr lang="pl-PL" sz="1400" u="none" strike="noStrike" spc="-50" dirty="0">
                          <a:effectLst/>
                        </a:rPr>
                        <a:t>ZNACZENIE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gn="ctr">
                        <a:lnSpc>
                          <a:spcPct val="115000"/>
                        </a:lnSpc>
                        <a:spcBef>
                          <a:spcPts val="500"/>
                        </a:spcBef>
                        <a:spcAft>
                          <a:spcPts val="1000"/>
                        </a:spcAft>
                      </a:pPr>
                      <a:r>
                        <a:rPr lang="pl-PL" sz="1400" u="none" strike="noStrike" spc="-50" dirty="0">
                          <a:effectLst/>
                        </a:rPr>
                        <a:t>OPIS/ZASTOSOWANIE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extLst>
                  <a:ext uri="{0D108BD9-81ED-4DB2-BD59-A6C34878D82A}">
                    <a16:rowId xmlns:a16="http://schemas.microsoft.com/office/drawing/2014/main" val="4291810313"/>
                  </a:ext>
                </a:extLst>
              </a:tr>
              <a:tr h="726858">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a:effectLst/>
                        </a:rPr>
                        <a:t>Zapasy</a:t>
                      </a:r>
                      <a:endParaRPr lang="pl-P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dirty="0">
                          <a:effectLst/>
                        </a:rPr>
                        <a:t>Ikona obrazująca stan zapasów w wymiarze: liczby w sztukach oraz w czasie.</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extLst>
                  <a:ext uri="{0D108BD9-81ED-4DB2-BD59-A6C34878D82A}">
                    <a16:rowId xmlns:a16="http://schemas.microsoft.com/office/drawing/2014/main" val="1377314744"/>
                  </a:ext>
                </a:extLst>
              </a:tr>
              <a:tr h="726858">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a:effectLst/>
                        </a:rPr>
                        <a:t>Idź i zobacz</a:t>
                      </a:r>
                      <a:endParaRPr lang="pl-P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a:effectLst/>
                        </a:rPr>
                        <a:t>Modyfikowanie planów pracy (liczby przetworzonych usług) w oparciu o zaobserwowane zapasy.</a:t>
                      </a:r>
                      <a:endParaRPr lang="pl-PL" sz="1400">
                        <a:effectLst/>
                      </a:endParaRPr>
                    </a:p>
                    <a:p>
                      <a:pPr>
                        <a:lnSpc>
                          <a:spcPct val="115000"/>
                        </a:lnSpc>
                        <a:spcBef>
                          <a:spcPts val="500"/>
                        </a:spcBef>
                        <a:spcAft>
                          <a:spcPts val="1000"/>
                        </a:spcAft>
                      </a:pPr>
                      <a:r>
                        <a:rPr lang="pl-PL" sz="1400" u="none" strike="noStrike" spc="-50">
                          <a:effectLst/>
                        </a:rPr>
                        <a:t> </a:t>
                      </a:r>
                      <a:endParaRPr lang="pl-P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extLst>
                  <a:ext uri="{0D108BD9-81ED-4DB2-BD59-A6C34878D82A}">
                    <a16:rowId xmlns:a16="http://schemas.microsoft.com/office/drawing/2014/main" val="3262941431"/>
                  </a:ext>
                </a:extLst>
              </a:tr>
              <a:tr h="948805">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a:effectLst/>
                        </a:rPr>
                        <a:t>Kaizen</a:t>
                      </a:r>
                      <a:endParaRPr lang="pl-P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dirty="0">
                          <a:effectLst/>
                        </a:rPr>
                        <a:t>Wskazuje, jakie usprawnienia są konieczne, żeby osiągnąć zaplanowany czas przyszły w procesie mapowania stanu przyszłego.</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extLst>
                  <a:ext uri="{0D108BD9-81ED-4DB2-BD59-A6C34878D82A}">
                    <a16:rowId xmlns:a16="http://schemas.microsoft.com/office/drawing/2014/main" val="2254574663"/>
                  </a:ext>
                </a:extLst>
              </a:tr>
              <a:tr h="726858">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dirty="0">
                          <a:effectLst/>
                        </a:rPr>
                        <a:t>Dane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dirty="0">
                          <a:effectLst/>
                        </a:rPr>
                        <a:t>Ikona z danymi służąca do przedstawienia informacji dotyczącej danego procesu, wydziału, klientów.</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extLst>
                  <a:ext uri="{0D108BD9-81ED-4DB2-BD59-A6C34878D82A}">
                    <a16:rowId xmlns:a16="http://schemas.microsoft.com/office/drawing/2014/main" val="2930927976"/>
                  </a:ext>
                </a:extLst>
              </a:tr>
              <a:tr h="948805">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a:effectLst/>
                        </a:rPr>
                        <a:t>Transport</a:t>
                      </a:r>
                      <a:endParaRPr lang="pl-P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a:effectLst/>
                        </a:rPr>
                        <a:t>Oznacza transport produktów lub usług. W środku powinna być data lub inne informacje oznaczające dany termin (oznaczenie częstotliwości dostaw).</a:t>
                      </a:r>
                      <a:endParaRPr lang="pl-PL" sz="1400">
                        <a:effectLst/>
                      </a:endParaRPr>
                    </a:p>
                    <a:p>
                      <a:pPr>
                        <a:lnSpc>
                          <a:spcPct val="115000"/>
                        </a:lnSpc>
                        <a:spcBef>
                          <a:spcPts val="500"/>
                        </a:spcBef>
                        <a:spcAft>
                          <a:spcPts val="1000"/>
                        </a:spcAft>
                      </a:pPr>
                      <a:r>
                        <a:rPr lang="pl-PL" sz="1400" u="none" strike="noStrike" spc="-50">
                          <a:effectLst/>
                        </a:rPr>
                        <a:t> </a:t>
                      </a:r>
                      <a:endParaRPr lang="pl-P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extLst>
                  <a:ext uri="{0D108BD9-81ED-4DB2-BD59-A6C34878D82A}">
                    <a16:rowId xmlns:a16="http://schemas.microsoft.com/office/drawing/2014/main" val="1376120808"/>
                  </a:ext>
                </a:extLst>
              </a:tr>
              <a:tr h="671437">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dirty="0">
                          <a:effectLst/>
                        </a:rPr>
                        <a:t>Pracownik</a:t>
                      </a:r>
                      <a:r>
                        <a:rPr lang="pl-PL" sz="1400" u="none" strike="noStrike" spc="0" dirty="0">
                          <a:effectLst/>
                        </a:rPr>
                        <a:t> </a:t>
                      </a:r>
                      <a:r>
                        <a:rPr lang="pl-PL" sz="1400" u="none" strike="noStrike" spc="-50" dirty="0">
                          <a:effectLst/>
                        </a:rPr>
                        <a:t>administracyjny</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tc>
                  <a:txBody>
                    <a:bodyPr/>
                    <a:lstStyle/>
                    <a:p>
                      <a:pPr>
                        <a:lnSpc>
                          <a:spcPct val="115000"/>
                        </a:lnSpc>
                        <a:spcBef>
                          <a:spcPts val="500"/>
                        </a:spcBef>
                        <a:spcAft>
                          <a:spcPts val="1000"/>
                        </a:spcAft>
                      </a:pPr>
                      <a:r>
                        <a:rPr lang="pl-PL" sz="1400" u="none" strike="noStrike" spc="-50" dirty="0">
                          <a:effectLst/>
                        </a:rPr>
                        <a:t>Symbol pracownika administracyjnego - pracownika w danym procesie.</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0531" marR="50531" marT="0" marB="0" anchor="ctr"/>
                </a:tc>
                <a:extLst>
                  <a:ext uri="{0D108BD9-81ED-4DB2-BD59-A6C34878D82A}">
                    <a16:rowId xmlns:a16="http://schemas.microsoft.com/office/drawing/2014/main" val="2225925110"/>
                  </a:ext>
                </a:extLst>
              </a:tr>
            </a:tbl>
          </a:graphicData>
        </a:graphic>
      </p:graphicFrame>
      <p:pic>
        <p:nvPicPr>
          <p:cNvPr id="5126" name="Obraz 11">
            <a:extLst>
              <a:ext uri="{FF2B5EF4-FFF2-40B4-BE49-F238E27FC236}">
                <a16:creationId xmlns:a16="http://schemas.microsoft.com/office/drawing/2014/main" id="{1DE68D2B-304B-4CC9-AA73-C1A1CCB178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3348" y="702010"/>
            <a:ext cx="708025" cy="701675"/>
          </a:xfrm>
          <a:prstGeom prst="rect">
            <a:avLst/>
          </a:prstGeom>
          <a:noFill/>
          <a:extLst>
            <a:ext uri="{909E8E84-426E-40DD-AFC4-6F175D3DCCD1}">
              <a14:hiddenFill xmlns:a14="http://schemas.microsoft.com/office/drawing/2010/main">
                <a:solidFill>
                  <a:srgbClr val="FFFFFF"/>
                </a:solidFill>
              </a14:hiddenFill>
            </a:ext>
          </a:extLst>
        </p:spPr>
      </p:pic>
      <p:pic>
        <p:nvPicPr>
          <p:cNvPr id="5125" name="Obraz 10" descr="Obraz zawierający nożyczki&#10;&#10;Opis wygenerowany automatycznie">
            <a:extLst>
              <a:ext uri="{FF2B5EF4-FFF2-40B4-BE49-F238E27FC236}">
                <a16:creationId xmlns:a16="http://schemas.microsoft.com/office/drawing/2014/main" id="{B32E96B6-480A-48AF-A136-1EBBF1A5A8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4122" y="1691497"/>
            <a:ext cx="1006475" cy="555625"/>
          </a:xfrm>
          <a:prstGeom prst="rect">
            <a:avLst/>
          </a:prstGeom>
          <a:noFill/>
          <a:extLst>
            <a:ext uri="{909E8E84-426E-40DD-AFC4-6F175D3DCCD1}">
              <a14:hiddenFill xmlns:a14="http://schemas.microsoft.com/office/drawing/2010/main">
                <a:solidFill>
                  <a:srgbClr val="FFFFFF"/>
                </a:solidFill>
              </a14:hiddenFill>
            </a:ext>
          </a:extLst>
        </p:spPr>
      </p:pic>
      <p:pic>
        <p:nvPicPr>
          <p:cNvPr id="5124" name="Obraz 9" descr="Obraz zawierający tekst&#10;&#10;Opis wygenerowany automatycznie">
            <a:extLst>
              <a:ext uri="{FF2B5EF4-FFF2-40B4-BE49-F238E27FC236}">
                <a16:creationId xmlns:a16="http://schemas.microsoft.com/office/drawing/2014/main" id="{18571FC0-AA69-4757-9B94-79E63057BF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8168" y="2694079"/>
            <a:ext cx="769938" cy="601662"/>
          </a:xfrm>
          <a:prstGeom prst="rect">
            <a:avLst/>
          </a:prstGeom>
          <a:noFill/>
          <a:extLst>
            <a:ext uri="{909E8E84-426E-40DD-AFC4-6F175D3DCCD1}">
              <a14:hiddenFill xmlns:a14="http://schemas.microsoft.com/office/drawing/2010/main">
                <a:solidFill>
                  <a:srgbClr val="FFFFFF"/>
                </a:solidFill>
              </a14:hiddenFill>
            </a:ext>
          </a:extLst>
        </p:spPr>
      </p:pic>
      <p:pic>
        <p:nvPicPr>
          <p:cNvPr id="5123" name="Obraz 8">
            <a:extLst>
              <a:ext uri="{FF2B5EF4-FFF2-40B4-BE49-F238E27FC236}">
                <a16:creationId xmlns:a16="http://schemas.microsoft.com/office/drawing/2014/main" id="{59930F57-0AF1-4B34-93C8-3EC07F58AA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39836" y="3742698"/>
            <a:ext cx="11049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Obraz 7">
            <a:extLst>
              <a:ext uri="{FF2B5EF4-FFF2-40B4-BE49-F238E27FC236}">
                <a16:creationId xmlns:a16="http://schemas.microsoft.com/office/drawing/2014/main" id="{DE595860-ABCB-4615-8175-115ADD0B08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39836" y="4618322"/>
            <a:ext cx="1096963" cy="762000"/>
          </a:xfrm>
          <a:prstGeom prst="rect">
            <a:avLst/>
          </a:prstGeom>
          <a:noFill/>
          <a:extLst>
            <a:ext uri="{909E8E84-426E-40DD-AFC4-6F175D3DCCD1}">
              <a14:hiddenFill xmlns:a14="http://schemas.microsoft.com/office/drawing/2010/main">
                <a:solidFill>
                  <a:srgbClr val="FFFFFF"/>
                </a:solidFill>
              </a14:hiddenFill>
            </a:ext>
          </a:extLst>
        </p:spPr>
      </p:pic>
      <p:pic>
        <p:nvPicPr>
          <p:cNvPr id="5121" name="Obraz 6">
            <a:extLst>
              <a:ext uri="{FF2B5EF4-FFF2-40B4-BE49-F238E27FC236}">
                <a16:creationId xmlns:a16="http://schemas.microsoft.com/office/drawing/2014/main" id="{7D6EA1E2-EA57-47A2-9C95-86AF49C9384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72403" y="5722546"/>
            <a:ext cx="669925" cy="549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83936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2C3C4-E956-4471-9947-E644087FC24A}"/>
              </a:ext>
            </a:extLst>
          </p:cNvPr>
          <p:cNvSpPr>
            <a:spLocks noGrp="1"/>
          </p:cNvSpPr>
          <p:nvPr>
            <p:ph type="title"/>
          </p:nvPr>
        </p:nvSpPr>
        <p:spPr/>
        <p:txBody>
          <a:bodyPr/>
          <a:lstStyle/>
          <a:p>
            <a:r>
              <a:rPr lang="pl-PL" dirty="0"/>
              <a:t>Symbolika wykorzystywana w mapowaniu procesów</a:t>
            </a:r>
          </a:p>
        </p:txBody>
      </p:sp>
      <p:graphicFrame>
        <p:nvGraphicFramePr>
          <p:cNvPr id="5" name="Content Placeholder 4">
            <a:extLst>
              <a:ext uri="{FF2B5EF4-FFF2-40B4-BE49-F238E27FC236}">
                <a16:creationId xmlns:a16="http://schemas.microsoft.com/office/drawing/2014/main" id="{2BA1A3EA-7CBF-45D0-B4A4-AE691B154710}"/>
              </a:ext>
            </a:extLst>
          </p:cNvPr>
          <p:cNvGraphicFramePr>
            <a:graphicFrameLocks noGrp="1"/>
          </p:cNvGraphicFramePr>
          <p:nvPr>
            <p:ph idx="1"/>
            <p:extLst>
              <p:ext uri="{D42A27DB-BD31-4B8C-83A1-F6EECF244321}">
                <p14:modId xmlns:p14="http://schemas.microsoft.com/office/powerpoint/2010/main" val="1266661092"/>
              </p:ext>
            </p:extLst>
          </p:nvPr>
        </p:nvGraphicFramePr>
        <p:xfrm>
          <a:off x="4051966" y="585216"/>
          <a:ext cx="7506050" cy="4946309"/>
        </p:xfrm>
        <a:graphic>
          <a:graphicData uri="http://schemas.openxmlformats.org/drawingml/2006/table">
            <a:tbl>
              <a:tblPr firstRow="1" firstCol="1" bandRow="1">
                <a:tableStyleId>{5C22544A-7EE6-4342-B048-85BDC9FD1C3A}</a:tableStyleId>
              </a:tblPr>
              <a:tblGrid>
                <a:gridCol w="2055753">
                  <a:extLst>
                    <a:ext uri="{9D8B030D-6E8A-4147-A177-3AD203B41FA5}">
                      <a16:colId xmlns:a16="http://schemas.microsoft.com/office/drawing/2014/main" val="503145621"/>
                    </a:ext>
                  </a:extLst>
                </a:gridCol>
                <a:gridCol w="2156076">
                  <a:extLst>
                    <a:ext uri="{9D8B030D-6E8A-4147-A177-3AD203B41FA5}">
                      <a16:colId xmlns:a16="http://schemas.microsoft.com/office/drawing/2014/main" val="3411959436"/>
                    </a:ext>
                  </a:extLst>
                </a:gridCol>
                <a:gridCol w="3294221">
                  <a:extLst>
                    <a:ext uri="{9D8B030D-6E8A-4147-A177-3AD203B41FA5}">
                      <a16:colId xmlns:a16="http://schemas.microsoft.com/office/drawing/2014/main" val="2643169736"/>
                    </a:ext>
                  </a:extLst>
                </a:gridCol>
              </a:tblGrid>
              <a:tr h="514127">
                <a:tc>
                  <a:txBody>
                    <a:bodyPr/>
                    <a:lstStyle/>
                    <a:p>
                      <a:pPr algn="ctr">
                        <a:lnSpc>
                          <a:spcPct val="115000"/>
                        </a:lnSpc>
                        <a:spcBef>
                          <a:spcPts val="500"/>
                        </a:spcBef>
                        <a:spcAft>
                          <a:spcPts val="1000"/>
                        </a:spcAft>
                      </a:pPr>
                      <a:r>
                        <a:rPr lang="pl-PL" sz="1400" u="none" strike="noStrike" spc="-50" dirty="0">
                          <a:effectLst/>
                        </a:rPr>
                        <a:t>SYMBOL</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gn="ctr">
                        <a:lnSpc>
                          <a:spcPct val="115000"/>
                        </a:lnSpc>
                        <a:spcBef>
                          <a:spcPts val="500"/>
                        </a:spcBef>
                        <a:spcAft>
                          <a:spcPts val="1000"/>
                        </a:spcAft>
                      </a:pPr>
                      <a:r>
                        <a:rPr lang="pl-PL" sz="1400" u="none" strike="noStrike" spc="-50" dirty="0">
                          <a:effectLst/>
                        </a:rPr>
                        <a:t>ZNACZENIE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tc>
                  <a:txBody>
                    <a:bodyPr/>
                    <a:lstStyle/>
                    <a:p>
                      <a:pPr algn="ctr">
                        <a:lnSpc>
                          <a:spcPct val="115000"/>
                        </a:lnSpc>
                        <a:spcBef>
                          <a:spcPts val="500"/>
                        </a:spcBef>
                        <a:spcAft>
                          <a:spcPts val="1000"/>
                        </a:spcAft>
                      </a:pPr>
                      <a:r>
                        <a:rPr lang="pl-PL" sz="1400" u="none" strike="noStrike" spc="-50" dirty="0">
                          <a:effectLst/>
                        </a:rPr>
                        <a:t>OPIS/ZASTOSOWANIE</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51955" marR="51955" marT="0" marB="0" anchor="ctr"/>
                </a:tc>
                <a:extLst>
                  <a:ext uri="{0D108BD9-81ED-4DB2-BD59-A6C34878D82A}">
                    <a16:rowId xmlns:a16="http://schemas.microsoft.com/office/drawing/2014/main" val="2752414271"/>
                  </a:ext>
                </a:extLst>
              </a:tr>
              <a:tr h="979034">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67255" marR="67255" marT="0" marB="0" anchor="ctr"/>
                </a:tc>
                <a:tc>
                  <a:txBody>
                    <a:bodyPr/>
                    <a:lstStyle/>
                    <a:p>
                      <a:pPr>
                        <a:lnSpc>
                          <a:spcPct val="115000"/>
                        </a:lnSpc>
                        <a:spcBef>
                          <a:spcPts val="500"/>
                        </a:spcBef>
                        <a:spcAft>
                          <a:spcPts val="1000"/>
                        </a:spcAft>
                      </a:pPr>
                      <a:r>
                        <a:rPr lang="pl-PL" sz="1400" u="none" strike="noStrike" spc="-50" dirty="0">
                          <a:effectLst/>
                        </a:rPr>
                        <a:t>Skrzynka na KANBAN-y</a:t>
                      </a:r>
                      <a:endParaRPr lang="pl-PL" sz="1400" dirty="0">
                        <a:effectLst/>
                      </a:endParaRPr>
                    </a:p>
                  </a:txBody>
                  <a:tcPr marL="67255" marR="67255" marT="0" marB="0" anchor="ctr"/>
                </a:tc>
                <a:tc>
                  <a:txBody>
                    <a:bodyPr/>
                    <a:lstStyle/>
                    <a:p>
                      <a:pPr>
                        <a:lnSpc>
                          <a:spcPct val="115000"/>
                        </a:lnSpc>
                        <a:spcBef>
                          <a:spcPts val="500"/>
                        </a:spcBef>
                        <a:spcAft>
                          <a:spcPts val="1000"/>
                        </a:spcAft>
                      </a:pPr>
                      <a:r>
                        <a:rPr lang="pl-PL" sz="1400" u="none" strike="noStrike" spc="-50" dirty="0">
                          <a:effectLst/>
                        </a:rPr>
                        <a:t>Miejsce, w którym gromadzone karty KANBAN przed ich dalszym przemieszczaniem.</a:t>
                      </a:r>
                      <a:endParaRPr lang="pl-PL" sz="1400" dirty="0">
                        <a:effectLst/>
                      </a:endParaRPr>
                    </a:p>
                  </a:txBody>
                  <a:tcPr marL="67255" marR="67255" marT="0" marB="0" anchor="ctr"/>
                </a:tc>
                <a:extLst>
                  <a:ext uri="{0D108BD9-81ED-4DB2-BD59-A6C34878D82A}">
                    <a16:rowId xmlns:a16="http://schemas.microsoft.com/office/drawing/2014/main" val="539854061"/>
                  </a:ext>
                </a:extLst>
              </a:tr>
              <a:tr h="929871">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67255" marR="67255" marT="0" marB="0" anchor="ctr"/>
                </a:tc>
                <a:tc>
                  <a:txBody>
                    <a:bodyPr/>
                    <a:lstStyle/>
                    <a:p>
                      <a:pPr>
                        <a:lnSpc>
                          <a:spcPct val="115000"/>
                        </a:lnSpc>
                        <a:spcBef>
                          <a:spcPts val="500"/>
                        </a:spcBef>
                        <a:spcAft>
                          <a:spcPts val="1000"/>
                        </a:spcAft>
                      </a:pPr>
                      <a:r>
                        <a:rPr lang="pl-PL" sz="1400" u="none" strike="noStrike" spc="-50" dirty="0">
                          <a:effectLst/>
                        </a:rPr>
                        <a:t>KANBAN</a:t>
                      </a:r>
                      <a:r>
                        <a:rPr lang="pl-PL" sz="1400" u="none" strike="noStrike" spc="0" dirty="0">
                          <a:effectLst/>
                        </a:rPr>
                        <a:t> </a:t>
                      </a:r>
                      <a:r>
                        <a:rPr lang="pl-PL" sz="1400" u="none" strike="noStrike" spc="-50" dirty="0">
                          <a:effectLst/>
                        </a:rPr>
                        <a:t>uruchamiający proces administracyjny</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7255" marR="67255" marT="0" marB="0" anchor="ctr"/>
                </a:tc>
                <a:tc>
                  <a:txBody>
                    <a:bodyPr/>
                    <a:lstStyle/>
                    <a:p>
                      <a:pPr>
                        <a:lnSpc>
                          <a:spcPct val="115000"/>
                        </a:lnSpc>
                        <a:spcBef>
                          <a:spcPts val="500"/>
                        </a:spcBef>
                        <a:spcAft>
                          <a:spcPts val="1000"/>
                        </a:spcAft>
                      </a:pPr>
                      <a:r>
                        <a:rPr lang="pl-PL" sz="1400" u="none" strike="noStrike" spc="-50" dirty="0">
                          <a:effectLst/>
                        </a:rPr>
                        <a:t>Symbol KANBAN-u procesu administracyjnego/ usługowego uruchamiającego daną usługę.</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7255" marR="67255" marT="0" marB="0" anchor="ctr"/>
                </a:tc>
                <a:extLst>
                  <a:ext uri="{0D108BD9-81ED-4DB2-BD59-A6C34878D82A}">
                    <a16:rowId xmlns:a16="http://schemas.microsoft.com/office/drawing/2014/main" val="2281993644"/>
                  </a:ext>
                </a:extLst>
              </a:tr>
              <a:tr h="1023661">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67255" marR="67255" marT="0" marB="0" anchor="ctr"/>
                </a:tc>
                <a:tc>
                  <a:txBody>
                    <a:bodyPr/>
                    <a:lstStyle/>
                    <a:p>
                      <a:pPr>
                        <a:lnSpc>
                          <a:spcPct val="115000"/>
                        </a:lnSpc>
                        <a:spcBef>
                          <a:spcPts val="500"/>
                        </a:spcBef>
                        <a:spcAft>
                          <a:spcPts val="1000"/>
                        </a:spcAft>
                      </a:pPr>
                      <a:r>
                        <a:rPr lang="pl-PL" sz="1400" u="none" strike="noStrike" spc="-50" dirty="0">
                          <a:effectLst/>
                        </a:rPr>
                        <a:t>Karty KANBAN</a:t>
                      </a:r>
                      <a:r>
                        <a:rPr lang="pl-PL" sz="1400" u="none" strike="noStrike" spc="0" dirty="0">
                          <a:effectLst/>
                        </a:rPr>
                        <a:t> </a:t>
                      </a:r>
                      <a:r>
                        <a:rPr lang="pl-PL" sz="1400" u="none" strike="noStrike" spc="-50" dirty="0">
                          <a:effectLst/>
                        </a:rPr>
                        <a:t>Przemieszczano</a:t>
                      </a:r>
                      <a:r>
                        <a:rPr lang="pl-PL" sz="1400" u="none" strike="noStrike" spc="0" dirty="0">
                          <a:effectLst/>
                        </a:rPr>
                        <a:t> </a:t>
                      </a:r>
                      <a:r>
                        <a:rPr lang="pl-PL" sz="1400" u="none" strike="noStrike" spc="-50" dirty="0">
                          <a:effectLst/>
                        </a:rPr>
                        <a:t>partiami</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7255" marR="67255" marT="0" marB="0" anchor="ctr"/>
                </a:tc>
                <a:tc>
                  <a:txBody>
                    <a:bodyPr/>
                    <a:lstStyle/>
                    <a:p>
                      <a:pPr>
                        <a:lnSpc>
                          <a:spcPct val="115000"/>
                        </a:lnSpc>
                        <a:spcBef>
                          <a:spcPts val="500"/>
                        </a:spcBef>
                        <a:spcAft>
                          <a:spcPts val="1000"/>
                        </a:spcAft>
                      </a:pPr>
                      <a:r>
                        <a:rPr lang="pl-PL" sz="1400" u="none" strike="noStrike" spc="-50" dirty="0">
                          <a:effectLst/>
                        </a:rPr>
                        <a:t>Symbol KANBAN-ów przemieszczanych partiami.</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7255" marR="67255" marT="0" marB="0" anchor="ctr"/>
                </a:tc>
                <a:extLst>
                  <a:ext uri="{0D108BD9-81ED-4DB2-BD59-A6C34878D82A}">
                    <a16:rowId xmlns:a16="http://schemas.microsoft.com/office/drawing/2014/main" val="3908608886"/>
                  </a:ext>
                </a:extLst>
              </a:tr>
              <a:tr h="617508">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67255" marR="67255" marT="0" marB="0" anchor="ctr"/>
                </a:tc>
                <a:tc>
                  <a:txBody>
                    <a:bodyPr/>
                    <a:lstStyle/>
                    <a:p>
                      <a:pPr>
                        <a:lnSpc>
                          <a:spcPct val="115000"/>
                        </a:lnSpc>
                        <a:spcBef>
                          <a:spcPts val="500"/>
                        </a:spcBef>
                        <a:spcAft>
                          <a:spcPts val="1000"/>
                        </a:spcAft>
                      </a:pPr>
                      <a:r>
                        <a:rPr lang="pl-PL" sz="1400" u="none" strike="noStrike" spc="-50" dirty="0">
                          <a:effectLst/>
                        </a:rPr>
                        <a:t>KANBAN</a:t>
                      </a:r>
                      <a:r>
                        <a:rPr lang="pl-PL" sz="1400" u="none" strike="noStrike" spc="0" dirty="0">
                          <a:effectLst/>
                        </a:rPr>
                        <a:t> </a:t>
                      </a:r>
                      <a:r>
                        <a:rPr lang="pl-PL" sz="1400" u="none" strike="noStrike" spc="-50" dirty="0">
                          <a:effectLst/>
                        </a:rPr>
                        <a:t>transportowy</a:t>
                      </a:r>
                      <a:endParaRPr lang="pl-PL" sz="1400" dirty="0">
                        <a:effectLst/>
                      </a:endParaRPr>
                    </a:p>
                    <a:p>
                      <a:pPr>
                        <a:lnSpc>
                          <a:spcPct val="115000"/>
                        </a:lnSpc>
                        <a:spcBef>
                          <a:spcPts val="500"/>
                        </a:spcBef>
                        <a:spcAft>
                          <a:spcPts val="1000"/>
                        </a:spcAft>
                      </a:pPr>
                      <a:r>
                        <a:rPr lang="pl-PL" sz="1400" u="none" strike="noStrike" spc="-50" dirty="0">
                          <a:effectLst/>
                        </a:rPr>
                        <a:t> </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7255" marR="67255" marT="0" marB="0" anchor="ctr"/>
                </a:tc>
                <a:tc>
                  <a:txBody>
                    <a:bodyPr/>
                    <a:lstStyle/>
                    <a:p>
                      <a:pPr>
                        <a:lnSpc>
                          <a:spcPct val="115000"/>
                        </a:lnSpc>
                        <a:spcBef>
                          <a:spcPts val="500"/>
                        </a:spcBef>
                        <a:spcAft>
                          <a:spcPts val="1000"/>
                        </a:spcAft>
                      </a:pPr>
                      <a:r>
                        <a:rPr lang="pl-PL" sz="1400" u="none" strike="noStrike" spc="-50">
                          <a:effectLst/>
                        </a:rPr>
                        <a:t>Symbol KANBAN-u transportowego.</a:t>
                      </a:r>
                      <a:endParaRPr lang="pl-PL" sz="1400">
                        <a:effectLst/>
                        <a:latin typeface="Calibri" panose="020F0502020204030204" pitchFamily="34" charset="0"/>
                        <a:ea typeface="Times New Roman" panose="02020603050405020304" pitchFamily="18" charset="0"/>
                        <a:cs typeface="Times New Roman" panose="02020603050405020304" pitchFamily="18" charset="0"/>
                      </a:endParaRPr>
                    </a:p>
                  </a:txBody>
                  <a:tcPr marL="67255" marR="67255" marT="0" marB="0" anchor="ctr"/>
                </a:tc>
                <a:extLst>
                  <a:ext uri="{0D108BD9-81ED-4DB2-BD59-A6C34878D82A}">
                    <a16:rowId xmlns:a16="http://schemas.microsoft.com/office/drawing/2014/main" val="732574110"/>
                  </a:ext>
                </a:extLst>
              </a:tr>
              <a:tr h="832802">
                <a:tc>
                  <a:txBody>
                    <a:bodyPr/>
                    <a:lstStyle/>
                    <a:p>
                      <a:pPr algn="ctr">
                        <a:lnSpc>
                          <a:spcPct val="115000"/>
                        </a:lnSpc>
                        <a:spcBef>
                          <a:spcPts val="500"/>
                        </a:spcBef>
                        <a:spcAft>
                          <a:spcPts val="1000"/>
                        </a:spcAft>
                      </a:pPr>
                      <a:endParaRPr lang="pl-PL" sz="1400" b="0" i="0" u="none" strike="noStrike" spc="-50">
                        <a:solidFill>
                          <a:srgbClr val="000000"/>
                        </a:solidFill>
                        <a:effectLst/>
                        <a:latin typeface="Arial" panose="020B0604020202020204" pitchFamily="34" charset="0"/>
                        <a:ea typeface="Book Antiqua" panose="02040602050305030304" pitchFamily="18" charset="0"/>
                        <a:cs typeface="Book Antiqua" panose="02040602050305030304" pitchFamily="18" charset="0"/>
                      </a:endParaRPr>
                    </a:p>
                  </a:txBody>
                  <a:tcPr marL="67255" marR="67255" marT="0" marB="0" anchor="ctr"/>
                </a:tc>
                <a:tc>
                  <a:txBody>
                    <a:bodyPr/>
                    <a:lstStyle/>
                    <a:p>
                      <a:pPr>
                        <a:lnSpc>
                          <a:spcPct val="115000"/>
                        </a:lnSpc>
                        <a:spcBef>
                          <a:spcPts val="500"/>
                        </a:spcBef>
                        <a:spcAft>
                          <a:spcPts val="1000"/>
                        </a:spcAft>
                      </a:pPr>
                      <a:r>
                        <a:rPr lang="pl-PL" sz="1400" u="none" strike="noStrike" spc="-50" dirty="0">
                          <a:effectLst/>
                        </a:rPr>
                        <a:t>KANBAN</a:t>
                      </a:r>
                      <a:r>
                        <a:rPr lang="pl-PL" sz="1400" u="none" strike="noStrike" spc="0" dirty="0">
                          <a:effectLst/>
                        </a:rPr>
                        <a:t> </a:t>
                      </a:r>
                      <a:r>
                        <a:rPr lang="pl-PL" sz="1400" u="none" strike="noStrike" spc="-50" dirty="0">
                          <a:effectLst/>
                        </a:rPr>
                        <a:t>sygnalizacyjny</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7255" marR="67255" marT="0" marB="0" anchor="ctr"/>
                </a:tc>
                <a:tc>
                  <a:txBody>
                    <a:bodyPr/>
                    <a:lstStyle/>
                    <a:p>
                      <a:pPr>
                        <a:lnSpc>
                          <a:spcPct val="115000"/>
                        </a:lnSpc>
                        <a:spcBef>
                          <a:spcPts val="500"/>
                        </a:spcBef>
                        <a:spcAft>
                          <a:spcPts val="1000"/>
                        </a:spcAft>
                      </a:pPr>
                      <a:r>
                        <a:rPr lang="pl-PL" sz="1400" u="none" strike="noStrike" spc="-50" dirty="0">
                          <a:effectLst/>
                        </a:rPr>
                        <a:t>Oznaczenie KANBAN-u sygnalizacyjnego.</a:t>
                      </a:r>
                      <a:endParaRPr lang="pl-PL" sz="14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7255" marR="67255" marT="0" marB="0" anchor="ctr"/>
                </a:tc>
                <a:extLst>
                  <a:ext uri="{0D108BD9-81ED-4DB2-BD59-A6C34878D82A}">
                    <a16:rowId xmlns:a16="http://schemas.microsoft.com/office/drawing/2014/main" val="2709668401"/>
                  </a:ext>
                </a:extLst>
              </a:tr>
            </a:tbl>
          </a:graphicData>
        </a:graphic>
      </p:graphicFrame>
      <p:pic>
        <p:nvPicPr>
          <p:cNvPr id="4101" name="Obraz 5">
            <a:extLst>
              <a:ext uri="{FF2B5EF4-FFF2-40B4-BE49-F238E27FC236}">
                <a16:creationId xmlns:a16="http://schemas.microsoft.com/office/drawing/2014/main" id="{9D7BD568-EBA4-47E8-8065-C6A43A2260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2185" y="1395920"/>
            <a:ext cx="587375" cy="5111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Obraz 4" descr="Obraz zawierający tekst, meble, stół, stół roboczy&#10;&#10;Opis wygenerowany automatycznie">
            <a:extLst>
              <a:ext uri="{FF2B5EF4-FFF2-40B4-BE49-F238E27FC236}">
                <a16:creationId xmlns:a16="http://schemas.microsoft.com/office/drawing/2014/main" id="{B079225D-0A50-4D77-95C9-9EE2370993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9004" y="2275912"/>
            <a:ext cx="1181100" cy="434975"/>
          </a:xfrm>
          <a:prstGeom prst="rect">
            <a:avLst/>
          </a:prstGeom>
          <a:noFill/>
          <a:extLst>
            <a:ext uri="{909E8E84-426E-40DD-AFC4-6F175D3DCCD1}">
              <a14:hiddenFill xmlns:a14="http://schemas.microsoft.com/office/drawing/2010/main">
                <a:solidFill>
                  <a:srgbClr val="FFFFFF"/>
                </a:solidFill>
              </a14:hiddenFill>
            </a:ext>
          </a:extLst>
        </p:spPr>
      </p:pic>
      <p:pic>
        <p:nvPicPr>
          <p:cNvPr id="4099" name="Obraz 3">
            <a:extLst>
              <a:ext uri="{FF2B5EF4-FFF2-40B4-BE49-F238E27FC236}">
                <a16:creationId xmlns:a16="http://schemas.microsoft.com/office/drawing/2014/main" id="{C5FA9779-F383-49EA-A7C3-3BEBC7ED5A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3141" y="3305221"/>
            <a:ext cx="1012825" cy="473075"/>
          </a:xfrm>
          <a:prstGeom prst="rect">
            <a:avLst/>
          </a:prstGeom>
          <a:noFill/>
          <a:extLst>
            <a:ext uri="{909E8E84-426E-40DD-AFC4-6F175D3DCCD1}">
              <a14:hiddenFill xmlns:a14="http://schemas.microsoft.com/office/drawing/2010/main">
                <a:solidFill>
                  <a:srgbClr val="FFFFFF"/>
                </a:solidFill>
              </a14:hiddenFill>
            </a:ext>
          </a:extLst>
        </p:spPr>
      </p:pic>
      <p:pic>
        <p:nvPicPr>
          <p:cNvPr id="4098" name="Obraz 2">
            <a:extLst>
              <a:ext uri="{FF2B5EF4-FFF2-40B4-BE49-F238E27FC236}">
                <a16:creationId xmlns:a16="http://schemas.microsoft.com/office/drawing/2014/main" id="{8D196484-11AA-4B36-AE08-3639453BF52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2184" y="4171680"/>
            <a:ext cx="1074737" cy="419100"/>
          </a:xfrm>
          <a:prstGeom prst="rect">
            <a:avLst/>
          </a:prstGeom>
          <a:noFill/>
          <a:extLst>
            <a:ext uri="{909E8E84-426E-40DD-AFC4-6F175D3DCCD1}">
              <a14:hiddenFill xmlns:a14="http://schemas.microsoft.com/office/drawing/2010/main">
                <a:solidFill>
                  <a:srgbClr val="FFFFFF"/>
                </a:solidFill>
              </a14:hiddenFill>
            </a:ext>
          </a:extLst>
        </p:spPr>
      </p:pic>
      <p:pic>
        <p:nvPicPr>
          <p:cNvPr id="4097" name="Obraz 1">
            <a:extLst>
              <a:ext uri="{FF2B5EF4-FFF2-40B4-BE49-F238E27FC236}">
                <a16:creationId xmlns:a16="http://schemas.microsoft.com/office/drawing/2014/main" id="{B893913B-1741-4511-8EFA-552F6BD29E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3464" y="4780480"/>
            <a:ext cx="892175" cy="631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16005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2C3C4-E956-4471-9947-E644087FC24A}"/>
              </a:ext>
            </a:extLst>
          </p:cNvPr>
          <p:cNvSpPr>
            <a:spLocks noGrp="1"/>
          </p:cNvSpPr>
          <p:nvPr>
            <p:ph type="title"/>
          </p:nvPr>
        </p:nvSpPr>
        <p:spPr/>
        <p:txBody>
          <a:bodyPr/>
          <a:lstStyle/>
          <a:p>
            <a:r>
              <a:rPr lang="pl-PL" dirty="0"/>
              <a:t>Mapowanie strumienia wartości</a:t>
            </a:r>
          </a:p>
        </p:txBody>
      </p:sp>
      <p:pic>
        <p:nvPicPr>
          <p:cNvPr id="6146" name="Picture 2" descr="Current state value stream map">
            <a:extLst>
              <a:ext uri="{FF2B5EF4-FFF2-40B4-BE49-F238E27FC236}">
                <a16:creationId xmlns:a16="http://schemas.microsoft.com/office/drawing/2014/main" id="{22199FFB-6A0D-4C38-A3FA-367AA5AB73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43663" y="789836"/>
            <a:ext cx="6002868" cy="526918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903A180-FFC3-4F73-B911-0D9ECA38D8B1}"/>
              </a:ext>
            </a:extLst>
          </p:cNvPr>
          <p:cNvSpPr txBox="1"/>
          <p:nvPr/>
        </p:nvSpPr>
        <p:spPr>
          <a:xfrm>
            <a:off x="3801979" y="6112042"/>
            <a:ext cx="7106653" cy="523220"/>
          </a:xfrm>
          <a:prstGeom prst="rect">
            <a:avLst/>
          </a:prstGeom>
          <a:noFill/>
        </p:spPr>
        <p:txBody>
          <a:bodyPr wrap="square" rtlCol="0">
            <a:spAutoFit/>
          </a:bodyPr>
          <a:lstStyle/>
          <a:p>
            <a:r>
              <a:rPr lang="pl-PL" sz="1400" dirty="0"/>
              <a:t>Źródło: </a:t>
            </a:r>
            <a:r>
              <a:rPr lang="pl-PL" sz="1400" dirty="0">
                <a:hlinkClick r:id="rId3"/>
              </a:rPr>
              <a:t>https://support.microsoft.com/lv-lv/office/create-a-value-stream-map-35a09801-999e-4beb-ad4a-3235b3f0eaa3</a:t>
            </a:r>
            <a:r>
              <a:rPr lang="pl-PL" sz="1400" dirty="0"/>
              <a:t> </a:t>
            </a:r>
          </a:p>
        </p:txBody>
      </p:sp>
    </p:spTree>
    <p:extLst>
      <p:ext uri="{BB962C8B-B14F-4D97-AF65-F5344CB8AC3E}">
        <p14:creationId xmlns:p14="http://schemas.microsoft.com/office/powerpoint/2010/main" val="230555348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2C3C4-E956-4471-9947-E644087FC24A}"/>
              </a:ext>
            </a:extLst>
          </p:cNvPr>
          <p:cNvSpPr>
            <a:spLocks noGrp="1"/>
          </p:cNvSpPr>
          <p:nvPr>
            <p:ph type="title"/>
          </p:nvPr>
        </p:nvSpPr>
        <p:spPr/>
        <p:txBody>
          <a:bodyPr/>
          <a:lstStyle/>
          <a:p>
            <a:r>
              <a:rPr lang="pl-PL" dirty="0"/>
              <a:t>Mapowanie strumienia wartości</a:t>
            </a:r>
          </a:p>
        </p:txBody>
      </p:sp>
      <p:pic>
        <p:nvPicPr>
          <p:cNvPr id="7170" name="Picture 2" descr="Future state value stream map">
            <a:extLst>
              <a:ext uri="{FF2B5EF4-FFF2-40B4-BE49-F238E27FC236}">
                <a16:creationId xmlns:a16="http://schemas.microsoft.com/office/drawing/2014/main" id="{63379EC2-6FE3-4552-953C-3C24616597B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4770" y="1001151"/>
            <a:ext cx="5592178" cy="484655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67BFC146-5BBE-4A7C-9E61-1E4A4098163F}"/>
              </a:ext>
            </a:extLst>
          </p:cNvPr>
          <p:cNvSpPr txBox="1"/>
          <p:nvPr/>
        </p:nvSpPr>
        <p:spPr>
          <a:xfrm>
            <a:off x="3801979" y="6112042"/>
            <a:ext cx="7106653" cy="523220"/>
          </a:xfrm>
          <a:prstGeom prst="rect">
            <a:avLst/>
          </a:prstGeom>
          <a:noFill/>
        </p:spPr>
        <p:txBody>
          <a:bodyPr wrap="square" rtlCol="0">
            <a:spAutoFit/>
          </a:bodyPr>
          <a:lstStyle/>
          <a:p>
            <a:r>
              <a:rPr lang="pl-PL" sz="1400" dirty="0"/>
              <a:t>Źródło: </a:t>
            </a:r>
            <a:r>
              <a:rPr lang="pl-PL" sz="1400" dirty="0">
                <a:hlinkClick r:id="rId3"/>
              </a:rPr>
              <a:t>https://support.microsoft.com/lv-lv/office/create-a-value-stream-map-35a09801-999e-4beb-ad4a-3235b3f0eaa3</a:t>
            </a:r>
            <a:r>
              <a:rPr lang="pl-PL" sz="1400" dirty="0"/>
              <a:t> </a:t>
            </a:r>
          </a:p>
        </p:txBody>
      </p:sp>
    </p:spTree>
    <p:extLst>
      <p:ext uri="{BB962C8B-B14F-4D97-AF65-F5344CB8AC3E}">
        <p14:creationId xmlns:p14="http://schemas.microsoft.com/office/powerpoint/2010/main" val="33450962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Zarządzanie projektowe</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lstStyle/>
          <a:p>
            <a:pPr marL="0" indent="0" algn="just">
              <a:buNone/>
            </a:pPr>
            <a:r>
              <a:rPr lang="pl-PL" dirty="0"/>
              <a:t>Zarządzanie projektowe, zarządzanie projektami to proces                              w którym osoba występująca w roli kierownika projektu wykonuje zadania w zakresie planowania, wykonania i kontrolowania realizacji zadań zaplanowanych w zakresie projektu.</a:t>
            </a:r>
          </a:p>
          <a:p>
            <a:pPr marL="0" indent="0" algn="just">
              <a:buNone/>
            </a:pPr>
            <a:r>
              <a:rPr lang="pl-PL" dirty="0"/>
              <a:t>Zarządzanie projektowe nakierowane jest na wykorzystanie technik, metod i narzędzi zarządzania do zaplanowania alokacji środków, takich jak zasoby ludzkie, rzeczowe i finansowe, na potrzeby realizacji zadań, nakierowanych na wykonanie celów prowadzących do wykonania unikatowego przedsięwzięcia                             o złożonym charakterze.</a:t>
            </a:r>
          </a:p>
          <a:p>
            <a:pPr marL="0" indent="0">
              <a:buNone/>
            </a:pPr>
            <a:endParaRPr lang="pl-PL" dirty="0"/>
          </a:p>
        </p:txBody>
      </p:sp>
    </p:spTree>
    <p:extLst>
      <p:ext uri="{BB962C8B-B14F-4D97-AF65-F5344CB8AC3E}">
        <p14:creationId xmlns:p14="http://schemas.microsoft.com/office/powerpoint/2010/main" val="378354329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EFC13F-59B5-4DAA-9FDA-73114BE918D8}"/>
              </a:ext>
            </a:extLst>
          </p:cNvPr>
          <p:cNvSpPr>
            <a:spLocks noGrp="1"/>
          </p:cNvSpPr>
          <p:nvPr>
            <p:ph type="title"/>
          </p:nvPr>
        </p:nvSpPr>
        <p:spPr/>
        <p:txBody>
          <a:bodyPr/>
          <a:lstStyle/>
          <a:p>
            <a:r>
              <a:rPr lang="pl-PL" dirty="0"/>
              <a:t>CASE STUDY </a:t>
            </a:r>
          </a:p>
        </p:txBody>
      </p:sp>
      <p:sp>
        <p:nvSpPr>
          <p:cNvPr id="3" name="Content Placeholder 2">
            <a:extLst>
              <a:ext uri="{FF2B5EF4-FFF2-40B4-BE49-F238E27FC236}">
                <a16:creationId xmlns:a16="http://schemas.microsoft.com/office/drawing/2014/main" id="{276EB521-82DF-42B5-8EF2-79946C1929C6}"/>
              </a:ext>
            </a:extLst>
          </p:cNvPr>
          <p:cNvSpPr>
            <a:spLocks noGrp="1"/>
          </p:cNvSpPr>
          <p:nvPr>
            <p:ph idx="1"/>
          </p:nvPr>
        </p:nvSpPr>
        <p:spPr/>
        <p:txBody>
          <a:bodyPr>
            <a:normAutofit fontScale="85000" lnSpcReduction="10000"/>
          </a:bodyPr>
          <a:lstStyle/>
          <a:p>
            <a:pPr marL="0" indent="0" algn="just">
              <a:buNone/>
            </a:pPr>
            <a:r>
              <a:rPr lang="pl-PL" dirty="0"/>
              <a:t>W przedsiębiorstwie usługowym uproszczony proces składania zamówienia na usługę szkoleniową wygląda następująco:</a:t>
            </a:r>
          </a:p>
          <a:p>
            <a:pPr marL="457200" indent="-457200" algn="just">
              <a:buFont typeface="+mj-lt"/>
              <a:buAutoNum type="arabicPeriod"/>
            </a:pPr>
            <a:r>
              <a:rPr lang="pl-PL" dirty="0"/>
              <a:t>Klient zakłada konto na platformie na stronie www</a:t>
            </a:r>
          </a:p>
          <a:p>
            <a:pPr marL="457200" indent="-457200" algn="just">
              <a:buFont typeface="+mj-lt"/>
              <a:buAutoNum type="arabicPeriod"/>
            </a:pPr>
            <a:r>
              <a:rPr lang="pl-PL" dirty="0"/>
              <a:t>Drogą mailową otrzymuje potwierdzenie założenia konta</a:t>
            </a:r>
          </a:p>
          <a:p>
            <a:pPr marL="457200" indent="-457200" algn="just">
              <a:buFont typeface="+mj-lt"/>
              <a:buAutoNum type="arabicPeriod"/>
            </a:pPr>
            <a:r>
              <a:rPr lang="pl-PL" dirty="0"/>
              <a:t>Klient klika w link aktywujący założenie konta</a:t>
            </a:r>
          </a:p>
          <a:p>
            <a:pPr marL="457200" indent="-457200" algn="just">
              <a:buFont typeface="+mj-lt"/>
              <a:buAutoNum type="arabicPeriod"/>
            </a:pPr>
            <a:r>
              <a:rPr lang="pl-PL" dirty="0"/>
              <a:t>Klient otrzymuje potwierdzenie założenia konta z działu Biuro Obsługi Klienta</a:t>
            </a:r>
          </a:p>
          <a:p>
            <a:pPr marL="457200" indent="-457200" algn="just">
              <a:buFont typeface="+mj-lt"/>
              <a:buAutoNum type="arabicPeriod"/>
            </a:pPr>
            <a:r>
              <a:rPr lang="pl-PL" dirty="0"/>
              <a:t>Klient z listy rozwijanej wybiera szkolenie, lokalizację i datę szkolenia</a:t>
            </a:r>
          </a:p>
          <a:p>
            <a:pPr marL="457200" indent="-457200" algn="just">
              <a:buFont typeface="+mj-lt"/>
              <a:buAutoNum type="arabicPeriod"/>
            </a:pPr>
            <a:r>
              <a:rPr lang="pl-PL" dirty="0"/>
              <a:t>Klient uzupełnia formularz, który automatycznie jest wysyłany do Działu Sprzedaży</a:t>
            </a:r>
          </a:p>
          <a:p>
            <a:pPr marL="457200" indent="-457200" algn="just">
              <a:buFont typeface="+mj-lt"/>
              <a:buAutoNum type="arabicPeriod"/>
            </a:pPr>
            <a:r>
              <a:rPr lang="pl-PL" dirty="0"/>
              <a:t>Dział Sprzedaży potwierdza dostępność szkolenia wysyłając maila potwierdzającego wraz z fakturą proformą</a:t>
            </a:r>
          </a:p>
          <a:p>
            <a:pPr marL="457200" indent="-457200" algn="just">
              <a:buFont typeface="+mj-lt"/>
              <a:buAutoNum type="arabicPeriod"/>
            </a:pPr>
            <a:r>
              <a:rPr lang="pl-PL" dirty="0"/>
              <a:t>Po otrzymaniu maila klient ma 48h na dokonanie płatności</a:t>
            </a:r>
          </a:p>
          <a:p>
            <a:pPr marL="457200" indent="-457200" algn="just">
              <a:buFont typeface="+mj-lt"/>
              <a:buAutoNum type="arabicPeriod"/>
            </a:pPr>
            <a:r>
              <a:rPr lang="pl-PL" dirty="0"/>
              <a:t>Dział Finansów i Księgowości po otrzymaniu potwierdzenia z platformy płatniczej wystawia fakturę i wysyła do klienta.</a:t>
            </a:r>
          </a:p>
          <a:p>
            <a:pPr marL="457200" indent="-457200" algn="just">
              <a:buFont typeface="+mj-lt"/>
              <a:buAutoNum type="arabicPeriod"/>
            </a:pPr>
            <a:r>
              <a:rPr lang="pl-PL" dirty="0"/>
              <a:t>BOK wysyła potwierdzenie uczestnictwa w szkoleniu na maila klienta.</a:t>
            </a:r>
          </a:p>
        </p:txBody>
      </p:sp>
    </p:spTree>
    <p:extLst>
      <p:ext uri="{BB962C8B-B14F-4D97-AF65-F5344CB8AC3E}">
        <p14:creationId xmlns:p14="http://schemas.microsoft.com/office/powerpoint/2010/main" val="243371643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AB6EB-B658-49A6-AE3C-47A9F99A2D6F}"/>
              </a:ext>
            </a:extLst>
          </p:cNvPr>
          <p:cNvSpPr>
            <a:spLocks noGrp="1"/>
          </p:cNvSpPr>
          <p:nvPr>
            <p:ph type="title"/>
          </p:nvPr>
        </p:nvSpPr>
        <p:spPr/>
        <p:txBody>
          <a:bodyPr>
            <a:normAutofit/>
          </a:bodyPr>
          <a:lstStyle/>
          <a:p>
            <a:r>
              <a:rPr lang="pl-PL" dirty="0"/>
              <a:t>IDENTYFIKACJA STRAT W PROCESIE</a:t>
            </a:r>
          </a:p>
        </p:txBody>
      </p:sp>
      <p:sp>
        <p:nvSpPr>
          <p:cNvPr id="3" name="Text Placeholder 2">
            <a:extLst>
              <a:ext uri="{FF2B5EF4-FFF2-40B4-BE49-F238E27FC236}">
                <a16:creationId xmlns:a16="http://schemas.microsoft.com/office/drawing/2014/main" id="{E98222AE-D49B-46CA-9A5E-FC61F25C4575}"/>
              </a:ext>
            </a:extLst>
          </p:cNvPr>
          <p:cNvSpPr>
            <a:spLocks noGrp="1"/>
          </p:cNvSpPr>
          <p:nvPr>
            <p:ph type="body" idx="1"/>
          </p:nvPr>
        </p:nvSpPr>
        <p:spPr/>
        <p:txBody>
          <a:bodyPr/>
          <a:lstStyle/>
          <a:p>
            <a:r>
              <a:rPr lang="pl-PL" dirty="0"/>
              <a:t>LEKCJA 20 – 21</a:t>
            </a:r>
          </a:p>
        </p:txBody>
      </p:sp>
    </p:spTree>
    <p:extLst>
      <p:ext uri="{BB962C8B-B14F-4D97-AF65-F5344CB8AC3E}">
        <p14:creationId xmlns:p14="http://schemas.microsoft.com/office/powerpoint/2010/main" val="25301171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F82C8B-CE69-4C01-9A66-44863C126391}"/>
              </a:ext>
            </a:extLst>
          </p:cNvPr>
          <p:cNvSpPr>
            <a:spLocks noGrp="1"/>
          </p:cNvSpPr>
          <p:nvPr>
            <p:ph type="title"/>
          </p:nvPr>
        </p:nvSpPr>
        <p:spPr/>
        <p:txBody>
          <a:bodyPr/>
          <a:lstStyle/>
          <a:p>
            <a:r>
              <a:rPr lang="pl-PL" dirty="0"/>
              <a:t>Etapy procesu przygotowania zespołu do identyfikacji strat</a:t>
            </a:r>
          </a:p>
        </p:txBody>
      </p:sp>
      <p:sp>
        <p:nvSpPr>
          <p:cNvPr id="3" name="Content Placeholder 2">
            <a:extLst>
              <a:ext uri="{FF2B5EF4-FFF2-40B4-BE49-F238E27FC236}">
                <a16:creationId xmlns:a16="http://schemas.microsoft.com/office/drawing/2014/main" id="{E52DECE7-4987-4FE2-B05C-9E7D7B234CFC}"/>
              </a:ext>
            </a:extLst>
          </p:cNvPr>
          <p:cNvSpPr>
            <a:spLocks noGrp="1"/>
          </p:cNvSpPr>
          <p:nvPr>
            <p:ph idx="1"/>
          </p:nvPr>
        </p:nvSpPr>
        <p:spPr/>
        <p:txBody>
          <a:bodyPr/>
          <a:lstStyle/>
          <a:p>
            <a:pPr algn="just"/>
            <a:r>
              <a:rPr lang="pl-PL" dirty="0"/>
              <a:t>Przygotowanie zespołu – jest etapem na którym zespół przechodzi wprowadzenie w cyklu niekończącego się usprawniania,</a:t>
            </a:r>
          </a:p>
          <a:p>
            <a:pPr algn="just"/>
            <a:r>
              <a:rPr lang="pl-PL" dirty="0"/>
              <a:t>Open Office – otwarta przestrzeń biurowa w celu pobudzenia współpracy i kooperacji w zespole,</a:t>
            </a:r>
          </a:p>
          <a:p>
            <a:pPr algn="just"/>
            <a:r>
              <a:rPr lang="pl-PL" dirty="0"/>
              <a:t>Zaprojektowanie procesu szkoleniowo-doradczego – przygotowanie działań mających na celu wdrożenie metod wspierających identyfikację strat,</a:t>
            </a:r>
          </a:p>
          <a:p>
            <a:pPr algn="just"/>
            <a:r>
              <a:rPr lang="pl-PL" dirty="0"/>
              <a:t>System sugestii, mapowanie procesu, fotografia dnia, akcja 5S – to metody implementowane w ostatnim etapie przygotowania. Pozwalają one na przekrojowe podejście do identyfikacji strat: zbieranie oddolnej informacji od wykonawców procesów, metodyczną analizę procesów i czynności, oraz wdrożenie narzędzi jej poprawy.</a:t>
            </a:r>
          </a:p>
        </p:txBody>
      </p:sp>
    </p:spTree>
    <p:extLst>
      <p:ext uri="{BB962C8B-B14F-4D97-AF65-F5344CB8AC3E}">
        <p14:creationId xmlns:p14="http://schemas.microsoft.com/office/powerpoint/2010/main" val="367275885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ćwiczenie numer 12 </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fontScale="85000" lnSpcReduction="10000"/>
          </a:bodyPr>
          <a:lstStyle/>
          <a:p>
            <a:pPr marL="0" indent="0" algn="just">
              <a:buNone/>
            </a:pPr>
            <a:r>
              <a:rPr lang="pl-PL" dirty="0"/>
              <a:t>Poniżej opisano marnotrawstwa w procesie. Korzystając z Karty Zgłoszenia Pomysłu postarajcie się rozwiązać wskazane problemy i zmniejszyć marnotrawstwo w procesie</a:t>
            </a:r>
          </a:p>
          <a:p>
            <a:pPr marL="0" indent="0" algn="just">
              <a:buNone/>
            </a:pPr>
            <a:r>
              <a:rPr lang="pl-PL" dirty="0"/>
              <a:t>Opis sytuacji:</a:t>
            </a:r>
          </a:p>
          <a:p>
            <a:pPr marL="0" indent="0" algn="just">
              <a:buNone/>
            </a:pPr>
            <a:r>
              <a:rPr lang="pl-PL" dirty="0"/>
              <a:t>W firmie consultingowej raz w miesiącu przygotowywany jest raport statystyczny dotyczący prowadzonego doradztwa i usług szkoleniowych, który najpierw jest przygotowywany w języku polskim, a później oddany do tłumaczenia na język angielski. Zazwyczaj przygotowuje go specjalista                              ds. szkoleń na zlecenie Managera Operacyjnego. Nie jest to trudne zadanie, ale wymaga wprowadzenia, zrozumienia procesu i niestety jest dość mozolnym, czasochłonnym zajęciem. W zeszłym mc firma przyjęła na staż młodego, zdolnego stażystę, który jako drugi kierunek studiów kończył anglistykę. Młody pracownik będzie na stażu przez kolejne 8 mc. Specjalista ds. szkoleń chcąc podgonić prace zlecił stażyście przygotowanie raportu jak zawsze w języku polskim. W punktach wymienił co ma być w raporcie po czym kazał wysłać dokument do tłumaczenia. Po otrzymaniu jak co miesiąc raportu Manager Operacyjny musiał gruntownie go przebudować, co zajęło mu 4 godziny                                              i odesłał Specjaliście swoje uwagi. Ten nie przekazał ich stażyście tylko zwrócił uwagę, że raport został źle przygotowany. </a:t>
            </a:r>
          </a:p>
          <a:p>
            <a:pPr marL="0" indent="0" algn="just">
              <a:buNone/>
            </a:pPr>
            <a:r>
              <a:rPr lang="pl-PL" dirty="0"/>
              <a:t>Jak rozwiązać powyższą sytuację, opracować proces, który wyeliminuje wskazane powyżej marnotrawstwa. Skorzystajcie ze wskazanej poniżej Karty Zgłoszenia Pomysłu.</a:t>
            </a:r>
          </a:p>
          <a:p>
            <a:pPr marL="0" indent="0">
              <a:buNone/>
            </a:pPr>
            <a:endParaRPr lang="pl-PL" dirty="0"/>
          </a:p>
        </p:txBody>
      </p:sp>
    </p:spTree>
    <p:extLst>
      <p:ext uri="{BB962C8B-B14F-4D97-AF65-F5344CB8AC3E}">
        <p14:creationId xmlns:p14="http://schemas.microsoft.com/office/powerpoint/2010/main" val="359870092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ćwiczenie numer 12 </a:t>
            </a:r>
          </a:p>
        </p:txBody>
      </p:sp>
      <p:pic>
        <p:nvPicPr>
          <p:cNvPr id="5" name="Content Placeholder 4">
            <a:extLst>
              <a:ext uri="{FF2B5EF4-FFF2-40B4-BE49-F238E27FC236}">
                <a16:creationId xmlns:a16="http://schemas.microsoft.com/office/drawing/2014/main" id="{88D0066A-847D-4738-9AA6-126A7BE189EE}"/>
              </a:ext>
            </a:extLst>
          </p:cNvPr>
          <p:cNvPicPr>
            <a:picLocks noGrp="1" noChangeAspect="1"/>
          </p:cNvPicPr>
          <p:nvPr>
            <p:ph idx="1"/>
          </p:nvPr>
        </p:nvPicPr>
        <p:blipFill>
          <a:blip r:embed="rId2"/>
          <a:stretch>
            <a:fillRect/>
          </a:stretch>
        </p:blipFill>
        <p:spPr>
          <a:xfrm>
            <a:off x="4876801" y="352310"/>
            <a:ext cx="4752840" cy="5510539"/>
          </a:xfrm>
        </p:spPr>
      </p:pic>
    </p:spTree>
    <p:extLst>
      <p:ext uri="{BB962C8B-B14F-4D97-AF65-F5344CB8AC3E}">
        <p14:creationId xmlns:p14="http://schemas.microsoft.com/office/powerpoint/2010/main" val="408840567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AB6EB-B658-49A6-AE3C-47A9F99A2D6F}"/>
              </a:ext>
            </a:extLst>
          </p:cNvPr>
          <p:cNvSpPr>
            <a:spLocks noGrp="1"/>
          </p:cNvSpPr>
          <p:nvPr>
            <p:ph type="title"/>
          </p:nvPr>
        </p:nvSpPr>
        <p:spPr/>
        <p:txBody>
          <a:bodyPr>
            <a:normAutofit/>
          </a:bodyPr>
          <a:lstStyle/>
          <a:p>
            <a:r>
              <a:rPr lang="pl-PL" dirty="0"/>
              <a:t>ANALIZA ZEBRANYCH DANYCH I METODY OBSERWACYJNE</a:t>
            </a:r>
          </a:p>
        </p:txBody>
      </p:sp>
      <p:sp>
        <p:nvSpPr>
          <p:cNvPr id="3" name="Text Placeholder 2">
            <a:extLst>
              <a:ext uri="{FF2B5EF4-FFF2-40B4-BE49-F238E27FC236}">
                <a16:creationId xmlns:a16="http://schemas.microsoft.com/office/drawing/2014/main" id="{E98222AE-D49B-46CA-9A5E-FC61F25C4575}"/>
              </a:ext>
            </a:extLst>
          </p:cNvPr>
          <p:cNvSpPr>
            <a:spLocks noGrp="1"/>
          </p:cNvSpPr>
          <p:nvPr>
            <p:ph type="body" idx="1"/>
          </p:nvPr>
        </p:nvSpPr>
        <p:spPr/>
        <p:txBody>
          <a:bodyPr/>
          <a:lstStyle/>
          <a:p>
            <a:r>
              <a:rPr lang="pl-PL" dirty="0"/>
              <a:t>LEKCJA 22 – 23</a:t>
            </a:r>
          </a:p>
        </p:txBody>
      </p:sp>
    </p:spTree>
    <p:extLst>
      <p:ext uri="{BB962C8B-B14F-4D97-AF65-F5344CB8AC3E}">
        <p14:creationId xmlns:p14="http://schemas.microsoft.com/office/powerpoint/2010/main" val="57187250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Zbieranie danych o procesie</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lstStyle/>
          <a:p>
            <a:pPr marL="0" indent="0" algn="just">
              <a:buNone/>
            </a:pPr>
            <a:r>
              <a:rPr lang="pl-PL" dirty="0"/>
              <a:t>Proces zbierania wiarygodnych danych o procesie oparty jest                                o wykorzystanie różnego rodzaju narzędzi mapowania i mierzenia czasu do badania przebiegu realizacji czynności w procesie.</a:t>
            </a:r>
          </a:p>
          <a:p>
            <a:pPr marL="0" indent="0" algn="just">
              <a:buNone/>
            </a:pPr>
            <a:r>
              <a:rPr lang="pl-PL" dirty="0"/>
              <a:t>W tym celu, badający proces powinien wystąpić w roli obserwatora realnie wykonywanych czynności w procesie oraz wykorzystać narzędzia takie jak Stoper, Kamera, Formularze do zmapowania                       i zbadania przebiegu realizacji procesu w wymiarze czasowym.</a:t>
            </a:r>
          </a:p>
        </p:txBody>
      </p:sp>
    </p:spTree>
    <p:extLst>
      <p:ext uri="{BB962C8B-B14F-4D97-AF65-F5344CB8AC3E}">
        <p14:creationId xmlns:p14="http://schemas.microsoft.com/office/powerpoint/2010/main" val="166361722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Zbieranie danych o procesie</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fontScale="92500" lnSpcReduction="10000"/>
          </a:bodyPr>
          <a:lstStyle/>
          <a:p>
            <a:pPr algn="just"/>
            <a:r>
              <a:rPr lang="pl-PL" dirty="0"/>
              <a:t>Dane należy zbierać osobiście, badając realny przebieg danego procesu. Przebieg procesu należy opisywać z wszystkimi jego błędami.</a:t>
            </a:r>
          </a:p>
          <a:p>
            <a:pPr algn="just"/>
            <a:r>
              <a:rPr lang="pl-PL" dirty="0"/>
              <a:t>W pierwszej kolejności szybko przejdź przez wszystkie procesu, całą drogę od wejścia do wyjścia, tak aby zbadać obraz całego procesu. </a:t>
            </a:r>
          </a:p>
          <a:p>
            <a:pPr algn="just"/>
            <a:r>
              <a:rPr lang="pl-PL" dirty="0"/>
              <a:t>Proces analizy warto rozpoczynać od klienta, by dalej podążać w górę strumienia wartości. Pozwoli to na rozpoczynanie procesu od elementów najbliższych klientowi.</a:t>
            </a:r>
          </a:p>
          <a:p>
            <a:pPr algn="just"/>
            <a:r>
              <a:rPr lang="pl-PL" dirty="0"/>
              <a:t>Czas realizacji powinien być zawsze potwierdzony realnym pomiarem wartości. Nie należy wykorzystywać informacji zawartych                        w procedurach i standardowych, uśrednionych zestawieniach przygotowanych na podstawie procedur.</a:t>
            </a:r>
          </a:p>
          <a:p>
            <a:pPr algn="just"/>
            <a:r>
              <a:rPr lang="pl-PL" dirty="0"/>
              <a:t>Strumień wartości należy mapować zawsze osobiście, nawet podczas pracy zespołowej. Znając jedynie wycinek procesu, nie jesteś w stanie pojąć jego całości.</a:t>
            </a:r>
          </a:p>
          <a:p>
            <a:pPr algn="just"/>
            <a:r>
              <a:rPr lang="pl-PL" dirty="0"/>
              <a:t>Rysunki należy zawsze wykonywać bezpośrednio na procesie, odręcznie i ze swobodą.</a:t>
            </a:r>
          </a:p>
        </p:txBody>
      </p:sp>
    </p:spTree>
    <p:extLst>
      <p:ext uri="{BB962C8B-B14F-4D97-AF65-F5344CB8AC3E}">
        <p14:creationId xmlns:p14="http://schemas.microsoft.com/office/powerpoint/2010/main" val="402402316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Podstawowe rodzaje czasu mierzone w procesie</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lstStyle/>
          <a:p>
            <a:pPr algn="just"/>
            <a:r>
              <a:rPr lang="pl-PL" b="1" dirty="0"/>
              <a:t>Czas cyklu (C/T) – </a:t>
            </a:r>
            <a:r>
              <a:rPr lang="pl-PL" dirty="0"/>
              <a:t>stanowi</a:t>
            </a:r>
            <a:r>
              <a:rPr lang="pl-PL" b="1" dirty="0"/>
              <a:t> </a:t>
            </a:r>
            <a:r>
              <a:rPr lang="pl-PL" dirty="0"/>
              <a:t>czas, w jakim dana usługa lub wyrób gotowy opuszcza proces. Jednocześnie jest to czas, jakiego potrzebuje pracownik na danym stanowisku na wykonanie wszystkich czynności związanych z daną usługą czy też operacją od początku cyklu. Czas pomiędzy jedną, a drugą usługą.</a:t>
            </a:r>
          </a:p>
          <a:p>
            <a:pPr algn="just"/>
            <a:r>
              <a:rPr lang="pl-PL" b="1" dirty="0"/>
              <a:t>Czas dodawania wartości (VCT ) - </a:t>
            </a:r>
            <a:r>
              <a:rPr lang="pl-PL" dirty="0"/>
              <a:t>stanowi</a:t>
            </a:r>
            <a:r>
              <a:rPr lang="pl-PL" b="1" dirty="0"/>
              <a:t> </a:t>
            </a:r>
            <a:r>
              <a:rPr lang="pl-PL" dirty="0"/>
              <a:t>sumę</a:t>
            </a:r>
            <a:r>
              <a:rPr lang="pl-PL" b="1" dirty="0"/>
              <a:t> </a:t>
            </a:r>
            <a:r>
              <a:rPr lang="pl-PL" dirty="0"/>
              <a:t>wszystkich czasów czynności wykonywanych przez pracowników, jednocześnie takich za które klient jest skłonny zapłacić. </a:t>
            </a:r>
          </a:p>
          <a:p>
            <a:pPr algn="just"/>
            <a:r>
              <a:rPr lang="pl-PL" b="1" dirty="0"/>
              <a:t>Czas przejścia (L/T)</a:t>
            </a:r>
            <a:r>
              <a:rPr lang="pl-PL" dirty="0"/>
              <a:t> – stanowi czas jakiego potrzebuje pojedynczy wyrób lub usługa na przejście przez pojedynczy proces. Odzwierciedla on czas zawierający się od wykonania pierwszej czynności w procesie do wykonania ostatniego działania                                w procesie.</a:t>
            </a:r>
          </a:p>
        </p:txBody>
      </p:sp>
    </p:spTree>
    <p:extLst>
      <p:ext uri="{BB962C8B-B14F-4D97-AF65-F5344CB8AC3E}">
        <p14:creationId xmlns:p14="http://schemas.microsoft.com/office/powerpoint/2010/main" val="188625996"/>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Case </a:t>
            </a:r>
            <a:r>
              <a:rPr lang="pl-PL" dirty="0" err="1"/>
              <a:t>Study</a:t>
            </a:r>
            <a:endParaRPr lang="pl-PL" dirty="0"/>
          </a:p>
        </p:txBody>
      </p:sp>
      <p:sp>
        <p:nvSpPr>
          <p:cNvPr id="4" name="Rectangle 2">
            <a:extLst>
              <a:ext uri="{FF2B5EF4-FFF2-40B4-BE49-F238E27FC236}">
                <a16:creationId xmlns:a16="http://schemas.microsoft.com/office/drawing/2014/main" id="{13E18E53-D385-4E6F-91E2-02AFE7334F1F}"/>
              </a:ext>
            </a:extLst>
          </p:cNvPr>
          <p:cNvSpPr>
            <a:spLocks noChangeArrowheads="1"/>
          </p:cNvSpPr>
          <p:nvPr/>
        </p:nvSpPr>
        <p:spPr bwMode="auto">
          <a:xfrm>
            <a:off x="3519535" y="151238"/>
            <a:ext cx="703989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pl-PL" altLang="pl-PL"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NAZWA PROCESU: Przygotowanie oferty w odpowiedzi na przesłane zapytanie</a:t>
            </a:r>
            <a:endParaRPr kumimoji="0" lang="pl-PL" altLang="pl-PL" sz="1400" b="0" i="0" u="none" strike="noStrike" cap="none" normalizeH="0" baseline="0" dirty="0">
              <a:ln>
                <a:noFill/>
              </a:ln>
              <a:solidFill>
                <a:schemeClr val="tx1"/>
              </a:solidFill>
              <a:effectLst/>
            </a:endParaRPr>
          </a:p>
        </p:txBody>
      </p:sp>
      <p:pic>
        <p:nvPicPr>
          <p:cNvPr id="1025" name="Picture 31" descr="A picture containing table&#10;&#10;Description automatically generated">
            <a:extLst>
              <a:ext uri="{FF2B5EF4-FFF2-40B4-BE49-F238E27FC236}">
                <a16:creationId xmlns:a16="http://schemas.microsoft.com/office/drawing/2014/main" id="{AE4BDBF4-222B-4464-A978-F0913662651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19535" y="797569"/>
            <a:ext cx="8419546" cy="2282952"/>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A793A7E7-7E2A-4B38-BC20-5CB86FFF885E}"/>
              </a:ext>
            </a:extLst>
          </p:cNvPr>
          <p:cNvSpPr txBox="1"/>
          <p:nvPr/>
        </p:nvSpPr>
        <p:spPr>
          <a:xfrm>
            <a:off x="3620729" y="3080521"/>
            <a:ext cx="6100916" cy="3647473"/>
          </a:xfrm>
          <a:prstGeom prst="rect">
            <a:avLst/>
          </a:prstGeom>
          <a:noFill/>
        </p:spPr>
        <p:txBody>
          <a:bodyPr wrap="square">
            <a:spAutoFit/>
          </a:bodyPr>
          <a:lstStyle/>
          <a:p>
            <a:pPr algn="just">
              <a:lnSpc>
                <a:spcPct val="115000"/>
              </a:lnSpc>
              <a:spcBef>
                <a:spcPts val="500"/>
              </a:spcBef>
              <a:spcAft>
                <a:spcPts val="1000"/>
              </a:spcAft>
            </a:pPr>
            <a:r>
              <a:rPr lang="pl-PL" sz="1000" b="1" dirty="0">
                <a:effectLst/>
                <a:latin typeface="Arial" panose="020B0604020202020204" pitchFamily="34" charset="0"/>
                <a:ea typeface="Times New Roman" panose="02020603050405020304" pitchFamily="18" charset="0"/>
                <a:cs typeface="Times New Roman" panose="02020603050405020304" pitchFamily="18" charset="0"/>
              </a:rPr>
              <a:t>Opis działań:</a:t>
            </a:r>
            <a:endParaRPr lang="pl-PL" sz="10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Bef>
                <a:spcPts val="500"/>
              </a:spcBef>
              <a:spcAft>
                <a:spcPts val="1000"/>
              </a:spcAft>
            </a:pPr>
            <a:r>
              <a:rPr lang="pl-PL" sz="1000" b="1" dirty="0">
                <a:effectLst/>
                <a:latin typeface="Arial" panose="020B0604020202020204" pitchFamily="34" charset="0"/>
                <a:ea typeface="Times New Roman" panose="02020603050405020304" pitchFamily="18" charset="0"/>
                <a:cs typeface="Times New Roman" panose="02020603050405020304" pitchFamily="18" charset="0"/>
              </a:rPr>
              <a:t>Wejście: otrzymanie zapytania ofertowego od potencjalnego klienta, osobiście lub mailowo,</a:t>
            </a:r>
            <a:endParaRPr lang="pl-PL" sz="10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spcBef>
                <a:spcPts val="500"/>
              </a:spcBef>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Wprowadzenie oferty do rejestru ofert w dziale sprzedaży,</a:t>
            </a: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Weryfikacja zakresu zapytania ofertowego,</a:t>
            </a: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Przekazanie zapytania do pracownika działu sprzedaży w celu przygotowania oferty,</a:t>
            </a: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Analiza pożądanego zakresu oferty</a:t>
            </a:r>
          </a:p>
          <a:p>
            <a:pPr marL="742950" lvl="1" indent="-285750" algn="just">
              <a:lnSpc>
                <a:spcPct val="115000"/>
              </a:lnSpc>
              <a:buFont typeface="Symbol" panose="05050102010706020507" pitchFamily="18" charset="2"/>
              <a:buChar char=""/>
            </a:pPr>
            <a:r>
              <a:rPr lang="pl-PL" sz="1000" dirty="0">
                <a:effectLst/>
                <a:latin typeface="Arial" panose="020B0604020202020204" pitchFamily="34" charset="0"/>
                <a:ea typeface="Times New Roman" panose="02020603050405020304" pitchFamily="18" charset="0"/>
                <a:cs typeface="Times New Roman" panose="02020603050405020304" pitchFamily="18" charset="0"/>
              </a:rPr>
              <a:t>Błąd – braki w zakresie szczegółów zakresu oferty, oczekiwana dostępność czasowa nie została określona – wyjaśnienie z zamawiającym</a:t>
            </a:r>
            <a:endParaRPr lang="pl-PL" sz="10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Weryfikacja cen materiałów u dostawców,</a:t>
            </a: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Przygotowanie wyceny materiałowej,</a:t>
            </a: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Konsultacja z kierownikiem brygady</a:t>
            </a: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Oszacowanie pracochłonności zlecenia,</a:t>
            </a: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Przeliczenie pracochłonności na średnie stawki wynagrodzeń</a:t>
            </a: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Przygotowanie oferty i przesłanie do kierownika działu sprzedaży</a:t>
            </a: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Weryfikacja oferty:</a:t>
            </a:r>
          </a:p>
          <a:p>
            <a:pPr marL="742950" lvl="1" indent="-285750" algn="just">
              <a:lnSpc>
                <a:spcPct val="115000"/>
              </a:lnSpc>
              <a:buFont typeface="Symbol" panose="05050102010706020507" pitchFamily="18" charset="2"/>
              <a:buChar char=""/>
            </a:pPr>
            <a:r>
              <a:rPr lang="pl-PL" sz="1000" dirty="0">
                <a:effectLst/>
                <a:latin typeface="Arial" panose="020B0604020202020204" pitchFamily="34" charset="0"/>
                <a:ea typeface="Times New Roman" panose="02020603050405020304" pitchFamily="18" charset="0"/>
                <a:cs typeface="Times New Roman" panose="02020603050405020304" pitchFamily="18" charset="0"/>
              </a:rPr>
              <a:t>Błąd – oferta nie zakładała wykorzystania nowego, wyższego cennika materiałów,</a:t>
            </a:r>
            <a:endParaRPr lang="pl-PL" sz="10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Korekta oferty</a:t>
            </a:r>
          </a:p>
          <a:p>
            <a:pPr marL="342900" lvl="0" indent="-342900" algn="just">
              <a:lnSpc>
                <a:spcPct val="115000"/>
              </a:lnSpc>
              <a:spcAft>
                <a:spcPts val="1000"/>
              </a:spcAft>
              <a:buFont typeface="+mj-lt"/>
              <a:buAutoNum type="arabicPeriod"/>
              <a:tabLst>
                <a:tab pos="457200" algn="l"/>
              </a:tabLst>
            </a:pPr>
            <a:r>
              <a:rPr lang="pl-PL" sz="1000" dirty="0">
                <a:effectLst/>
                <a:latin typeface="Arial" panose="020B0604020202020204" pitchFamily="34" charset="0"/>
                <a:ea typeface="Times New Roman" panose="02020603050405020304" pitchFamily="18" charset="0"/>
                <a:cs typeface="Arial" panose="020B0604020202020204" pitchFamily="34" charset="0"/>
              </a:rPr>
              <a:t>Przesłanie oferty do klienta,</a:t>
            </a:r>
          </a:p>
        </p:txBody>
      </p:sp>
    </p:spTree>
    <p:extLst>
      <p:ext uri="{BB962C8B-B14F-4D97-AF65-F5344CB8AC3E}">
        <p14:creationId xmlns:p14="http://schemas.microsoft.com/office/powerpoint/2010/main" val="3109645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Zarządzanie procesowe</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lstStyle/>
          <a:p>
            <a:pPr marL="0" indent="0" algn="just">
              <a:buNone/>
            </a:pPr>
            <a:r>
              <a:rPr lang="pl-PL" dirty="0"/>
              <a:t>Zarządzanie procesowe jest dziedziną zarządzania wynikająca                        z procesowego podejścia do organizacji. Przedmiotem, na który nakierowane jest zarządzanie procesowe, jest proces jako taki, czyli zbiór połączonych ze sobą czynności powtarzalnych w ramach cykli.</a:t>
            </a:r>
          </a:p>
          <a:p>
            <a:pPr marL="0" indent="0" algn="just">
              <a:buNone/>
            </a:pPr>
            <a:r>
              <a:rPr lang="pl-PL" dirty="0"/>
              <a:t>Zarządzanie procesowe obejmuje kompleksowo każdy poziom organizacji, jednak na każdym z nich cechuje się odmiennym zbiorem stosowanych narzędzi,.</a:t>
            </a:r>
          </a:p>
        </p:txBody>
      </p:sp>
    </p:spTree>
    <p:extLst>
      <p:ext uri="{BB962C8B-B14F-4D97-AF65-F5344CB8AC3E}">
        <p14:creationId xmlns:p14="http://schemas.microsoft.com/office/powerpoint/2010/main" val="340163252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Case </a:t>
            </a:r>
            <a:r>
              <a:rPr lang="pl-PL" dirty="0" err="1"/>
              <a:t>Study</a:t>
            </a:r>
            <a:endParaRPr lang="pl-PL" dirty="0"/>
          </a:p>
        </p:txBody>
      </p:sp>
      <p:sp>
        <p:nvSpPr>
          <p:cNvPr id="7" name="TextBox 6">
            <a:extLst>
              <a:ext uri="{FF2B5EF4-FFF2-40B4-BE49-F238E27FC236}">
                <a16:creationId xmlns:a16="http://schemas.microsoft.com/office/drawing/2014/main" id="{9A802478-C29E-4EC2-A829-BAADB1E49C0D}"/>
              </a:ext>
            </a:extLst>
          </p:cNvPr>
          <p:cNvSpPr txBox="1"/>
          <p:nvPr/>
        </p:nvSpPr>
        <p:spPr>
          <a:xfrm>
            <a:off x="3610895" y="873409"/>
            <a:ext cx="8069826" cy="5102038"/>
          </a:xfrm>
          <a:prstGeom prst="rect">
            <a:avLst/>
          </a:prstGeom>
          <a:noFill/>
        </p:spPr>
        <p:txBody>
          <a:bodyPr wrap="square">
            <a:spAutoFit/>
          </a:bodyPr>
          <a:lstStyle/>
          <a:p>
            <a:pPr algn="just">
              <a:lnSpc>
                <a:spcPct val="115000"/>
              </a:lnSpc>
              <a:spcBef>
                <a:spcPts val="500"/>
              </a:spcBef>
              <a:spcAft>
                <a:spcPts val="1000"/>
              </a:spcAft>
            </a:pPr>
            <a:r>
              <a:rPr lang="pl-PL" sz="1800" b="1" dirty="0">
                <a:effectLst/>
                <a:latin typeface="Arial" panose="020B0604020202020204" pitchFamily="34" charset="0"/>
                <a:ea typeface="Times New Roman" panose="02020603050405020304" pitchFamily="18" charset="0"/>
                <a:cs typeface="Times New Roman" panose="02020603050405020304" pitchFamily="18" charset="0"/>
              </a:rPr>
              <a:t>Propozycje zmiany w procesie:</a:t>
            </a:r>
            <a:endParaRPr lang="pl-PL"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spcBef>
                <a:spcPts val="500"/>
              </a:spcBef>
              <a:buFont typeface="+mj-lt"/>
              <a:buAutoNum type="arabicPeriod"/>
              <a:tabLst>
                <a:tab pos="457200" algn="l"/>
              </a:tabLst>
            </a:pPr>
            <a:r>
              <a:rPr lang="pl-PL" sz="1800" dirty="0">
                <a:effectLst/>
                <a:latin typeface="Arial" panose="020B0604020202020204" pitchFamily="34" charset="0"/>
                <a:ea typeface="Times New Roman" panose="02020603050405020304" pitchFamily="18" charset="0"/>
                <a:cs typeface="Arial" panose="020B0604020202020204" pitchFamily="34" charset="0"/>
              </a:rPr>
              <a:t>Opracowanie ustandaryzowanych formularzy zapytań ofertowych, wprowadzenie walidowanego formularza jako jedynej metody składania zapytań ofertowych,</a:t>
            </a:r>
          </a:p>
          <a:p>
            <a:pPr marL="342900" lvl="0" indent="-342900" algn="just">
              <a:lnSpc>
                <a:spcPct val="115000"/>
              </a:lnSpc>
              <a:buFont typeface="+mj-lt"/>
              <a:buAutoNum type="arabicPeriod"/>
              <a:tabLst>
                <a:tab pos="457200" algn="l"/>
              </a:tabLst>
            </a:pPr>
            <a:r>
              <a:rPr lang="pl-PL" sz="1800" dirty="0">
                <a:effectLst/>
                <a:latin typeface="Arial" panose="020B0604020202020204" pitchFamily="34" charset="0"/>
                <a:ea typeface="Times New Roman" panose="02020603050405020304" pitchFamily="18" charset="0"/>
                <a:cs typeface="Arial" panose="020B0604020202020204" pitchFamily="34" charset="0"/>
              </a:rPr>
              <a:t>Przydzielenie zadania „Przesłanie oferty do klienta” pracownikowi działu sprzedaży,</a:t>
            </a:r>
          </a:p>
          <a:p>
            <a:pPr marL="342900" lvl="0" indent="-342900" algn="just">
              <a:lnSpc>
                <a:spcPct val="115000"/>
              </a:lnSpc>
              <a:buFont typeface="+mj-lt"/>
              <a:buAutoNum type="arabicPeriod"/>
              <a:tabLst>
                <a:tab pos="457200" algn="l"/>
              </a:tabLst>
            </a:pPr>
            <a:r>
              <a:rPr lang="pl-PL" sz="1800" dirty="0">
                <a:effectLst/>
                <a:latin typeface="Arial" panose="020B0604020202020204" pitchFamily="34" charset="0"/>
                <a:ea typeface="Times New Roman" panose="02020603050405020304" pitchFamily="18" charset="0"/>
                <a:cs typeface="Arial" panose="020B0604020202020204" pitchFamily="34" charset="0"/>
              </a:rPr>
              <a:t>Przydzielenie zadań 1, 2, 3 Pracownikowi działu sprzedaży</a:t>
            </a:r>
          </a:p>
          <a:p>
            <a:pPr marL="342900" lvl="0" indent="-342900" algn="just">
              <a:lnSpc>
                <a:spcPct val="115000"/>
              </a:lnSpc>
              <a:spcAft>
                <a:spcPts val="1000"/>
              </a:spcAft>
              <a:buFont typeface="+mj-lt"/>
              <a:buAutoNum type="arabicPeriod"/>
              <a:tabLst>
                <a:tab pos="457200" algn="l"/>
              </a:tabLst>
            </a:pPr>
            <a:r>
              <a:rPr lang="pl-PL" sz="1800" dirty="0">
                <a:effectLst/>
                <a:latin typeface="Arial" panose="020B0604020202020204" pitchFamily="34" charset="0"/>
                <a:ea typeface="Times New Roman" panose="02020603050405020304" pitchFamily="18" charset="0"/>
                <a:cs typeface="Arial" panose="020B0604020202020204" pitchFamily="34" charset="0"/>
              </a:rPr>
              <a:t>Przydzielenie zadania 5 kierownikowi działu sprzedaży</a:t>
            </a:r>
          </a:p>
          <a:p>
            <a:pPr algn="just">
              <a:lnSpc>
                <a:spcPct val="115000"/>
              </a:lnSpc>
              <a:spcBef>
                <a:spcPts val="500"/>
              </a:spcBef>
              <a:spcAft>
                <a:spcPts val="1000"/>
              </a:spcAft>
            </a:pPr>
            <a:r>
              <a:rPr lang="pl-PL" sz="1800" b="1" dirty="0">
                <a:effectLst/>
                <a:latin typeface="Arial" panose="020B0604020202020204" pitchFamily="34" charset="0"/>
                <a:ea typeface="Times New Roman" panose="02020603050405020304" pitchFamily="18" charset="0"/>
                <a:cs typeface="Times New Roman" panose="02020603050405020304" pitchFamily="18" charset="0"/>
              </a:rPr>
              <a:t>Wymagane działania w przypadku wprowadzeni zmian w procesie:</a:t>
            </a:r>
            <a:endParaRPr lang="pl-PL"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spcBef>
                <a:spcPts val="500"/>
              </a:spcBef>
              <a:buFont typeface="+mj-lt"/>
              <a:buAutoNum type="arabicPeriod"/>
              <a:tabLst>
                <a:tab pos="457200" algn="l"/>
              </a:tabLst>
            </a:pPr>
            <a:r>
              <a:rPr lang="pl-PL" sz="1800" dirty="0">
                <a:effectLst/>
                <a:latin typeface="Arial" panose="020B0604020202020204" pitchFamily="34" charset="0"/>
                <a:ea typeface="Times New Roman" panose="02020603050405020304" pitchFamily="18" charset="0"/>
                <a:cs typeface="Arial" panose="020B0604020202020204" pitchFamily="34" charset="0"/>
              </a:rPr>
              <a:t>Poinformowanie pracowników o konieczności wykorzystania ustalonych kwartalnych cenników materiałów,</a:t>
            </a:r>
          </a:p>
          <a:p>
            <a:pPr marL="342900" lvl="0" indent="-342900" algn="just">
              <a:lnSpc>
                <a:spcPct val="115000"/>
              </a:lnSpc>
              <a:buFont typeface="+mj-lt"/>
              <a:buAutoNum type="arabicPeriod"/>
              <a:tabLst>
                <a:tab pos="457200" algn="l"/>
              </a:tabLst>
            </a:pPr>
            <a:r>
              <a:rPr lang="pl-PL" sz="1800" dirty="0">
                <a:effectLst/>
                <a:latin typeface="Arial" panose="020B0604020202020204" pitchFamily="34" charset="0"/>
                <a:ea typeface="Times New Roman" panose="02020603050405020304" pitchFamily="18" charset="0"/>
                <a:cs typeface="Arial" panose="020B0604020202020204" pitchFamily="34" charset="0"/>
              </a:rPr>
              <a:t>Przeszkolenie pracowników w zakresie zmian wprowadzonych w procesie,</a:t>
            </a:r>
          </a:p>
          <a:p>
            <a:pPr marL="342900" lvl="0" indent="-342900" algn="just">
              <a:lnSpc>
                <a:spcPct val="115000"/>
              </a:lnSpc>
              <a:spcAft>
                <a:spcPts val="1000"/>
              </a:spcAft>
              <a:buFont typeface="+mj-lt"/>
              <a:buAutoNum type="arabicPeriod"/>
              <a:tabLst>
                <a:tab pos="457200" algn="l"/>
              </a:tabLst>
            </a:pPr>
            <a:r>
              <a:rPr lang="pl-PL" sz="1800" dirty="0">
                <a:effectLst/>
                <a:latin typeface="Arial" panose="020B0604020202020204" pitchFamily="34" charset="0"/>
                <a:ea typeface="Times New Roman" panose="02020603050405020304" pitchFamily="18" charset="0"/>
                <a:cs typeface="Arial" panose="020B0604020202020204" pitchFamily="34" charset="0"/>
              </a:rPr>
              <a:t>Poinformowanie zamawiających o nowej ,ustandaryzowanej drodze przekazywania zapytań ofertowych</a:t>
            </a:r>
          </a:p>
        </p:txBody>
      </p:sp>
    </p:spTree>
    <p:extLst>
      <p:ext uri="{BB962C8B-B14F-4D97-AF65-F5344CB8AC3E}">
        <p14:creationId xmlns:p14="http://schemas.microsoft.com/office/powerpoint/2010/main" val="356310509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DAC3D-DB7C-4FA7-B187-74F148DAF28A}"/>
              </a:ext>
            </a:extLst>
          </p:cNvPr>
          <p:cNvSpPr>
            <a:spLocks noGrp="1"/>
          </p:cNvSpPr>
          <p:nvPr>
            <p:ph type="title"/>
          </p:nvPr>
        </p:nvSpPr>
        <p:spPr/>
        <p:txBody>
          <a:bodyPr>
            <a:normAutofit fontScale="90000"/>
          </a:bodyPr>
          <a:lstStyle/>
          <a:p>
            <a:r>
              <a:rPr lang="pl-PL" dirty="0"/>
              <a:t>MAPOWANIE STRUMIENIA WARTOŚCI – WARSZTAT PRAKTYCZNY</a:t>
            </a:r>
          </a:p>
        </p:txBody>
      </p:sp>
      <p:sp>
        <p:nvSpPr>
          <p:cNvPr id="3" name="Text Placeholder 2">
            <a:extLst>
              <a:ext uri="{FF2B5EF4-FFF2-40B4-BE49-F238E27FC236}">
                <a16:creationId xmlns:a16="http://schemas.microsoft.com/office/drawing/2014/main" id="{E0176B39-64BE-4273-A919-D2EEBE823637}"/>
              </a:ext>
            </a:extLst>
          </p:cNvPr>
          <p:cNvSpPr>
            <a:spLocks noGrp="1"/>
          </p:cNvSpPr>
          <p:nvPr>
            <p:ph type="body" idx="1"/>
          </p:nvPr>
        </p:nvSpPr>
        <p:spPr/>
        <p:txBody>
          <a:bodyPr/>
          <a:lstStyle/>
          <a:p>
            <a:r>
              <a:rPr lang="pl-PL" dirty="0"/>
              <a:t> LEKCJA 24 – LEKCJA 25  </a:t>
            </a:r>
          </a:p>
        </p:txBody>
      </p:sp>
    </p:spTree>
    <p:extLst>
      <p:ext uri="{BB962C8B-B14F-4D97-AF65-F5344CB8AC3E}">
        <p14:creationId xmlns:p14="http://schemas.microsoft.com/office/powerpoint/2010/main" val="2762784950"/>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Dokonanie analizy procesu</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lstStyle/>
          <a:p>
            <a:pPr marL="0" indent="0" algn="just">
              <a:buNone/>
            </a:pPr>
            <a:r>
              <a:rPr lang="pl-PL" dirty="0"/>
              <a:t>Jest to szerokie pojęcie, które obejmuje badanie szczegółowych map procesów. </a:t>
            </a:r>
          </a:p>
          <a:p>
            <a:pPr marL="0" indent="0" algn="just">
              <a:buNone/>
            </a:pPr>
            <a:r>
              <a:rPr lang="pl-PL" dirty="0"/>
              <a:t>Procesy są analizowane w stanie „AS IS” pod kątem identyfikacji wąskich gardeł, pętli przeróbek, nieodebranych przejęć, nadmiarowości i innych nieefektywności jako potencjalnych przyczyn źródłowych defektów i marnotrawstwa. </a:t>
            </a:r>
          </a:p>
          <a:p>
            <a:pPr marL="0" indent="0" algn="just">
              <a:buNone/>
            </a:pPr>
            <a:r>
              <a:rPr lang="pl-PL" dirty="0"/>
              <a:t>Analiza procesu i danych to dwie główne drogi wykorzystywane podczas analizy przyczyn źródłowych.</a:t>
            </a:r>
          </a:p>
        </p:txBody>
      </p:sp>
    </p:spTree>
    <p:extLst>
      <p:ext uri="{BB962C8B-B14F-4D97-AF65-F5344CB8AC3E}">
        <p14:creationId xmlns:p14="http://schemas.microsoft.com/office/powerpoint/2010/main" val="369000460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Wskazanie marnotrawstw w procesie </a:t>
            </a:r>
            <a:br>
              <a:rPr lang="pl-PL" dirty="0"/>
            </a:br>
            <a:endParaRPr lang="pl-PL" dirty="0"/>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lstStyle/>
          <a:p>
            <a:pPr marL="0" indent="0" algn="just">
              <a:buNone/>
            </a:pPr>
            <a:r>
              <a:rPr lang="pl-PL" dirty="0"/>
              <a:t>Podstawowe rodzaje marnotrawstw w procesie obejmują:</a:t>
            </a:r>
          </a:p>
          <a:p>
            <a:pPr algn="just"/>
            <a:r>
              <a:rPr lang="pl-PL" b="1" dirty="0"/>
              <a:t>Wąskie gardła </a:t>
            </a:r>
            <a:r>
              <a:rPr lang="pl-PL" dirty="0"/>
              <a:t>– </a:t>
            </a:r>
            <a:r>
              <a:rPr lang="pl-PL" dirty="0" err="1"/>
              <a:t>bottlenecks</a:t>
            </a:r>
            <a:r>
              <a:rPr lang="pl-PL" dirty="0"/>
              <a:t> – są to miejsca w których wydajność procesu jest ograniczona z różnych powodów, często powodem może być specjalizacja, nierównowaga procesu, ograniczenia wydajnościowe,</a:t>
            </a:r>
          </a:p>
          <a:p>
            <a:pPr algn="just"/>
            <a:r>
              <a:rPr lang="pl-PL" b="1" dirty="0"/>
              <a:t>Pętle przeróbek </a:t>
            </a:r>
            <a:r>
              <a:rPr lang="pl-PL" dirty="0"/>
              <a:t>– stanowią miejsca w których produkty wymagają ponownego przetworzenia w procesie, często powtarzają się w kilku iteracjach,</a:t>
            </a:r>
          </a:p>
          <a:p>
            <a:pPr algn="just"/>
            <a:r>
              <a:rPr lang="pl-PL" b="1" dirty="0"/>
              <a:t>Nieodebrane przekazania </a:t>
            </a:r>
            <a:r>
              <a:rPr lang="pl-PL" dirty="0"/>
              <a:t>– stanowią one błędy wynikające                         z nieprawidłowej komunikacji pomiędzy komórkami                                           i nieefektywnym przekazywaniem ,</a:t>
            </a:r>
          </a:p>
          <a:p>
            <a:pPr algn="just"/>
            <a:r>
              <a:rPr lang="pl-PL" b="1" dirty="0"/>
              <a:t>Nadmiarowość</a:t>
            </a:r>
            <a:r>
              <a:rPr lang="pl-PL" dirty="0"/>
              <a:t> – obejmuje ono nadmierna zaplanowanie materiałów i zasobów, może obejmować nadmierną obsługę tych samych materiałów, niepotrzebne operacje transportowe,</a:t>
            </a:r>
          </a:p>
        </p:txBody>
      </p:sp>
    </p:spTree>
    <p:extLst>
      <p:ext uri="{BB962C8B-B14F-4D97-AF65-F5344CB8AC3E}">
        <p14:creationId xmlns:p14="http://schemas.microsoft.com/office/powerpoint/2010/main" val="352114675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Wskazanie usprawnień w procesie </a:t>
            </a:r>
            <a:br>
              <a:rPr lang="pl-PL" dirty="0"/>
            </a:br>
            <a:endParaRPr lang="pl-PL" dirty="0"/>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a:bodyPr>
          <a:lstStyle/>
          <a:p>
            <a:pPr marL="0" indent="0" algn="just">
              <a:buNone/>
            </a:pPr>
            <a:r>
              <a:rPr lang="pl-PL" dirty="0"/>
              <a:t>Usprawnienia w procesie nakierowane są na eliminację przyczyn źródłowych leżących u podstaw marnotrawstwa:</a:t>
            </a:r>
          </a:p>
          <a:p>
            <a:pPr algn="just"/>
            <a:r>
              <a:rPr lang="pl-PL" b="1" dirty="0"/>
              <a:t>Wąskie gardła </a:t>
            </a:r>
            <a:r>
              <a:rPr lang="pl-PL" dirty="0"/>
              <a:t>– ich eliminacja oparta jest o przywrócenie równowagi w procesie, zwiększanie wydajności w punktach, które ją ograniczają, uniwersalizacja zadań,</a:t>
            </a:r>
          </a:p>
          <a:p>
            <a:pPr algn="just"/>
            <a:r>
              <a:rPr lang="pl-PL" b="1" dirty="0"/>
              <a:t>Pętle przeróbek </a:t>
            </a:r>
            <a:r>
              <a:rPr lang="pl-PL" dirty="0"/>
              <a:t>– ich eliminacja zakłada poprawę standaryzacji pracy, zapewnienie pracy zgodnie z wyznaczonymi standardami                            i wykonania pracy w sposób poprawny za pierwszym razem,</a:t>
            </a:r>
          </a:p>
          <a:p>
            <a:pPr algn="just"/>
            <a:r>
              <a:rPr lang="pl-PL" b="1" dirty="0"/>
              <a:t>Nieodebrane przekazania </a:t>
            </a:r>
            <a:r>
              <a:rPr lang="pl-PL" dirty="0"/>
              <a:t>– ich eliminacja oparta jest o poprawę komunikacji pomiędzy komórkami organizacyjnymi, usprawnienie przepływu produktów i materiałów, np. przez wdrożenie </a:t>
            </a:r>
            <a:r>
              <a:rPr lang="pl-PL" dirty="0" err="1"/>
              <a:t>Kanban</a:t>
            </a:r>
            <a:r>
              <a:rPr lang="pl-PL" dirty="0"/>
              <a:t>,</a:t>
            </a:r>
          </a:p>
          <a:p>
            <a:pPr algn="just"/>
            <a:r>
              <a:rPr lang="pl-PL" b="1" dirty="0"/>
              <a:t>Nadmiarowość</a:t>
            </a:r>
            <a:r>
              <a:rPr lang="pl-PL" dirty="0"/>
              <a:t> –ich eliminacja zakłada standaryzację procesu, oraz wyłączenie czynności nie przynoszących realnej wartości                          w procesie kreowania wartości dodanej,</a:t>
            </a:r>
          </a:p>
          <a:p>
            <a:pPr marL="0" indent="0">
              <a:buNone/>
            </a:pPr>
            <a:endParaRPr lang="pl-PL" dirty="0"/>
          </a:p>
        </p:txBody>
      </p:sp>
    </p:spTree>
    <p:extLst>
      <p:ext uri="{BB962C8B-B14F-4D97-AF65-F5344CB8AC3E}">
        <p14:creationId xmlns:p14="http://schemas.microsoft.com/office/powerpoint/2010/main" val="161080893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ćwiczenie numer 13 </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fontScale="92500" lnSpcReduction="20000"/>
          </a:bodyPr>
          <a:lstStyle/>
          <a:p>
            <a:pPr marL="0" indent="0" algn="just">
              <a:buNone/>
            </a:pPr>
            <a:r>
              <a:rPr lang="pl-PL" dirty="0"/>
              <a:t>Dla przedstawionego poniżej procesu, narysuj mapę procesu i zmapuj strumień wartości.</a:t>
            </a:r>
          </a:p>
          <a:p>
            <a:pPr marL="0" indent="0" algn="just">
              <a:buNone/>
            </a:pPr>
            <a:r>
              <a:rPr lang="pl-PL" dirty="0"/>
              <a:t>Nazwa procesu: Przygotowanie rozliczeń miesięcznych dla klienta biura księgowego</a:t>
            </a:r>
          </a:p>
          <a:p>
            <a:pPr marL="0" indent="0" algn="just">
              <a:buNone/>
            </a:pPr>
            <a:r>
              <a:rPr lang="pl-PL" dirty="0"/>
              <a:t>Etap 1 – zbieranie danych</a:t>
            </a:r>
          </a:p>
          <a:p>
            <a:pPr lvl="1" algn="just"/>
            <a:r>
              <a:rPr lang="pl-PL" dirty="0"/>
              <a:t>1.	Weryfikacja czy klient przesłał dokumenty na czas (do 6 dnia miesiąca) (opiekun księgowy)</a:t>
            </a:r>
          </a:p>
          <a:p>
            <a:pPr lvl="1" algn="just"/>
            <a:r>
              <a:rPr lang="pl-PL" dirty="0"/>
              <a:t>2.	Przypomnienie klientowi o brakujących dokumentach, (opiekun księgowy)</a:t>
            </a:r>
          </a:p>
          <a:p>
            <a:pPr lvl="1" algn="just"/>
            <a:r>
              <a:rPr lang="pl-PL" dirty="0"/>
              <a:t>3.	Weryfikacja dokumentów otrzymanych od klienta (opiekun księgowy)</a:t>
            </a:r>
          </a:p>
          <a:p>
            <a:pPr lvl="1" algn="just"/>
            <a:r>
              <a:rPr lang="pl-PL" dirty="0"/>
              <a:t>4.	Kontakt z klientem w celu wyjaśnienia niejasności (opiekun księgowy)</a:t>
            </a:r>
          </a:p>
          <a:p>
            <a:pPr marL="0" indent="0" algn="just">
              <a:buNone/>
            </a:pPr>
            <a:r>
              <a:rPr lang="pl-PL" dirty="0"/>
              <a:t>Etap II - księgowanie</a:t>
            </a:r>
          </a:p>
          <a:p>
            <a:pPr lvl="1" algn="just"/>
            <a:r>
              <a:rPr lang="pl-PL" dirty="0"/>
              <a:t>1.	Księgowanie faktur kosztowych w systemie (opiekun księgowy)</a:t>
            </a:r>
          </a:p>
          <a:p>
            <a:pPr lvl="1" algn="just"/>
            <a:r>
              <a:rPr lang="pl-PL" dirty="0"/>
              <a:t>2.	Księgowanie faktur sprzedażowych (opiekun księgowy)</a:t>
            </a:r>
          </a:p>
          <a:p>
            <a:pPr lvl="1" algn="just"/>
            <a:r>
              <a:rPr lang="pl-PL" dirty="0"/>
              <a:t>3.	Oznaczenie oryginałów dokumentów na potrzeby ewidencji</a:t>
            </a:r>
          </a:p>
          <a:p>
            <a:pPr lvl="1" algn="just"/>
            <a:r>
              <a:rPr lang="pl-PL" dirty="0"/>
              <a:t>4.	Przygotowanie deklaracji do ZUS (opiekun księgowy)</a:t>
            </a:r>
          </a:p>
          <a:p>
            <a:pPr lvl="1" algn="just"/>
            <a:r>
              <a:rPr lang="pl-PL" dirty="0"/>
              <a:t>5.	Przygotowanie deklaracji do US – podatek dochodowy (opiekun księgowy)</a:t>
            </a:r>
          </a:p>
          <a:p>
            <a:pPr lvl="1" algn="just"/>
            <a:r>
              <a:rPr lang="pl-PL" dirty="0"/>
              <a:t>6.	Przygotowanie deklaracji do US – podatek VAT (opiekun księgowy)</a:t>
            </a:r>
          </a:p>
          <a:p>
            <a:pPr marL="0" indent="0">
              <a:buNone/>
            </a:pPr>
            <a:endParaRPr lang="pl-PL" dirty="0"/>
          </a:p>
        </p:txBody>
      </p:sp>
    </p:spTree>
    <p:extLst>
      <p:ext uri="{BB962C8B-B14F-4D97-AF65-F5344CB8AC3E}">
        <p14:creationId xmlns:p14="http://schemas.microsoft.com/office/powerpoint/2010/main" val="103529425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ćwiczenie numer 13 </a:t>
            </a:r>
            <a:br>
              <a:rPr lang="pl-PL" dirty="0"/>
            </a:br>
            <a:r>
              <a:rPr lang="pl-PL" dirty="0"/>
              <a:t>2/2</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a:bodyPr>
          <a:lstStyle/>
          <a:p>
            <a:pPr marL="0" indent="0" algn="just">
              <a:buNone/>
            </a:pPr>
            <a:r>
              <a:rPr lang="pl-PL" dirty="0"/>
              <a:t>Dla przedstawionego poniżej procesu, narysuj mapę procesu                                  i zmapuj strumień wartości.</a:t>
            </a:r>
          </a:p>
          <a:p>
            <a:pPr marL="0" indent="0" algn="just">
              <a:buNone/>
            </a:pPr>
            <a:r>
              <a:rPr lang="pl-PL" dirty="0"/>
              <a:t>Nazwa procesu: Przygotowanie rozliczeń miesięcznych dla klienta biura księgowego</a:t>
            </a:r>
          </a:p>
          <a:p>
            <a:pPr marL="0" indent="0" algn="just">
              <a:buNone/>
            </a:pPr>
            <a:r>
              <a:rPr lang="pl-PL" dirty="0"/>
              <a:t>Etap III – weryfikacja </a:t>
            </a:r>
          </a:p>
          <a:p>
            <a:pPr lvl="1" algn="just"/>
            <a:r>
              <a:rPr lang="pl-PL" dirty="0"/>
              <a:t>1.	Weryfikacja przygotowanych deklaracji w stosunku do przesłanej dokumentacji,</a:t>
            </a:r>
          </a:p>
          <a:p>
            <a:pPr lvl="1" algn="just"/>
            <a:r>
              <a:rPr lang="pl-PL" dirty="0"/>
              <a:t>2.	Zatwierdzenie zgodności przygotowanych deklaracji</a:t>
            </a:r>
          </a:p>
          <a:p>
            <a:pPr marL="0" indent="0" algn="just">
              <a:buNone/>
            </a:pPr>
            <a:r>
              <a:rPr lang="pl-PL" dirty="0"/>
              <a:t>Etap IV – wysyłka deklaracji</a:t>
            </a:r>
          </a:p>
          <a:p>
            <a:pPr lvl="1" algn="just"/>
            <a:r>
              <a:rPr lang="pl-PL" dirty="0"/>
              <a:t>1.	Zatwierdzenie deklaracji do US i ZUS w systemie księgowym</a:t>
            </a:r>
          </a:p>
          <a:p>
            <a:pPr lvl="1" algn="just"/>
            <a:r>
              <a:rPr lang="pl-PL" dirty="0"/>
              <a:t>2.	Wydruk dokumentów deklaracji podatkowej i ZUS</a:t>
            </a:r>
          </a:p>
          <a:p>
            <a:pPr lvl="1" algn="just"/>
            <a:r>
              <a:rPr lang="pl-PL" dirty="0"/>
              <a:t>3.	Przesłanie wydruku złożonej deklaracji ZUS i US do klienta, wraz                  z informacjami o prawidłowym sposobie zapłaty (maksymalnie do 20 dnia miesiąca)</a:t>
            </a:r>
          </a:p>
          <a:p>
            <a:pPr lvl="1" algn="just"/>
            <a:r>
              <a:rPr lang="pl-PL" dirty="0"/>
              <a:t>4.	Archiwizacja dokumentacji</a:t>
            </a:r>
          </a:p>
          <a:p>
            <a:endParaRPr lang="pl-PL" dirty="0"/>
          </a:p>
        </p:txBody>
      </p:sp>
    </p:spTree>
    <p:extLst>
      <p:ext uri="{BB962C8B-B14F-4D97-AF65-F5344CB8AC3E}">
        <p14:creationId xmlns:p14="http://schemas.microsoft.com/office/powerpoint/2010/main" val="566379473"/>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9135A3-DEB9-4FB1-8554-5CC9EB2DFE5E}"/>
              </a:ext>
            </a:extLst>
          </p:cNvPr>
          <p:cNvSpPr>
            <a:spLocks noGrp="1"/>
          </p:cNvSpPr>
          <p:nvPr>
            <p:ph type="title"/>
          </p:nvPr>
        </p:nvSpPr>
        <p:spPr/>
        <p:txBody>
          <a:bodyPr/>
          <a:lstStyle/>
          <a:p>
            <a:r>
              <a:rPr lang="pl-PL" dirty="0"/>
              <a:t>WPROWADZENIE DO METODY 5S</a:t>
            </a:r>
          </a:p>
        </p:txBody>
      </p:sp>
      <p:sp>
        <p:nvSpPr>
          <p:cNvPr id="3" name="Text Placeholder 2">
            <a:extLst>
              <a:ext uri="{FF2B5EF4-FFF2-40B4-BE49-F238E27FC236}">
                <a16:creationId xmlns:a16="http://schemas.microsoft.com/office/drawing/2014/main" id="{B33E9BA7-3A27-4A42-8A8F-6956C42CD791}"/>
              </a:ext>
            </a:extLst>
          </p:cNvPr>
          <p:cNvSpPr>
            <a:spLocks noGrp="1"/>
          </p:cNvSpPr>
          <p:nvPr>
            <p:ph type="body" idx="1"/>
          </p:nvPr>
        </p:nvSpPr>
        <p:spPr/>
        <p:txBody>
          <a:bodyPr/>
          <a:lstStyle/>
          <a:p>
            <a:r>
              <a:rPr lang="pl-PL" dirty="0"/>
              <a:t>LEKCJA 26 </a:t>
            </a:r>
          </a:p>
        </p:txBody>
      </p:sp>
    </p:spTree>
    <p:extLst>
      <p:ext uri="{BB962C8B-B14F-4D97-AF65-F5344CB8AC3E}">
        <p14:creationId xmlns:p14="http://schemas.microsoft.com/office/powerpoint/2010/main" val="345125837"/>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normAutofit/>
          </a:bodyPr>
          <a:lstStyle/>
          <a:p>
            <a:r>
              <a:rPr lang="pl-PL" dirty="0"/>
              <a:t>Czym jest 5S</a:t>
            </a:r>
            <a:br>
              <a:rPr lang="pl-PL" dirty="0"/>
            </a:br>
            <a:endParaRPr lang="pl-PL" dirty="0"/>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a:bodyPr>
          <a:lstStyle/>
          <a:p>
            <a:pPr marL="0" indent="0" algn="just">
              <a:buNone/>
            </a:pPr>
            <a:r>
              <a:rPr lang="pl-PL" dirty="0"/>
              <a:t>5S definiuje się jako metodologię, dzięki której miejsce pracy jest czyste, uporządkowane, bezpieczne i dobrze zorganizowane, aby pomóc zmniejszyć ilość odpadów i zoptymalizować produktywność. </a:t>
            </a:r>
          </a:p>
          <a:p>
            <a:pPr marL="0" indent="0" algn="just">
              <a:buNone/>
            </a:pPr>
            <a:r>
              <a:rPr lang="pl-PL" dirty="0"/>
              <a:t>5S został zaprojektowany, aby pomóc w budowaniu wysokiej jakości środowiska pracy, zarówno pod względem fizycznym, jak                                       i psychicznym. </a:t>
            </a:r>
          </a:p>
          <a:p>
            <a:pPr marL="0" indent="0" algn="just">
              <a:buNone/>
            </a:pPr>
            <a:r>
              <a:rPr lang="pl-PL" dirty="0"/>
              <a:t>Filozofia 5S ma zastosowanie w każdym obszarze roboczym dostosowanym do kontroli wizualnej i szczupłej produkcji.</a:t>
            </a:r>
          </a:p>
          <a:p>
            <a:pPr marL="0" indent="0" algn="just">
              <a:buNone/>
            </a:pPr>
            <a:r>
              <a:rPr lang="pl-PL" dirty="0"/>
              <a:t>Stan 5S miejsca pracy jest krytyczny dla pracowników i jest podstawą pierwszych wrażeń klientów.</a:t>
            </a:r>
          </a:p>
        </p:txBody>
      </p:sp>
    </p:spTree>
    <p:extLst>
      <p:ext uri="{BB962C8B-B14F-4D97-AF65-F5344CB8AC3E}">
        <p14:creationId xmlns:p14="http://schemas.microsoft.com/office/powerpoint/2010/main" val="3645842587"/>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normAutofit/>
          </a:bodyPr>
          <a:lstStyle/>
          <a:p>
            <a:r>
              <a:rPr lang="pl-PL" dirty="0"/>
              <a:t>Czym jest 5S</a:t>
            </a:r>
            <a:br>
              <a:rPr lang="pl-PL" dirty="0"/>
            </a:br>
            <a:endParaRPr lang="pl-PL" dirty="0"/>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a:bodyPr>
          <a:lstStyle/>
          <a:p>
            <a:pPr algn="just"/>
            <a:r>
              <a:rPr lang="pl-PL" b="1" dirty="0"/>
              <a:t>Selekcja</a:t>
            </a:r>
            <a:r>
              <a:rPr lang="pl-PL" dirty="0"/>
              <a:t> - Wyeliminuj wszystko, co nie jest potrzebne, oddzielając potrzebne narzędzia, części i instrukcje od niepotrzebnych materiałów.</a:t>
            </a:r>
          </a:p>
          <a:p>
            <a:pPr algn="just"/>
            <a:r>
              <a:rPr lang="pl-PL" b="1" dirty="0"/>
              <a:t>Systematyka</a:t>
            </a:r>
            <a:r>
              <a:rPr lang="pl-PL" dirty="0"/>
              <a:t> - Uporządkuj to, co pozostało, starannie rozmieszczając i identyfikując części i narzędzia w celu ułatwienia użytkowania.</a:t>
            </a:r>
          </a:p>
          <a:p>
            <a:pPr algn="just"/>
            <a:r>
              <a:rPr lang="pl-PL" b="1" dirty="0"/>
              <a:t>Sprzątanie</a:t>
            </a:r>
            <a:r>
              <a:rPr lang="pl-PL" dirty="0"/>
              <a:t> - Oczyść miejsce pracy, przeprowadzając kampanię porządkową.</a:t>
            </a:r>
          </a:p>
          <a:p>
            <a:pPr algn="just"/>
            <a:r>
              <a:rPr lang="pl-PL" b="1" dirty="0"/>
              <a:t>Standaryzacja</a:t>
            </a:r>
            <a:r>
              <a:rPr lang="pl-PL" dirty="0"/>
              <a:t> - Zaplanuj regularne czyszczenie i konserwację, przeprowadzając codziennie </a:t>
            </a:r>
            <a:r>
              <a:rPr lang="pl-PL" dirty="0" err="1"/>
              <a:t>seiri</a:t>
            </a:r>
            <a:r>
              <a:rPr lang="pl-PL" dirty="0"/>
              <a:t>, </a:t>
            </a:r>
            <a:r>
              <a:rPr lang="pl-PL" dirty="0" err="1"/>
              <a:t>seiton</a:t>
            </a:r>
            <a:r>
              <a:rPr lang="pl-PL" dirty="0"/>
              <a:t> i </a:t>
            </a:r>
            <a:r>
              <a:rPr lang="pl-PL" dirty="0" err="1"/>
              <a:t>seiso</a:t>
            </a:r>
            <a:r>
              <a:rPr lang="pl-PL" dirty="0"/>
              <a:t>.</a:t>
            </a:r>
          </a:p>
          <a:p>
            <a:pPr algn="just"/>
            <a:r>
              <a:rPr lang="pl-PL" b="1" dirty="0"/>
              <a:t>Samodoskonalenie</a:t>
            </a:r>
            <a:r>
              <a:rPr lang="pl-PL" dirty="0"/>
              <a:t> - Uczyń 5S sposobem na życie, wyrabiając                         w sobie nawyk podążania za pierwszymi czterema literami „S”.</a:t>
            </a:r>
          </a:p>
        </p:txBody>
      </p:sp>
    </p:spTree>
    <p:extLst>
      <p:ext uri="{BB962C8B-B14F-4D97-AF65-F5344CB8AC3E}">
        <p14:creationId xmlns:p14="http://schemas.microsoft.com/office/powerpoint/2010/main" val="14103547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Optymalizacja procesu</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normAutofit/>
          </a:bodyPr>
          <a:lstStyle/>
          <a:p>
            <a:pPr marL="0" indent="0" algn="just">
              <a:buNone/>
            </a:pPr>
            <a:r>
              <a:rPr lang="pl-PL" dirty="0"/>
              <a:t>Optymalizacja procesu to dyscyplina dostosowywania procesu                     w celu optymalizacji określonego zestawu parametrów bez naruszania kilku ograniczeń. Najczęstsze cele to minimalizacja kosztów oraz maksymalizacja przepustowości i/lub wydajności. Jest to jedno z głównych narzędzi ilościowych w podejmowaniu decyzji przemysłowych.</a:t>
            </a:r>
          </a:p>
          <a:p>
            <a:pPr marL="0" indent="0" algn="just">
              <a:buNone/>
            </a:pPr>
            <a:r>
              <a:rPr lang="pl-PL" dirty="0"/>
              <a:t>Optymalizacja procesów biznesowych to praktyka zwiększania efektywności organizacji poprzez doskonalenie procesów. Jest to część dyscypliny zarządzania procesami biznesowymi (BPM). Zoptymalizowane procesy prowadzą do zoptymalizowanych celów biznesowych.</a:t>
            </a:r>
          </a:p>
          <a:p>
            <a:pPr marL="0" indent="0" algn="just">
              <a:buNone/>
            </a:pPr>
            <a:r>
              <a:rPr lang="pl-PL" dirty="0"/>
              <a:t>Przykładowe obszary optymalizacji obejmują: eliminację marnotrawstw, usprawnienie przepływu pracy, poprawa komunikacji, prognozowanie zmian w procesie.</a:t>
            </a:r>
          </a:p>
        </p:txBody>
      </p:sp>
    </p:spTree>
    <p:extLst>
      <p:ext uri="{BB962C8B-B14F-4D97-AF65-F5344CB8AC3E}">
        <p14:creationId xmlns:p14="http://schemas.microsoft.com/office/powerpoint/2010/main" val="854928413"/>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Droga wdrażania 5S</a:t>
            </a:r>
            <a:br>
              <a:rPr lang="pl-PL" dirty="0"/>
            </a:br>
            <a:endParaRPr lang="pl-PL" dirty="0"/>
          </a:p>
        </p:txBody>
      </p:sp>
      <p:pic>
        <p:nvPicPr>
          <p:cNvPr id="11" name="Picture 10">
            <a:extLst>
              <a:ext uri="{FF2B5EF4-FFF2-40B4-BE49-F238E27FC236}">
                <a16:creationId xmlns:a16="http://schemas.microsoft.com/office/drawing/2014/main" id="{4BC0CCA9-9FDD-404F-8504-8D5AA57D9DCD}"/>
              </a:ext>
            </a:extLst>
          </p:cNvPr>
          <p:cNvPicPr>
            <a:picLocks noChangeAspect="1"/>
          </p:cNvPicPr>
          <p:nvPr/>
        </p:nvPicPr>
        <p:blipFill>
          <a:blip r:embed="rId2"/>
          <a:stretch>
            <a:fillRect/>
          </a:stretch>
        </p:blipFill>
        <p:spPr>
          <a:xfrm>
            <a:off x="3669540" y="132347"/>
            <a:ext cx="8045293" cy="6593305"/>
          </a:xfrm>
          <a:prstGeom prst="rect">
            <a:avLst/>
          </a:prstGeom>
        </p:spPr>
      </p:pic>
    </p:spTree>
    <p:extLst>
      <p:ext uri="{BB962C8B-B14F-4D97-AF65-F5344CB8AC3E}">
        <p14:creationId xmlns:p14="http://schemas.microsoft.com/office/powerpoint/2010/main" val="2262621661"/>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Etapy wdrażania 5S</a:t>
            </a:r>
            <a:br>
              <a:rPr lang="pl-PL" dirty="0"/>
            </a:br>
            <a:endParaRPr lang="pl-PL" dirty="0"/>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lstStyle/>
          <a:p>
            <a:pPr algn="just"/>
            <a:r>
              <a:rPr lang="pl-PL" dirty="0"/>
              <a:t>1 tydzień – szkolenia dla kadry kierowniczej.</a:t>
            </a:r>
          </a:p>
          <a:p>
            <a:pPr algn="just"/>
            <a:r>
              <a:rPr lang="pl-PL" dirty="0"/>
              <a:t>2 tydzień – szkolenia dla pracowników danego działu.</a:t>
            </a:r>
          </a:p>
          <a:p>
            <a:pPr algn="just"/>
            <a:r>
              <a:rPr lang="pl-PL" dirty="0"/>
              <a:t>3 tydzień – start kampanii 5S, Selekcja, Systematyka, Sprzątanie,</a:t>
            </a:r>
          </a:p>
          <a:p>
            <a:pPr algn="just"/>
            <a:r>
              <a:rPr lang="pl-PL" dirty="0"/>
              <a:t>4 tydzień – standardy organizacji pracy.</a:t>
            </a:r>
          </a:p>
          <a:p>
            <a:pPr algn="just"/>
            <a:r>
              <a:rPr lang="pl-PL" dirty="0"/>
              <a:t>6 tydzień – Systematyczne porządkowanie, warsztaty                                             z uczestnikami akcji.</a:t>
            </a:r>
          </a:p>
          <a:p>
            <a:pPr algn="just"/>
            <a:r>
              <a:rPr lang="pl-PL" dirty="0"/>
              <a:t>10-12 tydzień – Samodyscyplina, listy sprawdzające sprzątanie. Systematyczne audyty 5S</a:t>
            </a:r>
          </a:p>
          <a:p>
            <a:pPr algn="just"/>
            <a:r>
              <a:rPr lang="pl-PL" dirty="0"/>
              <a:t>Przyszłość – utrzymanie efektów i narzędzi wdrożonych w 5S.</a:t>
            </a:r>
          </a:p>
        </p:txBody>
      </p:sp>
    </p:spTree>
    <p:extLst>
      <p:ext uri="{BB962C8B-B14F-4D97-AF65-F5344CB8AC3E}">
        <p14:creationId xmlns:p14="http://schemas.microsoft.com/office/powerpoint/2010/main" val="808748937"/>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Stosowanie 5S w praktyce</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fontScale="92500" lnSpcReduction="10000"/>
          </a:bodyPr>
          <a:lstStyle/>
          <a:p>
            <a:pPr marL="0" indent="0" algn="just">
              <a:buNone/>
            </a:pPr>
            <a:r>
              <a:rPr lang="pl-PL" dirty="0"/>
              <a:t>Podczas spotkań z wewnętrznymi i zewnętrznymi interesariuszami zespół projektu wdrożenia procesu rejestracji medycznej wykorzystał narzędzie </a:t>
            </a:r>
            <a:r>
              <a:rPr lang="pl-PL" dirty="0" err="1"/>
              <a:t>lean</a:t>
            </a:r>
            <a:r>
              <a:rPr lang="pl-PL" dirty="0"/>
              <a:t> 5S do ulepszenia szablonu rejestracji, oraz procesu. Wdrożono filary 5S w następujący sposób:</a:t>
            </a:r>
          </a:p>
          <a:p>
            <a:pPr algn="just"/>
            <a:r>
              <a:rPr lang="pl-PL" b="1" dirty="0"/>
              <a:t>Selekcja</a:t>
            </a:r>
            <a:r>
              <a:rPr lang="pl-PL" dirty="0"/>
              <a:t> - Pola na formularzu zostały posortowane, a niepotrzebne pola wyeliminowane.</a:t>
            </a:r>
          </a:p>
          <a:p>
            <a:pPr algn="just"/>
            <a:r>
              <a:rPr lang="pl-PL" b="1" dirty="0"/>
              <a:t>Systematyka</a:t>
            </a:r>
            <a:r>
              <a:rPr lang="pl-PL" dirty="0"/>
              <a:t> - Pola zostały ustawione w kolejności na podstawie danych wejściowych interesariuszy.</a:t>
            </a:r>
          </a:p>
          <a:p>
            <a:pPr algn="just"/>
            <a:r>
              <a:rPr lang="pl-PL" b="1" dirty="0"/>
              <a:t>Sprzątanie</a:t>
            </a:r>
            <a:r>
              <a:rPr lang="pl-PL" dirty="0"/>
              <a:t> - Zespół wdrożył zasadę czystości, zbierając dane do formy bazy danych Microsoft Access, z walidacją blokującą duplikaty danych.</a:t>
            </a:r>
          </a:p>
          <a:p>
            <a:pPr algn="just"/>
            <a:r>
              <a:rPr lang="pl-PL" b="1" dirty="0"/>
              <a:t>Standaryzacja</a:t>
            </a:r>
            <a:r>
              <a:rPr lang="pl-PL" dirty="0"/>
              <a:t> - Arkusz kalkulacyjny został ustandaryzowany poprzez zabezpieczenie go i uczynienie z niego zatwierdzonego formularza wprowadzania danych.</a:t>
            </a:r>
          </a:p>
          <a:p>
            <a:pPr algn="just"/>
            <a:r>
              <a:rPr lang="pl-PL" b="1" dirty="0"/>
              <a:t>Samodoskonalenie</a:t>
            </a:r>
            <a:r>
              <a:rPr lang="pl-PL" dirty="0"/>
              <a:t> – zespół wdrożył arkusze Excel w powiązaniu                        z bazą MS Access tworząc samowystarczalny i ciągle doskonalony system umożliwiający wprowadzanie danych, standaryzacji                          i zapewnienie ich jakości. </a:t>
            </a:r>
          </a:p>
        </p:txBody>
      </p:sp>
    </p:spTree>
    <p:extLst>
      <p:ext uri="{BB962C8B-B14F-4D97-AF65-F5344CB8AC3E}">
        <p14:creationId xmlns:p14="http://schemas.microsoft.com/office/powerpoint/2010/main" val="224947514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Ćwiczenie numer 14 </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a:xfrm>
            <a:off x="3856568" y="489091"/>
            <a:ext cx="7315200" cy="1650224"/>
          </a:xfrm>
        </p:spPr>
        <p:txBody>
          <a:bodyPr>
            <a:normAutofit/>
          </a:bodyPr>
          <a:lstStyle/>
          <a:p>
            <a:pPr marL="0" indent="0" algn="just">
              <a:buNone/>
            </a:pPr>
            <a:r>
              <a:rPr lang="pl-PL" dirty="0"/>
              <a:t>Przyjrzyjcie się poniższemu zdjęciu na którym widać stanowisko pracy. Zaproponujcie zmianę przeprowadzając pełen proces wdrażania metody 5S. Opiszcie kolejno co dzieje się w każdym etapie, wypunktujcie, które przedmioty zostaną objęte czerwoną kartką. </a:t>
            </a:r>
          </a:p>
        </p:txBody>
      </p:sp>
      <p:pic>
        <p:nvPicPr>
          <p:cNvPr id="4" name="Obraz 2" descr="Obraz zawierający tekst, wewnątrz, komputer, stół&#10;&#10;Opis wygenerowany automatycznie">
            <a:extLst>
              <a:ext uri="{FF2B5EF4-FFF2-40B4-BE49-F238E27FC236}">
                <a16:creationId xmlns:a16="http://schemas.microsoft.com/office/drawing/2014/main" id="{32EB1010-046E-4CB2-8EC4-A6181DCFCBB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23740" y="2139315"/>
            <a:ext cx="5760720" cy="3823970"/>
          </a:xfrm>
          <a:prstGeom prst="rect">
            <a:avLst/>
          </a:prstGeom>
          <a:noFill/>
          <a:ln>
            <a:noFill/>
          </a:ln>
        </p:spPr>
      </p:pic>
    </p:spTree>
    <p:extLst>
      <p:ext uri="{BB962C8B-B14F-4D97-AF65-F5344CB8AC3E}">
        <p14:creationId xmlns:p14="http://schemas.microsoft.com/office/powerpoint/2010/main" val="592374066"/>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24F9-8915-4241-B057-646CA7DB0CFB}"/>
              </a:ext>
            </a:extLst>
          </p:cNvPr>
          <p:cNvSpPr>
            <a:spLocks noGrp="1"/>
          </p:cNvSpPr>
          <p:nvPr>
            <p:ph type="title"/>
          </p:nvPr>
        </p:nvSpPr>
        <p:spPr/>
        <p:txBody>
          <a:bodyPr/>
          <a:lstStyle/>
          <a:p>
            <a:r>
              <a:rPr lang="pl-PL" dirty="0"/>
              <a:t>POKA-YOKE W OPTYMALIZACJI PROCESÓW</a:t>
            </a:r>
          </a:p>
        </p:txBody>
      </p:sp>
      <p:sp>
        <p:nvSpPr>
          <p:cNvPr id="3" name="Text Placeholder 2">
            <a:extLst>
              <a:ext uri="{FF2B5EF4-FFF2-40B4-BE49-F238E27FC236}">
                <a16:creationId xmlns:a16="http://schemas.microsoft.com/office/drawing/2014/main" id="{3A702F04-AC77-4D0C-A2C7-E7F7FB92F2CA}"/>
              </a:ext>
            </a:extLst>
          </p:cNvPr>
          <p:cNvSpPr>
            <a:spLocks noGrp="1"/>
          </p:cNvSpPr>
          <p:nvPr>
            <p:ph type="body" idx="1"/>
          </p:nvPr>
        </p:nvSpPr>
        <p:spPr/>
        <p:txBody>
          <a:bodyPr/>
          <a:lstStyle/>
          <a:p>
            <a:r>
              <a:rPr lang="pl-PL" dirty="0"/>
              <a:t>LEKCJA 27 – LEKCJA 28 </a:t>
            </a:r>
          </a:p>
        </p:txBody>
      </p:sp>
    </p:spTree>
    <p:extLst>
      <p:ext uri="{BB962C8B-B14F-4D97-AF65-F5344CB8AC3E}">
        <p14:creationId xmlns:p14="http://schemas.microsoft.com/office/powerpoint/2010/main" val="4096129690"/>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Metoda kontroli i metoda ostrzegania w </a:t>
            </a:r>
            <a:r>
              <a:rPr lang="pl-PL" dirty="0" err="1"/>
              <a:t>Kaizen</a:t>
            </a:r>
            <a:endParaRPr lang="pl-PL" dirty="0"/>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fontScale="92500"/>
          </a:bodyPr>
          <a:lstStyle/>
          <a:p>
            <a:pPr marL="0" indent="0" algn="just">
              <a:buNone/>
            </a:pPr>
            <a:r>
              <a:rPr lang="pl-PL" dirty="0"/>
              <a:t>Zgodnie z filozofią </a:t>
            </a:r>
            <a:r>
              <a:rPr lang="pl-PL" dirty="0" err="1"/>
              <a:t>Kaizen</a:t>
            </a:r>
            <a:r>
              <a:rPr lang="pl-PL" dirty="0"/>
              <a:t> istnieją dwa główne podejścia zapobiegania                     i prewencji błędom:</a:t>
            </a:r>
          </a:p>
          <a:p>
            <a:pPr lvl="1" algn="just"/>
            <a:r>
              <a:rPr lang="pl-PL" dirty="0"/>
              <a:t>Metoda kontroli w </a:t>
            </a:r>
            <a:r>
              <a:rPr lang="pl-PL" dirty="0" err="1"/>
              <a:t>Kaizen</a:t>
            </a:r>
            <a:r>
              <a:rPr lang="pl-PL" dirty="0"/>
              <a:t> – związana z prowadzeniem stałych, oraz systematycznych, okresowych kontroli. Wraz z częstotliwością kontroli zmniejsza się prawdopodobieństwo wydania produktu z wadami.</a:t>
            </a:r>
          </a:p>
          <a:p>
            <a:pPr lvl="1" algn="just"/>
            <a:r>
              <a:rPr lang="pl-PL" dirty="0"/>
              <a:t>Metoda ostrzegania w </a:t>
            </a:r>
            <a:r>
              <a:rPr lang="pl-PL" dirty="0" err="1"/>
              <a:t>Kaizen</a:t>
            </a:r>
            <a:r>
              <a:rPr lang="pl-PL" dirty="0"/>
              <a:t> – opiera się na prewencji występowania błędów w procesach. Wykorzystuje ona następujące narzędzia:</a:t>
            </a:r>
          </a:p>
          <a:p>
            <a:pPr marL="1303020" lvl="2" indent="-342900" algn="just">
              <a:buFont typeface="+mj-lt"/>
              <a:buAutoNum type="arabicPeriod"/>
            </a:pPr>
            <a:r>
              <a:rPr lang="pl-PL" dirty="0"/>
              <a:t>System naprowadzania zapobiegający występowania błędów,                                   np. dostosowanie otworów w koszach do wrzucanych produktów,</a:t>
            </a:r>
          </a:p>
          <a:p>
            <a:pPr marL="1303020" lvl="2" indent="-342900" algn="just">
              <a:buFont typeface="+mj-lt"/>
              <a:buAutoNum type="arabicPeriod"/>
            </a:pPr>
            <a:r>
              <a:rPr lang="pl-PL" dirty="0"/>
              <a:t>Tworzenie szablonów i list kontrolnych,</a:t>
            </a:r>
          </a:p>
          <a:p>
            <a:pPr marL="1303020" lvl="2" indent="-342900" algn="just">
              <a:buFont typeface="+mj-lt"/>
              <a:buAutoNum type="arabicPeriod"/>
            </a:pPr>
            <a:r>
              <a:rPr lang="pl-PL" dirty="0"/>
              <a:t>Stosowanie różnego rodzaju czujników i czytników przyspieszających pozyskiwanie danych,</a:t>
            </a:r>
          </a:p>
          <a:p>
            <a:pPr marL="1303020" lvl="2" indent="-342900" algn="just">
              <a:buFont typeface="+mj-lt"/>
              <a:buAutoNum type="arabicPeriod"/>
            </a:pPr>
            <a:r>
              <a:rPr lang="pl-PL" dirty="0"/>
              <a:t>Stosowanie narzędzi liczących, </a:t>
            </a:r>
          </a:p>
          <a:p>
            <a:pPr marL="1303020" lvl="2" indent="-342900" algn="just">
              <a:buFont typeface="+mj-lt"/>
              <a:buAutoNum type="arabicPeriod"/>
            </a:pPr>
            <a:r>
              <a:rPr lang="pl-PL" dirty="0"/>
              <a:t>Wykorzystanie systemu wykrywania przedmiotów w niewłaściwym miejscu np. oznaczanie miejsc przedmiotów wyraźnymi liniami,</a:t>
            </a:r>
          </a:p>
          <a:p>
            <a:pPr marL="1303020" lvl="2" indent="-342900" algn="just">
              <a:buFont typeface="+mj-lt"/>
              <a:buAutoNum type="arabicPeriod"/>
            </a:pPr>
            <a:r>
              <a:rPr lang="pl-PL" dirty="0"/>
              <a:t>Określenia wymaganych sekwencji uruchomienia maszyn i narzędzi, </a:t>
            </a:r>
          </a:p>
          <a:p>
            <a:pPr marL="1303020" lvl="2" indent="-342900" algn="just">
              <a:buFont typeface="+mj-lt"/>
              <a:buAutoNum type="arabicPeriod"/>
            </a:pPr>
            <a:r>
              <a:rPr lang="pl-PL" dirty="0"/>
              <a:t>Proces standaryzacji i poprawiania,</a:t>
            </a:r>
          </a:p>
          <a:p>
            <a:pPr marL="1303020" lvl="2" indent="-342900" algn="just">
              <a:buFont typeface="+mj-lt"/>
              <a:buAutoNum type="arabicPeriod"/>
            </a:pPr>
            <a:r>
              <a:rPr lang="pl-PL" dirty="0"/>
              <a:t>Wykorzystanie systemów łączonych – opartych o zastosowanie kilku rozwiązań jednocześnie.</a:t>
            </a:r>
          </a:p>
          <a:p>
            <a:pPr lvl="1"/>
            <a:endParaRPr lang="pl-PL" dirty="0"/>
          </a:p>
        </p:txBody>
      </p:sp>
    </p:spTree>
    <p:extLst>
      <p:ext uri="{BB962C8B-B14F-4D97-AF65-F5344CB8AC3E}">
        <p14:creationId xmlns:p14="http://schemas.microsoft.com/office/powerpoint/2010/main" val="127426458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POKA-YOKE</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a:bodyPr>
          <a:lstStyle/>
          <a:p>
            <a:pPr algn="just"/>
            <a:r>
              <a:rPr lang="pl-PL" dirty="0" err="1"/>
              <a:t>Poka-Yoke</a:t>
            </a:r>
            <a:r>
              <a:rPr lang="pl-PL" dirty="0"/>
              <a:t> to mechanizmy służące do eliminacji błędów poprzez skuteczne uniemożliwienie popełnienia błędów w danym procesie. I można ich używać wszędzie.</a:t>
            </a:r>
          </a:p>
          <a:p>
            <a:pPr algn="just"/>
            <a:r>
              <a:rPr lang="pl-PL" dirty="0"/>
              <a:t>Przykład I </a:t>
            </a:r>
            <a:r>
              <a:rPr lang="pl-PL" dirty="0" err="1"/>
              <a:t>Poka</a:t>
            </a:r>
            <a:r>
              <a:rPr lang="pl-PL" dirty="0"/>
              <a:t> </a:t>
            </a:r>
            <a:r>
              <a:rPr lang="pl-PL" dirty="0" err="1"/>
              <a:t>Yoke</a:t>
            </a:r>
            <a:r>
              <a:rPr lang="pl-PL" dirty="0"/>
              <a:t> </a:t>
            </a:r>
          </a:p>
          <a:p>
            <a:pPr marL="0" indent="0" algn="just">
              <a:buNone/>
            </a:pPr>
            <a:r>
              <a:rPr lang="pl-PL" dirty="0"/>
              <a:t>projektowanie szafek na dokumenty. Jeżeli jednocześnie zostanie wyciągniętych zbyt wiele szuflad, szafki na dokumenty mogą się przewrócić. Zastosowanie </a:t>
            </a:r>
            <a:r>
              <a:rPr lang="pl-PL" dirty="0" err="1"/>
              <a:t>Poka</a:t>
            </a:r>
            <a:r>
              <a:rPr lang="pl-PL" dirty="0"/>
              <a:t> </a:t>
            </a:r>
            <a:r>
              <a:rPr lang="pl-PL" dirty="0" err="1"/>
              <a:t>Yoke</a:t>
            </a:r>
            <a:r>
              <a:rPr lang="pl-PL" dirty="0"/>
              <a:t> zakładałoby modyfikację szafek tak aby otwarcie jednej szuflady blokowało otwierać resztę, dzięki czemu ryzyko przewrócenia się szafki jest mniejsze. </a:t>
            </a:r>
          </a:p>
          <a:p>
            <a:pPr algn="just"/>
            <a:r>
              <a:rPr lang="pl-PL" dirty="0"/>
              <a:t>Przykład II - </a:t>
            </a:r>
            <a:r>
              <a:rPr lang="pl-PL" dirty="0" err="1"/>
              <a:t>Poka-Yoke</a:t>
            </a:r>
            <a:r>
              <a:rPr lang="pl-PL" dirty="0"/>
              <a:t> </a:t>
            </a:r>
          </a:p>
          <a:p>
            <a:pPr marL="0" indent="0" algn="just">
              <a:buNone/>
            </a:pPr>
            <a:r>
              <a:rPr lang="pl-PL" dirty="0"/>
              <a:t>Windy publiczne. Jako standardowe wyposażenie wind służą czujniki w drzwiach blokujące przytrzaśnięcie osoby, oraz czujniki                       i alarmy zapobiegające pracy w przypadku przeciążenia mechanizmu windy.</a:t>
            </a:r>
          </a:p>
        </p:txBody>
      </p:sp>
    </p:spTree>
    <p:extLst>
      <p:ext uri="{BB962C8B-B14F-4D97-AF65-F5344CB8AC3E}">
        <p14:creationId xmlns:p14="http://schemas.microsoft.com/office/powerpoint/2010/main" val="4001422312"/>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A8586-0AFB-4C2F-9020-F95B5B1164E7}"/>
              </a:ext>
            </a:extLst>
          </p:cNvPr>
          <p:cNvSpPr>
            <a:spLocks noGrp="1"/>
          </p:cNvSpPr>
          <p:nvPr>
            <p:ph type="title"/>
          </p:nvPr>
        </p:nvSpPr>
        <p:spPr/>
        <p:txBody>
          <a:bodyPr/>
          <a:lstStyle/>
          <a:p>
            <a:r>
              <a:rPr lang="pl-PL" dirty="0"/>
              <a:t>Zasady zabezpieczania przed błędami/</a:t>
            </a:r>
            <a:r>
              <a:rPr lang="pl-PL" dirty="0" err="1"/>
              <a:t>Poka-Yoke</a:t>
            </a:r>
            <a:br>
              <a:rPr lang="pl-PL" dirty="0"/>
            </a:br>
            <a:endParaRPr lang="pl-PL" dirty="0"/>
          </a:p>
        </p:txBody>
      </p:sp>
      <p:sp>
        <p:nvSpPr>
          <p:cNvPr id="3" name="Content Placeholder 2">
            <a:extLst>
              <a:ext uri="{FF2B5EF4-FFF2-40B4-BE49-F238E27FC236}">
                <a16:creationId xmlns:a16="http://schemas.microsoft.com/office/drawing/2014/main" id="{61EBD87C-9DFB-4837-9DD7-600DD5E895F2}"/>
              </a:ext>
            </a:extLst>
          </p:cNvPr>
          <p:cNvSpPr>
            <a:spLocks noGrp="1"/>
          </p:cNvSpPr>
          <p:nvPr>
            <p:ph idx="1"/>
          </p:nvPr>
        </p:nvSpPr>
        <p:spPr/>
        <p:txBody>
          <a:bodyPr>
            <a:normAutofit fontScale="92500" lnSpcReduction="20000"/>
          </a:bodyPr>
          <a:lstStyle/>
          <a:p>
            <a:pPr algn="just"/>
            <a:r>
              <a:rPr lang="pl-PL" dirty="0"/>
              <a:t>Eliminacja („nie rób już tego”) polega na wyeliminowaniu możliwości błędu poprzez przeprojektowanie produktu lub procesu, tak aby zadanie lub część nie były już potrzebne.</a:t>
            </a:r>
          </a:p>
          <a:p>
            <a:pPr algn="just"/>
            <a:r>
              <a:rPr lang="pl-PL" dirty="0"/>
              <a:t>Zapobieganie („upewnij się, że nigdy nie da się tego zrobić źle”) polega na zaprojektowaniu i skonstruowaniu produktu lub procesu tak, aby w ogóle nie można było popełnić błędu.</a:t>
            </a:r>
          </a:p>
          <a:p>
            <a:pPr algn="just"/>
            <a:r>
              <a:rPr lang="pl-PL" dirty="0"/>
              <a:t>Zastąpienie („użyj czegoś lepszego”) polega na zastąpieniu bardziej niezawodnym procesem w celu poprawy spójności.</a:t>
            </a:r>
          </a:p>
          <a:p>
            <a:pPr algn="just"/>
            <a:r>
              <a:rPr lang="pl-PL" dirty="0"/>
              <a:t>Facylitacja („ułatwienie wykonywania zadań”) polega na stosowaniu technik i łączeniu kroków, aby praca była łatwiejsza do wykonania.</a:t>
            </a:r>
          </a:p>
          <a:p>
            <a:pPr algn="just"/>
            <a:r>
              <a:rPr lang="pl-PL" dirty="0"/>
              <a:t>Wykrywanie („zauważ, co się dzieje i zatrzymaj”) polega na zidentyfikowaniu błędu przed dalszym przetwarzaniem, aby użytkownik mógł szybko naprawić problem.</a:t>
            </a:r>
          </a:p>
          <a:p>
            <a:pPr algn="just"/>
            <a:r>
              <a:rPr lang="pl-PL" dirty="0"/>
              <a:t>Łagodzenie („nie pozwól, aby sytuacja się pogorszyła”) to dążenie do minimalizowania skutków błędów.</a:t>
            </a:r>
          </a:p>
          <a:p>
            <a:pPr algn="just"/>
            <a:r>
              <a:rPr lang="pl-PL" dirty="0"/>
              <a:t>Eliminacja, zapobieganie, zastępowanie i ułatwianie mają na celu zapobieganie występowaniu błędów. Wykrywanie i łagodzenie ma na celu zminimalizowanie skutków popełnionych błędów.</a:t>
            </a:r>
          </a:p>
        </p:txBody>
      </p:sp>
    </p:spTree>
    <p:extLst>
      <p:ext uri="{BB962C8B-B14F-4D97-AF65-F5344CB8AC3E}">
        <p14:creationId xmlns:p14="http://schemas.microsoft.com/office/powerpoint/2010/main" val="2358524523"/>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95C78-651B-4518-8967-FF2E41E160E4}"/>
              </a:ext>
            </a:extLst>
          </p:cNvPr>
          <p:cNvSpPr>
            <a:spLocks noGrp="1"/>
          </p:cNvSpPr>
          <p:nvPr>
            <p:ph type="title"/>
          </p:nvPr>
        </p:nvSpPr>
        <p:spPr/>
        <p:txBody>
          <a:bodyPr/>
          <a:lstStyle/>
          <a:p>
            <a:r>
              <a:rPr lang="pl-PL" dirty="0"/>
              <a:t>Ćwiczenie numer 15 </a:t>
            </a:r>
          </a:p>
        </p:txBody>
      </p:sp>
      <p:sp>
        <p:nvSpPr>
          <p:cNvPr id="3" name="Content Placeholder 2">
            <a:extLst>
              <a:ext uri="{FF2B5EF4-FFF2-40B4-BE49-F238E27FC236}">
                <a16:creationId xmlns:a16="http://schemas.microsoft.com/office/drawing/2014/main" id="{1A8710E0-F731-4DDA-BED6-96C453EB7AA4}"/>
              </a:ext>
            </a:extLst>
          </p:cNvPr>
          <p:cNvSpPr>
            <a:spLocks noGrp="1"/>
          </p:cNvSpPr>
          <p:nvPr>
            <p:ph idx="1"/>
          </p:nvPr>
        </p:nvSpPr>
        <p:spPr/>
        <p:txBody>
          <a:bodyPr/>
          <a:lstStyle/>
          <a:p>
            <a:pPr algn="just"/>
            <a:r>
              <a:rPr lang="pl-PL" dirty="0"/>
              <a:t>Zaprojektuj procedurę (instrukcję procesu), tak aby uniknąć błędów, dotyczącą przyjmowania poczty przez pracownika sekretariatu w kancelarii prawnej. Staraj się tak zaprojektować proces, aby był jasny, czytelny i pozwolił uniknąć błędów.</a:t>
            </a:r>
          </a:p>
          <a:p>
            <a:pPr algn="just"/>
            <a:r>
              <a:rPr lang="pl-PL" dirty="0"/>
              <a:t>Wskaż zagrożenia jakie mogą  wyniknąć z  ewentualnego nieprzestrzegania instrukcji.</a:t>
            </a:r>
          </a:p>
          <a:p>
            <a:endParaRPr lang="pl-PL" dirty="0"/>
          </a:p>
          <a:p>
            <a:endParaRPr lang="pl-PL" dirty="0"/>
          </a:p>
        </p:txBody>
      </p:sp>
    </p:spTree>
    <p:extLst>
      <p:ext uri="{BB962C8B-B14F-4D97-AF65-F5344CB8AC3E}">
        <p14:creationId xmlns:p14="http://schemas.microsoft.com/office/powerpoint/2010/main" val="2383970478"/>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7BDABD-D924-4AE2-9CE2-921696574B9C}"/>
              </a:ext>
            </a:extLst>
          </p:cNvPr>
          <p:cNvSpPr>
            <a:spLocks noGrp="1"/>
          </p:cNvSpPr>
          <p:nvPr>
            <p:ph type="title"/>
          </p:nvPr>
        </p:nvSpPr>
        <p:spPr/>
        <p:txBody>
          <a:bodyPr>
            <a:normAutofit fontScale="90000"/>
          </a:bodyPr>
          <a:lstStyle/>
          <a:p>
            <a:r>
              <a:rPr lang="pl-PL" dirty="0"/>
              <a:t>METODY I TECHNIKI KONTROLI WIZUALNEJ ORAZ INSTRUKCJA OPL</a:t>
            </a:r>
          </a:p>
        </p:txBody>
      </p:sp>
      <p:sp>
        <p:nvSpPr>
          <p:cNvPr id="3" name="Text Placeholder 2">
            <a:extLst>
              <a:ext uri="{FF2B5EF4-FFF2-40B4-BE49-F238E27FC236}">
                <a16:creationId xmlns:a16="http://schemas.microsoft.com/office/drawing/2014/main" id="{09AC854E-DE3C-465B-B725-B059CECA7584}"/>
              </a:ext>
            </a:extLst>
          </p:cNvPr>
          <p:cNvSpPr>
            <a:spLocks noGrp="1"/>
          </p:cNvSpPr>
          <p:nvPr>
            <p:ph type="body" idx="1"/>
          </p:nvPr>
        </p:nvSpPr>
        <p:spPr/>
        <p:txBody>
          <a:bodyPr/>
          <a:lstStyle/>
          <a:p>
            <a:r>
              <a:rPr lang="pl-PL" dirty="0"/>
              <a:t>LEKCJA 29 – LEKCJA 30 </a:t>
            </a:r>
          </a:p>
        </p:txBody>
      </p:sp>
    </p:spTree>
    <p:extLst>
      <p:ext uri="{BB962C8B-B14F-4D97-AF65-F5344CB8AC3E}">
        <p14:creationId xmlns:p14="http://schemas.microsoft.com/office/powerpoint/2010/main" val="3817858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Optymalizacja procesu</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normAutofit/>
          </a:bodyPr>
          <a:lstStyle/>
          <a:p>
            <a:pPr marL="0" indent="0" algn="just">
              <a:buNone/>
            </a:pPr>
            <a:r>
              <a:rPr lang="pl-PL" dirty="0"/>
              <a:t>Optymalizacja procesu to dyscyplina dostosowywania procesu                     w celu optymalizacji określonego zestawu parametrów bez naruszania kilku ograniczeń. Najczęstsze cele to minimalizacja kosztów oraz maksymalizacja przepustowości i/lub wydajności. Jest to jedno z głównych narzędzi ilościowych w podejmowaniu decyzji przemysłowych.</a:t>
            </a:r>
          </a:p>
          <a:p>
            <a:pPr marL="0" indent="0" algn="just">
              <a:buNone/>
            </a:pPr>
            <a:r>
              <a:rPr lang="pl-PL" dirty="0"/>
              <a:t>Optymalizacja procesów biznesowych to praktyka zwiększania efektywności organizacji poprzez doskonalenie procesów. Jest to część dyscypliny zarządzania procesami biznesowymi (BPM). Zoptymalizowane procesy prowadzą do zoptymalizowanych celów biznesowych.</a:t>
            </a:r>
          </a:p>
          <a:p>
            <a:pPr marL="0" indent="0" algn="just">
              <a:buNone/>
            </a:pPr>
            <a:r>
              <a:rPr lang="pl-PL" dirty="0"/>
              <a:t>Przykładowe obszary optymalizacji obejmują: eliminację marnotrawstw, usprawnienie przepływu pracy, poprawa komunikacji, prognozowanie zmian w procesie.</a:t>
            </a:r>
          </a:p>
        </p:txBody>
      </p:sp>
    </p:spTree>
    <p:extLst>
      <p:ext uri="{BB962C8B-B14F-4D97-AF65-F5344CB8AC3E}">
        <p14:creationId xmlns:p14="http://schemas.microsoft.com/office/powerpoint/2010/main" val="420320981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BD67E-95A6-430E-B416-216EA9610422}"/>
              </a:ext>
            </a:extLst>
          </p:cNvPr>
          <p:cNvSpPr>
            <a:spLocks noGrp="1"/>
          </p:cNvSpPr>
          <p:nvPr>
            <p:ph type="title"/>
          </p:nvPr>
        </p:nvSpPr>
        <p:spPr/>
        <p:txBody>
          <a:bodyPr/>
          <a:lstStyle/>
          <a:p>
            <a:r>
              <a:rPr lang="pl-PL" dirty="0"/>
              <a:t>Zarządzanie wizualne </a:t>
            </a:r>
            <a:br>
              <a:rPr lang="pl-PL" dirty="0"/>
            </a:br>
            <a:r>
              <a:rPr lang="pl-PL" dirty="0"/>
              <a:t>- metody i techniki kontroli wizualnej</a:t>
            </a:r>
          </a:p>
        </p:txBody>
      </p:sp>
      <p:sp>
        <p:nvSpPr>
          <p:cNvPr id="3" name="Content Placeholder 2">
            <a:extLst>
              <a:ext uri="{FF2B5EF4-FFF2-40B4-BE49-F238E27FC236}">
                <a16:creationId xmlns:a16="http://schemas.microsoft.com/office/drawing/2014/main" id="{FA471D69-AAD2-4094-8AF8-DB5D3E28F561}"/>
              </a:ext>
            </a:extLst>
          </p:cNvPr>
          <p:cNvSpPr>
            <a:spLocks noGrp="1"/>
          </p:cNvSpPr>
          <p:nvPr>
            <p:ph idx="1"/>
          </p:nvPr>
        </p:nvSpPr>
        <p:spPr/>
        <p:txBody>
          <a:bodyPr/>
          <a:lstStyle/>
          <a:p>
            <a:pPr marL="0" indent="0" algn="just">
              <a:buNone/>
            </a:pPr>
            <a:r>
              <a:rPr lang="pl-PL" dirty="0"/>
              <a:t>Zarządzanie wizualne jest ważnym elementem metodologii 5S. Pozwala ono na podtrzymanie efektów 5S w dłuższym okresie. </a:t>
            </a:r>
          </a:p>
          <a:p>
            <a:pPr marL="0" indent="0" algn="just">
              <a:buNone/>
            </a:pPr>
            <a:r>
              <a:rPr lang="pl-PL" dirty="0"/>
              <a:t>Na zbiór narzędzi stosowanych w metodologii składają się:</a:t>
            </a:r>
          </a:p>
          <a:p>
            <a:pPr lvl="1" algn="just"/>
            <a:r>
              <a:rPr lang="pl-PL" dirty="0"/>
              <a:t>zarządzanie przez obraz, </a:t>
            </a:r>
          </a:p>
          <a:p>
            <a:pPr lvl="1" algn="just"/>
            <a:r>
              <a:rPr lang="pl-PL" dirty="0"/>
              <a:t>stosowanie oznaczeń kodowych stanowisk pracy, hal produkcyjnych i innych elementów infrastruktury,</a:t>
            </a:r>
          </a:p>
          <a:p>
            <a:pPr lvl="1" algn="just"/>
            <a:r>
              <a:rPr lang="pl-PL" dirty="0"/>
              <a:t>Standaryzacja pracy z wykorzystaniem schematów i instrukcji, </a:t>
            </a:r>
          </a:p>
          <a:p>
            <a:pPr lvl="1" algn="just"/>
            <a:r>
              <a:rPr lang="pl-PL" dirty="0"/>
              <a:t>Jednopunktowe lekcje i tablice informacyjne prezentujące informacje w sposób jasny i jednoznaczny, </a:t>
            </a:r>
          </a:p>
          <a:p>
            <a:pPr marL="0" indent="0">
              <a:buNone/>
            </a:pPr>
            <a:endParaRPr lang="pl-PL" dirty="0"/>
          </a:p>
        </p:txBody>
      </p:sp>
    </p:spTree>
    <p:extLst>
      <p:ext uri="{BB962C8B-B14F-4D97-AF65-F5344CB8AC3E}">
        <p14:creationId xmlns:p14="http://schemas.microsoft.com/office/powerpoint/2010/main" val="316275931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4BD67E-95A6-430E-B416-216EA9610422}"/>
              </a:ext>
            </a:extLst>
          </p:cNvPr>
          <p:cNvSpPr>
            <a:spLocks noGrp="1"/>
          </p:cNvSpPr>
          <p:nvPr>
            <p:ph type="title"/>
          </p:nvPr>
        </p:nvSpPr>
        <p:spPr/>
        <p:txBody>
          <a:bodyPr/>
          <a:lstStyle/>
          <a:p>
            <a:r>
              <a:rPr lang="pl-PL" dirty="0"/>
              <a:t>Zalety stosowania kontroli wizualnej</a:t>
            </a:r>
          </a:p>
        </p:txBody>
      </p:sp>
      <p:sp>
        <p:nvSpPr>
          <p:cNvPr id="3" name="Content Placeholder 2">
            <a:extLst>
              <a:ext uri="{FF2B5EF4-FFF2-40B4-BE49-F238E27FC236}">
                <a16:creationId xmlns:a16="http://schemas.microsoft.com/office/drawing/2014/main" id="{FA471D69-AAD2-4094-8AF8-DB5D3E28F561}"/>
              </a:ext>
            </a:extLst>
          </p:cNvPr>
          <p:cNvSpPr>
            <a:spLocks noGrp="1"/>
          </p:cNvSpPr>
          <p:nvPr>
            <p:ph idx="1"/>
          </p:nvPr>
        </p:nvSpPr>
        <p:spPr/>
        <p:txBody>
          <a:bodyPr/>
          <a:lstStyle/>
          <a:p>
            <a:pPr marL="0" indent="0" algn="just">
              <a:buNone/>
            </a:pPr>
            <a:r>
              <a:rPr lang="pl-PL" dirty="0"/>
              <a:t>Pomimo ciągłego rozwoju technologii informatycznych oraz maszyn i narzędzi umożliwiających automatyzację kontroli, nadal niezwykle istotnym czynnikiem procesów kontroli pozostaje kontrola wizualna. </a:t>
            </a:r>
          </a:p>
          <a:p>
            <a:pPr marL="0" indent="0" algn="just">
              <a:buNone/>
            </a:pPr>
            <a:r>
              <a:rPr lang="pl-PL" dirty="0"/>
              <a:t>To ona umożliwia bezpośrednie i jednoznaczne określenie stanu aktualnego poprzez obserwację procesu. Znajomość potrzeb klientów wewnętrznych i zewnętrznych pozwala na pełniejsze zbadanie i kontrolowanie danego obiektu.</a:t>
            </a:r>
          </a:p>
          <a:p>
            <a:pPr marL="0" indent="0">
              <a:buNone/>
            </a:pPr>
            <a:endParaRPr lang="pl-PL" dirty="0"/>
          </a:p>
          <a:p>
            <a:pPr marL="0" indent="0">
              <a:buNone/>
            </a:pPr>
            <a:endParaRPr lang="pl-PL" dirty="0"/>
          </a:p>
        </p:txBody>
      </p:sp>
    </p:spTree>
    <p:extLst>
      <p:ext uri="{BB962C8B-B14F-4D97-AF65-F5344CB8AC3E}">
        <p14:creationId xmlns:p14="http://schemas.microsoft.com/office/powerpoint/2010/main" val="3589500806"/>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79A87-1F9B-4204-A214-B9F4CEED49D7}"/>
              </a:ext>
            </a:extLst>
          </p:cNvPr>
          <p:cNvSpPr>
            <a:spLocks noGrp="1"/>
          </p:cNvSpPr>
          <p:nvPr>
            <p:ph type="title"/>
          </p:nvPr>
        </p:nvSpPr>
        <p:spPr/>
        <p:txBody>
          <a:bodyPr/>
          <a:lstStyle/>
          <a:p>
            <a:r>
              <a:rPr lang="pl-PL" dirty="0"/>
              <a:t>ćwiczenie numer 16 </a:t>
            </a:r>
          </a:p>
        </p:txBody>
      </p:sp>
      <p:sp>
        <p:nvSpPr>
          <p:cNvPr id="3" name="Content Placeholder 2">
            <a:extLst>
              <a:ext uri="{FF2B5EF4-FFF2-40B4-BE49-F238E27FC236}">
                <a16:creationId xmlns:a16="http://schemas.microsoft.com/office/drawing/2014/main" id="{B00A087E-E9DC-4AAF-B29B-7C84DCC8D6CC}"/>
              </a:ext>
            </a:extLst>
          </p:cNvPr>
          <p:cNvSpPr>
            <a:spLocks noGrp="1"/>
          </p:cNvSpPr>
          <p:nvPr>
            <p:ph idx="1"/>
          </p:nvPr>
        </p:nvSpPr>
        <p:spPr/>
        <p:txBody>
          <a:bodyPr/>
          <a:lstStyle/>
          <a:p>
            <a:pPr algn="just">
              <a:lnSpc>
                <a:spcPct val="115000"/>
              </a:lnSpc>
              <a:spcBef>
                <a:spcPts val="500"/>
              </a:spcBef>
              <a:spcAft>
                <a:spcPts val="1000"/>
              </a:spcAft>
            </a:pPr>
            <a:r>
              <a:rPr lang="pl-PL" sz="1800" dirty="0">
                <a:effectLst/>
                <a:latin typeface="Arial" panose="020B0604020202020204" pitchFamily="34" charset="0"/>
                <a:ea typeface="Times New Roman" panose="02020603050405020304" pitchFamily="18" charset="0"/>
                <a:cs typeface="Times New Roman" panose="02020603050405020304" pitchFamily="18" charset="0"/>
              </a:rPr>
              <a:t>Znając zakres obowiązków urzędnika w Urzędzie Pracy przygotujcie instrukcję OPL. Dokładnie opiszcie i uzasadnijcie rozkład i każdy przedmiot, który uwzględniliście w instrukcji.</a:t>
            </a:r>
            <a:endParaRPr lang="pl-PL" sz="1800" dirty="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Bef>
                <a:spcPts val="500"/>
              </a:spcBef>
              <a:spcAft>
                <a:spcPts val="1000"/>
              </a:spcAft>
            </a:pPr>
            <a:r>
              <a:rPr lang="pl-PL" sz="1800" dirty="0">
                <a:effectLst/>
                <a:latin typeface="Arial" panose="020B0604020202020204" pitchFamily="34" charset="0"/>
                <a:ea typeface="Times New Roman" panose="02020603050405020304" pitchFamily="18" charset="0"/>
                <a:cs typeface="Times New Roman" panose="02020603050405020304" pitchFamily="18" charset="0"/>
              </a:rPr>
              <a:t>Zakres obowiązków:</a:t>
            </a:r>
            <a:endParaRPr lang="pl-PL"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845820" lvl="1" indent="-342900" algn="just">
              <a:lnSpc>
                <a:spcPct val="115000"/>
              </a:lnSpc>
              <a:spcBef>
                <a:spcPts val="500"/>
              </a:spcBef>
              <a:buFont typeface="Symbol" panose="05050102010706020507" pitchFamily="18" charset="2"/>
              <a:buChar char=""/>
            </a:pPr>
            <a:r>
              <a:rPr lang="pl-PL" sz="1600" dirty="0">
                <a:effectLst/>
                <a:latin typeface="Arial" panose="020B0604020202020204" pitchFamily="34" charset="0"/>
                <a:ea typeface="Times New Roman" panose="02020603050405020304" pitchFamily="18" charset="0"/>
                <a:cs typeface="Times New Roman" panose="02020603050405020304" pitchFamily="18" charset="0"/>
              </a:rPr>
              <a:t>Przyjmowanie interesantów</a:t>
            </a:r>
            <a:endParaRPr lang="pl-PL"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45820" lvl="1" indent="-342900" algn="just">
              <a:lnSpc>
                <a:spcPct val="115000"/>
              </a:lnSpc>
              <a:buFont typeface="Symbol" panose="05050102010706020507" pitchFamily="18" charset="2"/>
              <a:buChar char=""/>
            </a:pPr>
            <a:r>
              <a:rPr lang="pl-PL" sz="1600" dirty="0">
                <a:effectLst/>
                <a:latin typeface="Arial" panose="020B0604020202020204" pitchFamily="34" charset="0"/>
                <a:ea typeface="Times New Roman" panose="02020603050405020304" pitchFamily="18" charset="0"/>
                <a:cs typeface="Times New Roman" panose="02020603050405020304" pitchFamily="18" charset="0"/>
              </a:rPr>
              <a:t>Przyjmowanie wniosków dotyczących poradnictwa zawodowego</a:t>
            </a:r>
            <a:endParaRPr lang="pl-PL"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45820" lvl="1" indent="-342900" algn="just">
              <a:lnSpc>
                <a:spcPct val="115000"/>
              </a:lnSpc>
              <a:buFont typeface="Symbol" panose="05050102010706020507" pitchFamily="18" charset="2"/>
              <a:buChar char=""/>
            </a:pPr>
            <a:r>
              <a:rPr lang="pl-PL" sz="1600" dirty="0">
                <a:effectLst/>
                <a:latin typeface="Arial" panose="020B0604020202020204" pitchFamily="34" charset="0"/>
                <a:ea typeface="Times New Roman" panose="02020603050405020304" pitchFamily="18" charset="0"/>
                <a:cs typeface="Times New Roman" panose="02020603050405020304" pitchFamily="18" charset="0"/>
              </a:rPr>
              <a:t>Ewidencjonowanie wniosków dotyczących poradnictwa zawodowego</a:t>
            </a:r>
            <a:endParaRPr lang="pl-PL"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45820" lvl="1" indent="-342900" algn="just">
              <a:lnSpc>
                <a:spcPct val="115000"/>
              </a:lnSpc>
              <a:buFont typeface="Symbol" panose="05050102010706020507" pitchFamily="18" charset="2"/>
              <a:buChar char=""/>
            </a:pPr>
            <a:r>
              <a:rPr lang="pl-PL" sz="1600" dirty="0">
                <a:effectLst/>
                <a:latin typeface="Arial" panose="020B0604020202020204" pitchFamily="34" charset="0"/>
                <a:ea typeface="Times New Roman" panose="02020603050405020304" pitchFamily="18" charset="0"/>
                <a:cs typeface="Times New Roman" panose="02020603050405020304" pitchFamily="18" charset="0"/>
              </a:rPr>
              <a:t>Wstępne poradnictwo zawodowe</a:t>
            </a:r>
            <a:endParaRPr lang="pl-PL"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45820" lvl="1" indent="-342900" algn="just">
              <a:lnSpc>
                <a:spcPct val="115000"/>
              </a:lnSpc>
              <a:buFont typeface="Symbol" panose="05050102010706020507" pitchFamily="18" charset="2"/>
              <a:buChar char=""/>
            </a:pPr>
            <a:r>
              <a:rPr lang="pl-PL" sz="1600" dirty="0">
                <a:effectLst/>
                <a:latin typeface="Arial" panose="020B0604020202020204" pitchFamily="34" charset="0"/>
                <a:ea typeface="Times New Roman" panose="02020603050405020304" pitchFamily="18" charset="0"/>
                <a:cs typeface="Times New Roman" panose="02020603050405020304" pitchFamily="18" charset="0"/>
              </a:rPr>
              <a:t>Udzielanie wstępnych porad zawodowych telefonicznie</a:t>
            </a:r>
            <a:endParaRPr lang="pl-PL"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45820" lvl="1" indent="-342900" algn="just">
              <a:lnSpc>
                <a:spcPct val="115000"/>
              </a:lnSpc>
              <a:spcAft>
                <a:spcPts val="1000"/>
              </a:spcAft>
              <a:buFont typeface="Symbol" panose="05050102010706020507" pitchFamily="18" charset="2"/>
              <a:buChar char=""/>
            </a:pPr>
            <a:r>
              <a:rPr lang="pl-PL" sz="1600" dirty="0">
                <a:effectLst/>
                <a:latin typeface="Arial" panose="020B0604020202020204" pitchFamily="34" charset="0"/>
                <a:ea typeface="Times New Roman" panose="02020603050405020304" pitchFamily="18" charset="0"/>
                <a:cs typeface="Times New Roman" panose="02020603050405020304" pitchFamily="18" charset="0"/>
              </a:rPr>
              <a:t>Sprawdzanie poprawności wniosków, a zwłaszcza kwoty pomocy.</a:t>
            </a:r>
            <a:endParaRPr lang="pl-PL"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pl-PL" dirty="0"/>
          </a:p>
        </p:txBody>
      </p:sp>
    </p:spTree>
    <p:extLst>
      <p:ext uri="{BB962C8B-B14F-4D97-AF65-F5344CB8AC3E}">
        <p14:creationId xmlns:p14="http://schemas.microsoft.com/office/powerpoint/2010/main" val="5011105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EB2121-5A81-459A-A6F2-55862B7001F0}"/>
              </a:ext>
            </a:extLst>
          </p:cNvPr>
          <p:cNvSpPr>
            <a:spLocks noGrp="1"/>
          </p:cNvSpPr>
          <p:nvPr>
            <p:ph type="title"/>
          </p:nvPr>
        </p:nvSpPr>
        <p:spPr/>
        <p:txBody>
          <a:bodyPr/>
          <a:lstStyle/>
          <a:p>
            <a:r>
              <a:rPr lang="pl-PL" dirty="0"/>
              <a:t>STANDARYZACJA                        I LAYOUT MIEJSCA PRACY</a:t>
            </a:r>
          </a:p>
        </p:txBody>
      </p:sp>
      <p:sp>
        <p:nvSpPr>
          <p:cNvPr id="3" name="Text Placeholder 2">
            <a:extLst>
              <a:ext uri="{FF2B5EF4-FFF2-40B4-BE49-F238E27FC236}">
                <a16:creationId xmlns:a16="http://schemas.microsoft.com/office/drawing/2014/main" id="{A14B04AB-27D4-41E4-9FE0-C02FFC722B17}"/>
              </a:ext>
            </a:extLst>
          </p:cNvPr>
          <p:cNvSpPr>
            <a:spLocks noGrp="1"/>
          </p:cNvSpPr>
          <p:nvPr>
            <p:ph type="body" idx="1"/>
          </p:nvPr>
        </p:nvSpPr>
        <p:spPr/>
        <p:txBody>
          <a:bodyPr/>
          <a:lstStyle/>
          <a:p>
            <a:r>
              <a:rPr lang="pl-PL" dirty="0"/>
              <a:t>LEKCJA 31 – LEKCJA 32 </a:t>
            </a:r>
          </a:p>
        </p:txBody>
      </p:sp>
    </p:spTree>
    <p:extLst>
      <p:ext uri="{BB962C8B-B14F-4D97-AF65-F5344CB8AC3E}">
        <p14:creationId xmlns:p14="http://schemas.microsoft.com/office/powerpoint/2010/main" val="2795421370"/>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13F4F-9F95-4630-8FFD-BB67C3F1F592}"/>
              </a:ext>
            </a:extLst>
          </p:cNvPr>
          <p:cNvSpPr>
            <a:spLocks noGrp="1"/>
          </p:cNvSpPr>
          <p:nvPr>
            <p:ph type="title"/>
          </p:nvPr>
        </p:nvSpPr>
        <p:spPr/>
        <p:txBody>
          <a:bodyPr/>
          <a:lstStyle/>
          <a:p>
            <a:r>
              <a:rPr lang="pl-PL" dirty="0"/>
              <a:t>Stosowanie 5S w praktyce</a:t>
            </a:r>
          </a:p>
        </p:txBody>
      </p:sp>
      <p:sp>
        <p:nvSpPr>
          <p:cNvPr id="3" name="Content Placeholder 2">
            <a:extLst>
              <a:ext uri="{FF2B5EF4-FFF2-40B4-BE49-F238E27FC236}">
                <a16:creationId xmlns:a16="http://schemas.microsoft.com/office/drawing/2014/main" id="{DE1AA347-F575-4CB7-8ED4-4067E2A1B921}"/>
              </a:ext>
            </a:extLst>
          </p:cNvPr>
          <p:cNvSpPr>
            <a:spLocks noGrp="1"/>
          </p:cNvSpPr>
          <p:nvPr>
            <p:ph idx="1"/>
          </p:nvPr>
        </p:nvSpPr>
        <p:spPr/>
        <p:txBody>
          <a:bodyPr>
            <a:normAutofit fontScale="92500" lnSpcReduction="10000"/>
          </a:bodyPr>
          <a:lstStyle/>
          <a:p>
            <a:pPr marL="0" indent="0" algn="just">
              <a:buNone/>
            </a:pPr>
            <a:r>
              <a:rPr lang="pl-PL" dirty="0"/>
              <a:t>Podczas spotkań z wewnętrznymi i zewnętrznymi interesariuszami zespół projektu wdrożenia procesu rejestracji medycznej wykorzystał narzędzie Lean 5S do ulepszenia szablonu rejestracji, oraz procesu. Wdrożono filary 5S w następujący sposób:</a:t>
            </a:r>
          </a:p>
          <a:p>
            <a:pPr algn="just"/>
            <a:r>
              <a:rPr lang="pl-PL" b="1" dirty="0"/>
              <a:t>Selekcja</a:t>
            </a:r>
            <a:r>
              <a:rPr lang="pl-PL" dirty="0"/>
              <a:t> - Pola na formularzu zostały posortowane, a niepotrzebne pola wyeliminowane.</a:t>
            </a:r>
          </a:p>
          <a:p>
            <a:pPr algn="just"/>
            <a:r>
              <a:rPr lang="pl-PL" b="1" dirty="0"/>
              <a:t>Systematyka</a:t>
            </a:r>
            <a:r>
              <a:rPr lang="pl-PL" dirty="0"/>
              <a:t> - Pola zostały ustawione w kolejności na podstawie danych wejściowych interesariuszy.</a:t>
            </a:r>
          </a:p>
          <a:p>
            <a:pPr algn="just"/>
            <a:r>
              <a:rPr lang="pl-PL" b="1" dirty="0"/>
              <a:t>Sprzątanie</a:t>
            </a:r>
            <a:r>
              <a:rPr lang="pl-PL" dirty="0"/>
              <a:t> - Zespół wdrożył zasadę czystości, zbierając dane do formy bazy danych Microsoft Access, z walidacją blokującą duplikaty danych.</a:t>
            </a:r>
          </a:p>
          <a:p>
            <a:pPr algn="just"/>
            <a:r>
              <a:rPr lang="pl-PL" b="1" dirty="0"/>
              <a:t>Standaryzacja</a:t>
            </a:r>
            <a:r>
              <a:rPr lang="pl-PL" dirty="0"/>
              <a:t> - Arkusz kalkulacyjny został ustandaryzowany poprzez zabezpieczenie go i uczynienie z niego zatwierdzonego formularza wprowadzania danych.</a:t>
            </a:r>
          </a:p>
          <a:p>
            <a:pPr algn="just"/>
            <a:r>
              <a:rPr lang="pl-PL" b="1" dirty="0"/>
              <a:t>Samodoskonalenie</a:t>
            </a:r>
            <a:r>
              <a:rPr lang="pl-PL" dirty="0"/>
              <a:t> – zespół wdrożył arkusze Excel w powiązaniu                     z bazą MS Access tworząc samowystarczalny i ciągle doskonalony system umożliwiający wprowadzanie danych, standaryzacji                              i zapewnienie ich jakości. </a:t>
            </a:r>
          </a:p>
        </p:txBody>
      </p:sp>
    </p:spTree>
    <p:extLst>
      <p:ext uri="{BB962C8B-B14F-4D97-AF65-F5344CB8AC3E}">
        <p14:creationId xmlns:p14="http://schemas.microsoft.com/office/powerpoint/2010/main" val="2328061506"/>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B1EF8-FBBC-4695-86C4-79885657D15A}"/>
              </a:ext>
            </a:extLst>
          </p:cNvPr>
          <p:cNvSpPr>
            <a:spLocks noGrp="1"/>
          </p:cNvSpPr>
          <p:nvPr>
            <p:ph type="title"/>
          </p:nvPr>
        </p:nvSpPr>
        <p:spPr/>
        <p:txBody>
          <a:bodyPr/>
          <a:lstStyle/>
          <a:p>
            <a:r>
              <a:rPr lang="pl-PL" dirty="0"/>
              <a:t>Rozwiązania dotyczące ekspozycji</a:t>
            </a:r>
            <a:br>
              <a:rPr lang="pl-PL" dirty="0"/>
            </a:br>
            <a:endParaRPr lang="pl-PL" dirty="0"/>
          </a:p>
        </p:txBody>
      </p:sp>
      <p:pic>
        <p:nvPicPr>
          <p:cNvPr id="1026" name="Picture 2" descr="5S w biurze - oznaczenie segregatorów">
            <a:extLst>
              <a:ext uri="{FF2B5EF4-FFF2-40B4-BE49-F238E27FC236}">
                <a16:creationId xmlns:a16="http://schemas.microsoft.com/office/drawing/2014/main" id="{1F13580F-B1AB-4931-8D02-91CDCDA2E0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8253" y="232075"/>
            <a:ext cx="5588531" cy="609196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5A1D6BB-E905-45F5-9099-592226AA6C34}"/>
              </a:ext>
            </a:extLst>
          </p:cNvPr>
          <p:cNvSpPr txBox="1"/>
          <p:nvPr/>
        </p:nvSpPr>
        <p:spPr>
          <a:xfrm>
            <a:off x="252919" y="6272463"/>
            <a:ext cx="5513897" cy="369332"/>
          </a:xfrm>
          <a:prstGeom prst="rect">
            <a:avLst/>
          </a:prstGeom>
          <a:noFill/>
        </p:spPr>
        <p:txBody>
          <a:bodyPr wrap="square" rtlCol="0">
            <a:spAutoFit/>
          </a:bodyPr>
          <a:lstStyle/>
          <a:p>
            <a:r>
              <a:rPr lang="pl-PL" dirty="0"/>
              <a:t>Źródło: </a:t>
            </a:r>
            <a:r>
              <a:rPr lang="pl-PL" dirty="0">
                <a:hlinkClick r:id="rId3"/>
              </a:rPr>
              <a:t>https://leancenter.pl/projekty/5s-lean-office</a:t>
            </a:r>
            <a:r>
              <a:rPr lang="pl-PL" dirty="0"/>
              <a:t> </a:t>
            </a:r>
          </a:p>
        </p:txBody>
      </p:sp>
    </p:spTree>
    <p:extLst>
      <p:ext uri="{BB962C8B-B14F-4D97-AF65-F5344CB8AC3E}">
        <p14:creationId xmlns:p14="http://schemas.microsoft.com/office/powerpoint/2010/main" val="3232824332"/>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28C92-3CB7-45BE-BB21-8BB25C2786BB}"/>
              </a:ext>
            </a:extLst>
          </p:cNvPr>
          <p:cNvSpPr>
            <a:spLocks noGrp="1"/>
          </p:cNvSpPr>
          <p:nvPr>
            <p:ph type="title"/>
          </p:nvPr>
        </p:nvSpPr>
        <p:spPr/>
        <p:txBody>
          <a:bodyPr/>
          <a:lstStyle/>
          <a:p>
            <a:r>
              <a:rPr lang="pl-PL" dirty="0"/>
              <a:t>Rozwiązania dotyczące ekspozycji</a:t>
            </a:r>
            <a:br>
              <a:rPr lang="pl-PL" dirty="0"/>
            </a:br>
            <a:endParaRPr lang="pl-PL" dirty="0"/>
          </a:p>
        </p:txBody>
      </p:sp>
      <p:pic>
        <p:nvPicPr>
          <p:cNvPr id="5" name="Picture 4">
            <a:extLst>
              <a:ext uri="{FF2B5EF4-FFF2-40B4-BE49-F238E27FC236}">
                <a16:creationId xmlns:a16="http://schemas.microsoft.com/office/drawing/2014/main" id="{EA02B01B-200C-42F0-98B9-F4676DBB2F16}"/>
              </a:ext>
            </a:extLst>
          </p:cNvPr>
          <p:cNvPicPr>
            <a:picLocks noChangeAspect="1"/>
          </p:cNvPicPr>
          <p:nvPr/>
        </p:nvPicPr>
        <p:blipFill>
          <a:blip r:embed="rId2"/>
          <a:stretch>
            <a:fillRect/>
          </a:stretch>
        </p:blipFill>
        <p:spPr>
          <a:xfrm>
            <a:off x="5410923" y="179912"/>
            <a:ext cx="4480406" cy="6489032"/>
          </a:xfrm>
          <a:prstGeom prst="rect">
            <a:avLst/>
          </a:prstGeom>
        </p:spPr>
      </p:pic>
      <p:sp>
        <p:nvSpPr>
          <p:cNvPr id="6" name="TextBox 5">
            <a:extLst>
              <a:ext uri="{FF2B5EF4-FFF2-40B4-BE49-F238E27FC236}">
                <a16:creationId xmlns:a16="http://schemas.microsoft.com/office/drawing/2014/main" id="{319C64DE-E3C8-494F-BFB4-0909EB650936}"/>
              </a:ext>
            </a:extLst>
          </p:cNvPr>
          <p:cNvSpPr txBox="1"/>
          <p:nvPr/>
        </p:nvSpPr>
        <p:spPr>
          <a:xfrm>
            <a:off x="252919" y="6272463"/>
            <a:ext cx="5513897" cy="369332"/>
          </a:xfrm>
          <a:prstGeom prst="rect">
            <a:avLst/>
          </a:prstGeom>
          <a:noFill/>
        </p:spPr>
        <p:txBody>
          <a:bodyPr wrap="square" rtlCol="0">
            <a:spAutoFit/>
          </a:bodyPr>
          <a:lstStyle/>
          <a:p>
            <a:r>
              <a:rPr lang="pl-PL" dirty="0"/>
              <a:t>Źródło: </a:t>
            </a:r>
            <a:r>
              <a:rPr lang="pl-PL" dirty="0">
                <a:hlinkClick r:id="rId3"/>
              </a:rPr>
              <a:t>https://leancenter.pl/projekty/5s-lean-office</a:t>
            </a:r>
            <a:r>
              <a:rPr lang="pl-PL" dirty="0"/>
              <a:t> </a:t>
            </a:r>
          </a:p>
        </p:txBody>
      </p:sp>
    </p:spTree>
    <p:extLst>
      <p:ext uri="{BB962C8B-B14F-4D97-AF65-F5344CB8AC3E}">
        <p14:creationId xmlns:p14="http://schemas.microsoft.com/office/powerpoint/2010/main" val="249542063"/>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6A5D6-4B62-4D6B-ADB7-CEFBB161F1FE}"/>
              </a:ext>
            </a:extLst>
          </p:cNvPr>
          <p:cNvSpPr>
            <a:spLocks noGrp="1"/>
          </p:cNvSpPr>
          <p:nvPr>
            <p:ph type="title"/>
          </p:nvPr>
        </p:nvSpPr>
        <p:spPr/>
        <p:txBody>
          <a:bodyPr/>
          <a:lstStyle/>
          <a:p>
            <a:r>
              <a:rPr lang="pl-PL" dirty="0"/>
              <a:t>Rozwiązania dotyczące ekspozycji</a:t>
            </a:r>
          </a:p>
        </p:txBody>
      </p:sp>
      <p:sp>
        <p:nvSpPr>
          <p:cNvPr id="3" name="Content Placeholder 2">
            <a:extLst>
              <a:ext uri="{FF2B5EF4-FFF2-40B4-BE49-F238E27FC236}">
                <a16:creationId xmlns:a16="http://schemas.microsoft.com/office/drawing/2014/main" id="{00452A7B-6E04-485F-A1C2-A8002C63D561}"/>
              </a:ext>
            </a:extLst>
          </p:cNvPr>
          <p:cNvSpPr>
            <a:spLocks noGrp="1"/>
          </p:cNvSpPr>
          <p:nvPr>
            <p:ph idx="1"/>
          </p:nvPr>
        </p:nvSpPr>
        <p:spPr/>
        <p:txBody>
          <a:bodyPr/>
          <a:lstStyle/>
          <a:p>
            <a:endParaRPr lang="pl-PL"/>
          </a:p>
        </p:txBody>
      </p:sp>
      <p:pic>
        <p:nvPicPr>
          <p:cNvPr id="2050" name="Picture 2" descr="Lean Office, image by Pinterest">
            <a:extLst>
              <a:ext uri="{FF2B5EF4-FFF2-40B4-BE49-F238E27FC236}">
                <a16:creationId xmlns:a16="http://schemas.microsoft.com/office/drawing/2014/main" id="{714B2D41-E046-4832-9EBF-E4C6D535CC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0486" y="873252"/>
            <a:ext cx="5524500" cy="488632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4FDEFEA-02AE-47D0-97A4-75D466C513B3}"/>
              </a:ext>
            </a:extLst>
          </p:cNvPr>
          <p:cNvSpPr txBox="1"/>
          <p:nvPr/>
        </p:nvSpPr>
        <p:spPr>
          <a:xfrm>
            <a:off x="252919" y="6272463"/>
            <a:ext cx="7830377" cy="369332"/>
          </a:xfrm>
          <a:prstGeom prst="rect">
            <a:avLst/>
          </a:prstGeom>
          <a:noFill/>
        </p:spPr>
        <p:txBody>
          <a:bodyPr wrap="square" rtlCol="0">
            <a:spAutoFit/>
          </a:bodyPr>
          <a:lstStyle/>
          <a:p>
            <a:r>
              <a:rPr lang="pl-PL" dirty="0">
                <a:hlinkClick r:id="rId3"/>
              </a:rPr>
              <a:t>https://formaspace.com/articles/manufacturing/launch-5s-work-program/</a:t>
            </a:r>
            <a:r>
              <a:rPr lang="pl-PL" dirty="0"/>
              <a:t> </a:t>
            </a:r>
          </a:p>
        </p:txBody>
      </p:sp>
    </p:spTree>
    <p:extLst>
      <p:ext uri="{BB962C8B-B14F-4D97-AF65-F5344CB8AC3E}">
        <p14:creationId xmlns:p14="http://schemas.microsoft.com/office/powerpoint/2010/main" val="163474969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9F939-5C74-4676-AC7C-2797EF532176}"/>
              </a:ext>
            </a:extLst>
          </p:cNvPr>
          <p:cNvSpPr>
            <a:spLocks noGrp="1"/>
          </p:cNvSpPr>
          <p:nvPr>
            <p:ph type="title"/>
          </p:nvPr>
        </p:nvSpPr>
        <p:spPr/>
        <p:txBody>
          <a:bodyPr/>
          <a:lstStyle/>
          <a:p>
            <a:r>
              <a:rPr lang="pl-PL" dirty="0"/>
              <a:t>Rozwiązania dotyczące ekspozycji</a:t>
            </a:r>
          </a:p>
        </p:txBody>
      </p:sp>
      <p:sp>
        <p:nvSpPr>
          <p:cNvPr id="3" name="Content Placeholder 2">
            <a:extLst>
              <a:ext uri="{FF2B5EF4-FFF2-40B4-BE49-F238E27FC236}">
                <a16:creationId xmlns:a16="http://schemas.microsoft.com/office/drawing/2014/main" id="{2EEC2B70-935C-4174-A66E-AE90C0BCC7FE}"/>
              </a:ext>
            </a:extLst>
          </p:cNvPr>
          <p:cNvSpPr>
            <a:spLocks noGrp="1"/>
          </p:cNvSpPr>
          <p:nvPr>
            <p:ph idx="1"/>
          </p:nvPr>
        </p:nvSpPr>
        <p:spPr/>
        <p:txBody>
          <a:bodyPr/>
          <a:lstStyle/>
          <a:p>
            <a:endParaRPr lang="pl-PL"/>
          </a:p>
        </p:txBody>
      </p:sp>
      <p:pic>
        <p:nvPicPr>
          <p:cNvPr id="3074" name="Picture 2" descr="standardize your 5S organization!">
            <a:extLst>
              <a:ext uri="{FF2B5EF4-FFF2-40B4-BE49-F238E27FC236}">
                <a16:creationId xmlns:a16="http://schemas.microsoft.com/office/drawing/2014/main" id="{21848414-674E-4B39-B006-F359DBD74D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78818" y="986028"/>
            <a:ext cx="7315200" cy="48768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ED87736-015E-4CFE-8094-708493E4907E}"/>
              </a:ext>
            </a:extLst>
          </p:cNvPr>
          <p:cNvSpPr txBox="1"/>
          <p:nvPr/>
        </p:nvSpPr>
        <p:spPr>
          <a:xfrm>
            <a:off x="252919" y="6272463"/>
            <a:ext cx="7830377" cy="369332"/>
          </a:xfrm>
          <a:prstGeom prst="rect">
            <a:avLst/>
          </a:prstGeom>
          <a:noFill/>
        </p:spPr>
        <p:txBody>
          <a:bodyPr wrap="square" rtlCol="0">
            <a:spAutoFit/>
          </a:bodyPr>
          <a:lstStyle/>
          <a:p>
            <a:r>
              <a:rPr lang="pl-PL" dirty="0">
                <a:hlinkClick r:id="rId3"/>
              </a:rPr>
              <a:t>https://organizersnw.com/day-4-of-the-5s-organizing-challenge-standardize/</a:t>
            </a:r>
            <a:r>
              <a:rPr lang="pl-PL" dirty="0"/>
              <a:t> </a:t>
            </a:r>
          </a:p>
        </p:txBody>
      </p:sp>
    </p:spTree>
    <p:extLst>
      <p:ext uri="{BB962C8B-B14F-4D97-AF65-F5344CB8AC3E}">
        <p14:creationId xmlns:p14="http://schemas.microsoft.com/office/powerpoint/2010/main" val="2938708414"/>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E9F939-5C74-4676-AC7C-2797EF532176}"/>
              </a:ext>
            </a:extLst>
          </p:cNvPr>
          <p:cNvSpPr>
            <a:spLocks noGrp="1"/>
          </p:cNvSpPr>
          <p:nvPr>
            <p:ph type="title"/>
          </p:nvPr>
        </p:nvSpPr>
        <p:spPr/>
        <p:txBody>
          <a:bodyPr/>
          <a:lstStyle/>
          <a:p>
            <a:r>
              <a:rPr lang="pl-PL" dirty="0"/>
              <a:t>Rozwiązania dotyczące ekspozycji</a:t>
            </a:r>
          </a:p>
        </p:txBody>
      </p:sp>
      <p:pic>
        <p:nvPicPr>
          <p:cNvPr id="8" name="Content Placeholder 7">
            <a:extLst>
              <a:ext uri="{FF2B5EF4-FFF2-40B4-BE49-F238E27FC236}">
                <a16:creationId xmlns:a16="http://schemas.microsoft.com/office/drawing/2014/main" id="{4C7EFC31-6AF2-47A8-BF0F-41AF62179DD6}"/>
              </a:ext>
            </a:extLst>
          </p:cNvPr>
          <p:cNvPicPr>
            <a:picLocks noGrp="1" noChangeAspect="1"/>
          </p:cNvPicPr>
          <p:nvPr>
            <p:ph idx="1"/>
          </p:nvPr>
        </p:nvPicPr>
        <p:blipFill>
          <a:blip r:embed="rId2"/>
          <a:stretch>
            <a:fillRect/>
          </a:stretch>
        </p:blipFill>
        <p:spPr bwMode="auto">
          <a:xfrm>
            <a:off x="3868738" y="1071884"/>
            <a:ext cx="7315200" cy="4704706"/>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2CE3FA10-D83D-4AEC-84C4-F1E82A045B80}"/>
              </a:ext>
            </a:extLst>
          </p:cNvPr>
          <p:cNvSpPr txBox="1"/>
          <p:nvPr/>
        </p:nvSpPr>
        <p:spPr>
          <a:xfrm>
            <a:off x="252919" y="6272463"/>
            <a:ext cx="7830377" cy="369332"/>
          </a:xfrm>
          <a:prstGeom prst="rect">
            <a:avLst/>
          </a:prstGeom>
          <a:noFill/>
        </p:spPr>
        <p:txBody>
          <a:bodyPr wrap="square" rtlCol="0">
            <a:spAutoFit/>
          </a:bodyPr>
          <a:lstStyle/>
          <a:p>
            <a:r>
              <a:rPr lang="pl-PL" dirty="0">
                <a:hlinkClick r:id="rId3"/>
              </a:rPr>
              <a:t>https://fractory.com/5s-system-lean-manufacturing/</a:t>
            </a:r>
            <a:r>
              <a:rPr lang="pl-PL" dirty="0"/>
              <a:t> </a:t>
            </a:r>
          </a:p>
        </p:txBody>
      </p:sp>
    </p:spTree>
    <p:extLst>
      <p:ext uri="{BB962C8B-B14F-4D97-AF65-F5344CB8AC3E}">
        <p14:creationId xmlns:p14="http://schemas.microsoft.com/office/powerpoint/2010/main" val="20492129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Szczupłe zarządzanie</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normAutofit/>
          </a:bodyPr>
          <a:lstStyle/>
          <a:p>
            <a:pPr marL="0" indent="0" algn="just">
              <a:buNone/>
            </a:pPr>
            <a:r>
              <a:rPr lang="pl-PL" dirty="0"/>
              <a:t>Lean Management to metoda zarządzania i organizacji pracy mająca na celu poprawę wyników firmy, a dokładniej jakości                             i rentowności jej produkcji.</a:t>
            </a:r>
          </a:p>
          <a:p>
            <a:pPr marL="0" indent="0" algn="just">
              <a:buNone/>
            </a:pPr>
            <a:r>
              <a:rPr lang="pl-PL" dirty="0"/>
              <a:t>Lean Management optymalizuje procesy poprzez skrócenie czasu spędzonego na zadania nie przynoszące wartości dodanej, oraz eliminację przyczyn złej jakości i komplikacji w procesie. Metoda ta wspierana jest zmianą filozofii organizacji, tak aby zapewnić pracownikom pracę w jak najlepszych warunkach. Ostatecznie istnieją dwa główne cele: pełna satysfakcja klienta i sukces każdego pracownika.</a:t>
            </a:r>
          </a:p>
          <a:p>
            <a:pPr marL="0" indent="0" algn="just">
              <a:buNone/>
            </a:pPr>
            <a:r>
              <a:rPr lang="pl-PL" dirty="0"/>
              <a:t>Jest to odzwierciedlenie idei zredukowania procesu do niezbędnego minimum, usunięcia tego, co w procesie jest zbędne i nie przynosi wartości dodanej klientowi.</a:t>
            </a:r>
          </a:p>
        </p:txBody>
      </p:sp>
    </p:spTree>
    <p:extLst>
      <p:ext uri="{BB962C8B-B14F-4D97-AF65-F5344CB8AC3E}">
        <p14:creationId xmlns:p14="http://schemas.microsoft.com/office/powerpoint/2010/main" val="4038785925"/>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F0831-494C-4B38-9D6B-1163300173E7}"/>
              </a:ext>
            </a:extLst>
          </p:cNvPr>
          <p:cNvSpPr>
            <a:spLocks noGrp="1"/>
          </p:cNvSpPr>
          <p:nvPr>
            <p:ph type="title"/>
          </p:nvPr>
        </p:nvSpPr>
        <p:spPr/>
        <p:txBody>
          <a:bodyPr/>
          <a:lstStyle/>
          <a:p>
            <a:r>
              <a:rPr lang="pl-PL" dirty="0"/>
              <a:t>Rozwiązania dotyczące ekspozycji</a:t>
            </a:r>
          </a:p>
        </p:txBody>
      </p:sp>
      <p:pic>
        <p:nvPicPr>
          <p:cNvPr id="5122" name="Picture 2" descr="5S lean office before and after">
            <a:extLst>
              <a:ext uri="{FF2B5EF4-FFF2-40B4-BE49-F238E27FC236}">
                <a16:creationId xmlns:a16="http://schemas.microsoft.com/office/drawing/2014/main" id="{A4C38B38-8FA1-4ED9-81EA-7D71ADB1FD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3518" y="1271778"/>
            <a:ext cx="7875549" cy="43053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FD7A1EA-A044-4225-856A-1B390EE153A0}"/>
              </a:ext>
            </a:extLst>
          </p:cNvPr>
          <p:cNvSpPr txBox="1"/>
          <p:nvPr/>
        </p:nvSpPr>
        <p:spPr>
          <a:xfrm>
            <a:off x="252919" y="6272463"/>
            <a:ext cx="10843706" cy="369332"/>
          </a:xfrm>
          <a:prstGeom prst="rect">
            <a:avLst/>
          </a:prstGeom>
          <a:noFill/>
        </p:spPr>
        <p:txBody>
          <a:bodyPr wrap="square" rtlCol="0">
            <a:spAutoFit/>
          </a:bodyPr>
          <a:lstStyle/>
          <a:p>
            <a:r>
              <a:rPr lang="pl-PL" dirty="0">
                <a:hlinkClick r:id="rId3"/>
              </a:rPr>
              <a:t>https://organizersnw.com/organizing-solutions-shredding-past-living-present-free-shred-event/</a:t>
            </a:r>
            <a:r>
              <a:rPr lang="pl-PL" dirty="0"/>
              <a:t> </a:t>
            </a:r>
          </a:p>
        </p:txBody>
      </p:sp>
    </p:spTree>
    <p:extLst>
      <p:ext uri="{BB962C8B-B14F-4D97-AF65-F5344CB8AC3E}">
        <p14:creationId xmlns:p14="http://schemas.microsoft.com/office/powerpoint/2010/main" val="935490764"/>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04E73-2F58-4433-B431-14B547CC2DA7}"/>
              </a:ext>
            </a:extLst>
          </p:cNvPr>
          <p:cNvSpPr>
            <a:spLocks noGrp="1"/>
          </p:cNvSpPr>
          <p:nvPr>
            <p:ph type="title"/>
          </p:nvPr>
        </p:nvSpPr>
        <p:spPr/>
        <p:txBody>
          <a:bodyPr/>
          <a:lstStyle/>
          <a:p>
            <a:r>
              <a:rPr lang="pl-PL" dirty="0"/>
              <a:t>Rozwiązania dotyczące ekspozycji</a:t>
            </a:r>
          </a:p>
        </p:txBody>
      </p:sp>
      <p:pic>
        <p:nvPicPr>
          <p:cNvPr id="6146" name="Picture 2">
            <a:extLst>
              <a:ext uri="{FF2B5EF4-FFF2-40B4-BE49-F238E27FC236}">
                <a16:creationId xmlns:a16="http://schemas.microsoft.com/office/drawing/2014/main" id="{00623DFD-B611-4C28-8113-83897F82F63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68738" y="1640042"/>
            <a:ext cx="7315200" cy="35683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575A5B6-E354-488A-B2ED-54065C52B51C}"/>
              </a:ext>
            </a:extLst>
          </p:cNvPr>
          <p:cNvSpPr txBox="1"/>
          <p:nvPr/>
        </p:nvSpPr>
        <p:spPr>
          <a:xfrm>
            <a:off x="252919" y="6272463"/>
            <a:ext cx="10843706" cy="369332"/>
          </a:xfrm>
          <a:prstGeom prst="rect">
            <a:avLst/>
          </a:prstGeom>
          <a:noFill/>
        </p:spPr>
        <p:txBody>
          <a:bodyPr wrap="square" rtlCol="0">
            <a:spAutoFit/>
          </a:bodyPr>
          <a:lstStyle/>
          <a:p>
            <a:r>
              <a:rPr lang="pl-PL">
                <a:hlinkClick r:id="rId3"/>
              </a:rPr>
              <a:t>http://theleanoffice.net/office-5s/</a:t>
            </a:r>
            <a:r>
              <a:rPr lang="pl-PL"/>
              <a:t> </a:t>
            </a:r>
            <a:endParaRPr lang="pl-PL" dirty="0"/>
          </a:p>
        </p:txBody>
      </p:sp>
    </p:spTree>
    <p:extLst>
      <p:ext uri="{BB962C8B-B14F-4D97-AF65-F5344CB8AC3E}">
        <p14:creationId xmlns:p14="http://schemas.microsoft.com/office/powerpoint/2010/main" val="434694510"/>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F92F66-AAEF-4D97-BA80-4169F4FE0032}"/>
              </a:ext>
            </a:extLst>
          </p:cNvPr>
          <p:cNvSpPr>
            <a:spLocks noGrp="1"/>
          </p:cNvSpPr>
          <p:nvPr>
            <p:ph type="title"/>
          </p:nvPr>
        </p:nvSpPr>
        <p:spPr/>
        <p:txBody>
          <a:bodyPr/>
          <a:lstStyle/>
          <a:p>
            <a:endParaRPr lang="pl-PL"/>
          </a:p>
        </p:txBody>
      </p:sp>
      <p:sp>
        <p:nvSpPr>
          <p:cNvPr id="3" name="Content Placeholder 2">
            <a:extLst>
              <a:ext uri="{FF2B5EF4-FFF2-40B4-BE49-F238E27FC236}">
                <a16:creationId xmlns:a16="http://schemas.microsoft.com/office/drawing/2014/main" id="{365AE525-0956-48B3-9AE9-C4DDA9B2D123}"/>
              </a:ext>
            </a:extLst>
          </p:cNvPr>
          <p:cNvSpPr>
            <a:spLocks noGrp="1"/>
          </p:cNvSpPr>
          <p:nvPr>
            <p:ph idx="1"/>
          </p:nvPr>
        </p:nvSpPr>
        <p:spPr/>
        <p:txBody>
          <a:bodyPr/>
          <a:lstStyle/>
          <a:p>
            <a:endParaRPr lang="pl-PL"/>
          </a:p>
        </p:txBody>
      </p:sp>
      <p:pic>
        <p:nvPicPr>
          <p:cNvPr id="5" name="Picture 4">
            <a:extLst>
              <a:ext uri="{FF2B5EF4-FFF2-40B4-BE49-F238E27FC236}">
                <a16:creationId xmlns:a16="http://schemas.microsoft.com/office/drawing/2014/main" id="{201CB433-B298-4A73-97EB-007D404792DE}"/>
              </a:ext>
            </a:extLst>
          </p:cNvPr>
          <p:cNvPicPr>
            <a:picLocks noChangeAspect="1"/>
          </p:cNvPicPr>
          <p:nvPr/>
        </p:nvPicPr>
        <p:blipFill>
          <a:blip r:embed="rId2"/>
          <a:stretch>
            <a:fillRect/>
          </a:stretch>
        </p:blipFill>
        <p:spPr>
          <a:xfrm>
            <a:off x="252919" y="1368024"/>
            <a:ext cx="11826786" cy="4366139"/>
          </a:xfrm>
          <a:prstGeom prst="rect">
            <a:avLst/>
          </a:prstGeom>
        </p:spPr>
      </p:pic>
    </p:spTree>
    <p:extLst>
      <p:ext uri="{BB962C8B-B14F-4D97-AF65-F5344CB8AC3E}">
        <p14:creationId xmlns:p14="http://schemas.microsoft.com/office/powerpoint/2010/main" val="3985578376"/>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D749C-F13B-4BE4-96EE-18E493D45E0F}"/>
              </a:ext>
            </a:extLst>
          </p:cNvPr>
          <p:cNvSpPr>
            <a:spLocks noGrp="1"/>
          </p:cNvSpPr>
          <p:nvPr>
            <p:ph type="title"/>
          </p:nvPr>
        </p:nvSpPr>
        <p:spPr/>
        <p:txBody>
          <a:bodyPr/>
          <a:lstStyle/>
          <a:p>
            <a:r>
              <a:rPr lang="pl-PL" dirty="0"/>
              <a:t>ćwiczenie numer 17 </a:t>
            </a:r>
          </a:p>
        </p:txBody>
      </p:sp>
      <p:sp>
        <p:nvSpPr>
          <p:cNvPr id="3" name="Content Placeholder 2">
            <a:extLst>
              <a:ext uri="{FF2B5EF4-FFF2-40B4-BE49-F238E27FC236}">
                <a16:creationId xmlns:a16="http://schemas.microsoft.com/office/drawing/2014/main" id="{3D64518A-4AA3-4072-BAED-8D43B9079510}"/>
              </a:ext>
            </a:extLst>
          </p:cNvPr>
          <p:cNvSpPr>
            <a:spLocks noGrp="1"/>
          </p:cNvSpPr>
          <p:nvPr>
            <p:ph idx="1"/>
          </p:nvPr>
        </p:nvSpPr>
        <p:spPr/>
        <p:txBody>
          <a:bodyPr/>
          <a:lstStyle/>
          <a:p>
            <a:pPr marL="0" indent="0">
              <a:lnSpc>
                <a:spcPct val="107000"/>
              </a:lnSpc>
              <a:spcAft>
                <a:spcPts val="800"/>
              </a:spcAft>
              <a:buNone/>
            </a:pPr>
            <a:r>
              <a:rPr lang="pl-PL" sz="1800" dirty="0">
                <a:effectLst/>
                <a:latin typeface="Arial" panose="020B0604020202020204" pitchFamily="34" charset="0"/>
                <a:ea typeface="Calibri" panose="020F0502020204030204" pitchFamily="34" charset="0"/>
                <a:cs typeface="Times New Roman" panose="02020603050405020304" pitchFamily="18" charset="0"/>
              </a:rPr>
              <a:t>Zaproponuj stanowisko:</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marL="845820" lvl="1" indent="-342900">
              <a:lnSpc>
                <a:spcPct val="107000"/>
              </a:lnSpc>
              <a:spcBef>
                <a:spcPts val="500"/>
              </a:spcBef>
              <a:spcAft>
                <a:spcPts val="800"/>
              </a:spcAft>
              <a:buFont typeface="+mj-lt"/>
              <a:buAutoNum type="alphaLcPeriod"/>
            </a:pPr>
            <a:r>
              <a:rPr lang="pl-PL" sz="1600" dirty="0">
                <a:effectLst/>
                <a:latin typeface="Arial" panose="020B0604020202020204" pitchFamily="34" charset="0"/>
                <a:ea typeface="Times New Roman" panose="02020603050405020304" pitchFamily="18" charset="0"/>
                <a:cs typeface="Times New Roman" panose="02020603050405020304" pitchFamily="18" charset="0"/>
              </a:rPr>
              <a:t>pracy notariusza w kancelarii notarialnej. </a:t>
            </a:r>
            <a:endParaRPr lang="pl-PL"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45820" lvl="1" indent="-342900">
              <a:lnSpc>
                <a:spcPct val="107000"/>
              </a:lnSpc>
              <a:spcAft>
                <a:spcPts val="800"/>
              </a:spcAft>
              <a:buFont typeface="+mj-lt"/>
              <a:buAutoNum type="alphaLcPeriod"/>
            </a:pPr>
            <a:r>
              <a:rPr lang="pl-PL" sz="1600" dirty="0">
                <a:effectLst/>
                <a:latin typeface="Arial" panose="020B0604020202020204" pitchFamily="34" charset="0"/>
                <a:ea typeface="Times New Roman" panose="02020603050405020304" pitchFamily="18" charset="0"/>
                <a:cs typeface="Times New Roman" panose="02020603050405020304" pitchFamily="18" charset="0"/>
              </a:rPr>
              <a:t>sekretarki w biurze księgowym;</a:t>
            </a:r>
            <a:endParaRPr lang="pl-PL"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45820" lvl="1" indent="-342900">
              <a:lnSpc>
                <a:spcPct val="107000"/>
              </a:lnSpc>
              <a:spcAft>
                <a:spcPts val="800"/>
              </a:spcAft>
              <a:buFont typeface="+mj-lt"/>
              <a:buAutoNum type="alphaLcPeriod"/>
            </a:pPr>
            <a:r>
              <a:rPr lang="pl-PL" sz="1600" dirty="0">
                <a:effectLst/>
                <a:latin typeface="Arial" panose="020B0604020202020204" pitchFamily="34" charset="0"/>
                <a:ea typeface="Times New Roman" panose="02020603050405020304" pitchFamily="18" charset="0"/>
                <a:cs typeface="Times New Roman" panose="02020603050405020304" pitchFamily="18" charset="0"/>
              </a:rPr>
              <a:t>kasjerki;</a:t>
            </a:r>
            <a:endParaRPr lang="pl-PL"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845820" lvl="1" indent="-342900">
              <a:lnSpc>
                <a:spcPct val="107000"/>
              </a:lnSpc>
              <a:spcAft>
                <a:spcPts val="800"/>
              </a:spcAft>
              <a:buFont typeface="+mj-lt"/>
              <a:buAutoNum type="alphaLcPeriod"/>
            </a:pPr>
            <a:r>
              <a:rPr lang="pl-PL" sz="1600" dirty="0">
                <a:effectLst/>
                <a:latin typeface="Arial" panose="020B0604020202020204" pitchFamily="34" charset="0"/>
                <a:ea typeface="Times New Roman" panose="02020603050405020304" pitchFamily="18" charset="0"/>
                <a:cs typeface="Times New Roman" panose="02020603050405020304" pitchFamily="18" charset="0"/>
              </a:rPr>
              <a:t>szkoleniowca;</a:t>
            </a:r>
            <a:endParaRPr lang="pl-PL" sz="16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lnSpc>
                <a:spcPct val="107000"/>
              </a:lnSpc>
              <a:spcAft>
                <a:spcPts val="800"/>
              </a:spcAft>
              <a:buNone/>
            </a:pPr>
            <a:r>
              <a:rPr lang="pl-PL" sz="1800" dirty="0">
                <a:effectLst/>
                <a:latin typeface="Arial" panose="020B0604020202020204" pitchFamily="34" charset="0"/>
                <a:ea typeface="Calibri" panose="020F0502020204030204" pitchFamily="34" charset="0"/>
                <a:cs typeface="Times New Roman" panose="02020603050405020304" pitchFamily="18" charset="0"/>
              </a:rPr>
              <a:t>Przygotuj instrukcję OPL.</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pl-PL" dirty="0"/>
          </a:p>
        </p:txBody>
      </p:sp>
    </p:spTree>
    <p:extLst>
      <p:ext uri="{BB962C8B-B14F-4D97-AF65-F5344CB8AC3E}">
        <p14:creationId xmlns:p14="http://schemas.microsoft.com/office/powerpoint/2010/main" val="400100496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1A504-2DBC-4A11-A445-62E3B7874073}"/>
              </a:ext>
            </a:extLst>
          </p:cNvPr>
          <p:cNvSpPr>
            <a:spLocks noGrp="1"/>
          </p:cNvSpPr>
          <p:nvPr>
            <p:ph type="title"/>
          </p:nvPr>
        </p:nvSpPr>
        <p:spPr/>
        <p:txBody>
          <a:bodyPr>
            <a:normAutofit fontScale="90000"/>
          </a:bodyPr>
          <a:lstStyle/>
          <a:p>
            <a:r>
              <a:rPr lang="pl-PL" dirty="0"/>
              <a:t>BUDOWANIE STANDARDÓW PROCESÓW BIUROWYCH</a:t>
            </a:r>
          </a:p>
        </p:txBody>
      </p:sp>
      <p:sp>
        <p:nvSpPr>
          <p:cNvPr id="3" name="Text Placeholder 2">
            <a:extLst>
              <a:ext uri="{FF2B5EF4-FFF2-40B4-BE49-F238E27FC236}">
                <a16:creationId xmlns:a16="http://schemas.microsoft.com/office/drawing/2014/main" id="{2349087B-6A77-4372-9015-394F6E7BFA4E}"/>
              </a:ext>
            </a:extLst>
          </p:cNvPr>
          <p:cNvSpPr>
            <a:spLocks noGrp="1"/>
          </p:cNvSpPr>
          <p:nvPr>
            <p:ph type="body" idx="1"/>
          </p:nvPr>
        </p:nvSpPr>
        <p:spPr/>
        <p:txBody>
          <a:bodyPr/>
          <a:lstStyle/>
          <a:p>
            <a:r>
              <a:rPr lang="pl-PL" dirty="0"/>
              <a:t>LEKCJA 33 – LEKCJA 34 </a:t>
            </a:r>
          </a:p>
        </p:txBody>
      </p:sp>
    </p:spTree>
    <p:extLst>
      <p:ext uri="{BB962C8B-B14F-4D97-AF65-F5344CB8AC3E}">
        <p14:creationId xmlns:p14="http://schemas.microsoft.com/office/powerpoint/2010/main" val="1163477277"/>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398AE-FC73-4DFF-8BEF-8D091D9CB87D}"/>
              </a:ext>
            </a:extLst>
          </p:cNvPr>
          <p:cNvSpPr>
            <a:spLocks noGrp="1"/>
          </p:cNvSpPr>
          <p:nvPr>
            <p:ph type="title"/>
          </p:nvPr>
        </p:nvSpPr>
        <p:spPr/>
        <p:txBody>
          <a:bodyPr/>
          <a:lstStyle/>
          <a:p>
            <a:r>
              <a:rPr lang="pl-PL" dirty="0"/>
              <a:t>Standaryzacja</a:t>
            </a:r>
          </a:p>
        </p:txBody>
      </p:sp>
      <p:sp>
        <p:nvSpPr>
          <p:cNvPr id="3" name="Content Placeholder 2">
            <a:extLst>
              <a:ext uri="{FF2B5EF4-FFF2-40B4-BE49-F238E27FC236}">
                <a16:creationId xmlns:a16="http://schemas.microsoft.com/office/drawing/2014/main" id="{2A6DD3EF-D7A5-4630-8D1F-A62AE4A65D6B}"/>
              </a:ext>
            </a:extLst>
          </p:cNvPr>
          <p:cNvSpPr>
            <a:spLocks noGrp="1"/>
          </p:cNvSpPr>
          <p:nvPr>
            <p:ph idx="1"/>
          </p:nvPr>
        </p:nvSpPr>
        <p:spPr/>
        <p:txBody>
          <a:bodyPr/>
          <a:lstStyle/>
          <a:p>
            <a:pPr marL="0" indent="0" algn="just">
              <a:buNone/>
            </a:pPr>
            <a:r>
              <a:rPr lang="pl-PL" dirty="0"/>
              <a:t>Standaryzacja jest działaniem w ramach którego wykorzystuje się opracowane praktyki i zasady występujące w systemie procesów organizacji jako standardy których przestrzeganie przez pracowników, pozwala zapewnić odpowiednią jakości i efektywność realizacji. </a:t>
            </a:r>
          </a:p>
          <a:p>
            <a:pPr marL="0" indent="0" algn="just">
              <a:buNone/>
            </a:pPr>
            <a:r>
              <a:rPr lang="pl-PL" dirty="0"/>
              <a:t>Standaryzacja jest elementem kultury ciągłego doskonalenia. Pracownicy dążą do wypełnienia standardu podnosząc sprawność procesu i jakość własnych działań.</a:t>
            </a:r>
          </a:p>
          <a:p>
            <a:pPr marL="0" indent="0" algn="just">
              <a:buNone/>
            </a:pPr>
            <a:r>
              <a:rPr lang="pl-PL" dirty="0"/>
              <a:t>Ustalony standard powinien być jasny i zrozumiały, czytelny                                 i jednoznacznie zdefiniowany. Pozwoli to uczestnikom procesu na łatwe określenie czy wykonanie procesu jest realizowane w zgodzie z nim.</a:t>
            </a:r>
          </a:p>
        </p:txBody>
      </p:sp>
    </p:spTree>
    <p:extLst>
      <p:ext uri="{BB962C8B-B14F-4D97-AF65-F5344CB8AC3E}">
        <p14:creationId xmlns:p14="http://schemas.microsoft.com/office/powerpoint/2010/main" val="403167551"/>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5576C-8C87-4AAA-8740-A88C4FEA696D}"/>
              </a:ext>
            </a:extLst>
          </p:cNvPr>
          <p:cNvSpPr>
            <a:spLocks noGrp="1"/>
          </p:cNvSpPr>
          <p:nvPr>
            <p:ph type="title"/>
          </p:nvPr>
        </p:nvSpPr>
        <p:spPr/>
        <p:txBody>
          <a:bodyPr/>
          <a:lstStyle/>
          <a:p>
            <a:r>
              <a:rPr lang="pl-PL" dirty="0"/>
              <a:t>Czy warto tworzyć standardy pracy biurowej</a:t>
            </a:r>
          </a:p>
        </p:txBody>
      </p:sp>
      <p:sp>
        <p:nvSpPr>
          <p:cNvPr id="3" name="Content Placeholder 2">
            <a:extLst>
              <a:ext uri="{FF2B5EF4-FFF2-40B4-BE49-F238E27FC236}">
                <a16:creationId xmlns:a16="http://schemas.microsoft.com/office/drawing/2014/main" id="{02C794F9-78B6-475E-92C6-27F20EDB73EF}"/>
              </a:ext>
            </a:extLst>
          </p:cNvPr>
          <p:cNvSpPr>
            <a:spLocks noGrp="1"/>
          </p:cNvSpPr>
          <p:nvPr>
            <p:ph idx="1"/>
          </p:nvPr>
        </p:nvSpPr>
        <p:spPr/>
        <p:txBody>
          <a:bodyPr/>
          <a:lstStyle/>
          <a:p>
            <a:pPr marL="0" indent="0" algn="just">
              <a:buNone/>
            </a:pPr>
            <a:r>
              <a:rPr lang="pl-PL" dirty="0"/>
              <a:t>Standaryzacja procesów może przynieść organizacji szereg korzyści:</a:t>
            </a:r>
          </a:p>
          <a:p>
            <a:pPr lvl="1" algn="just"/>
            <a:r>
              <a:rPr lang="pl-PL" dirty="0"/>
              <a:t>Szybsze, wydajniejsze procesy</a:t>
            </a:r>
          </a:p>
          <a:p>
            <a:pPr lvl="1" algn="just"/>
            <a:r>
              <a:rPr lang="pl-PL" dirty="0"/>
              <a:t>Prostsze przepływy pracy, które mogą poprawić odbiór własnej pracy przez pracowników</a:t>
            </a:r>
          </a:p>
          <a:p>
            <a:pPr lvl="1" algn="just"/>
            <a:r>
              <a:rPr lang="pl-PL" dirty="0"/>
              <a:t>Jasne wytyczne i etapy realizacji procesu</a:t>
            </a:r>
          </a:p>
          <a:p>
            <a:pPr lvl="1" algn="just"/>
            <a:r>
              <a:rPr lang="pl-PL" dirty="0"/>
              <a:t>Łatwiejsze wdrożenie i szkolenie nowych pracowników</a:t>
            </a:r>
          </a:p>
          <a:p>
            <a:pPr lvl="1" algn="just"/>
            <a:r>
              <a:rPr lang="pl-PL" dirty="0"/>
              <a:t>Zwiększona wydajność i produktywność,</a:t>
            </a:r>
          </a:p>
          <a:p>
            <a:pPr marL="502920" lvl="1" indent="0" algn="just">
              <a:buNone/>
            </a:pPr>
            <a:endParaRPr lang="pl-PL" dirty="0"/>
          </a:p>
          <a:p>
            <a:pPr marL="0" lvl="1" indent="0" algn="just">
              <a:buNone/>
            </a:pPr>
            <a:r>
              <a:rPr lang="pl-PL" sz="2000" dirty="0"/>
              <a:t>Proces biznesowy, który nie posiada standardów, może stwarzać poważne problemy, zarówno dla pracowników, jak i dla organizacji.</a:t>
            </a:r>
          </a:p>
          <a:p>
            <a:pPr marL="742950" lvl="2" indent="-285750" algn="just"/>
            <a:r>
              <a:rPr lang="pl-PL" dirty="0"/>
              <a:t>Procesy biznesowe będą wolniejsze i mniej wydajne</a:t>
            </a:r>
          </a:p>
          <a:p>
            <a:pPr marL="742950" lvl="2" indent="-285750" algn="just"/>
            <a:r>
              <a:rPr lang="pl-PL" dirty="0"/>
              <a:t>Oczekiwania klientów i odbiorców mogą się zmieniać z dnia na dzień, zwiększając nieporozumienia i frustrację</a:t>
            </a:r>
          </a:p>
          <a:p>
            <a:pPr marL="742950" lvl="2" indent="-285750" algn="just"/>
            <a:r>
              <a:rPr lang="pl-PL" dirty="0"/>
              <a:t>Arbitralne przepływy pracy często przynoszą niespójne wyniki</a:t>
            </a:r>
          </a:p>
          <a:p>
            <a:pPr marL="742950" lvl="2" indent="-285750" algn="just"/>
            <a:r>
              <a:rPr lang="pl-PL" dirty="0"/>
              <a:t>Szkolenia pracowników będą znacznie trudniejsze</a:t>
            </a:r>
          </a:p>
        </p:txBody>
      </p:sp>
    </p:spTree>
    <p:extLst>
      <p:ext uri="{BB962C8B-B14F-4D97-AF65-F5344CB8AC3E}">
        <p14:creationId xmlns:p14="http://schemas.microsoft.com/office/powerpoint/2010/main" val="1591159472"/>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5576C-8C87-4AAA-8740-A88C4FEA696D}"/>
              </a:ext>
            </a:extLst>
          </p:cNvPr>
          <p:cNvSpPr>
            <a:spLocks noGrp="1"/>
          </p:cNvSpPr>
          <p:nvPr>
            <p:ph type="title"/>
          </p:nvPr>
        </p:nvSpPr>
        <p:spPr/>
        <p:txBody>
          <a:bodyPr/>
          <a:lstStyle/>
          <a:p>
            <a:r>
              <a:rPr lang="pl-PL" dirty="0"/>
              <a:t>Przykłady dobrych praktyk w tworzeniu standardów</a:t>
            </a:r>
          </a:p>
        </p:txBody>
      </p:sp>
      <p:sp>
        <p:nvSpPr>
          <p:cNvPr id="3" name="Content Placeholder 2">
            <a:extLst>
              <a:ext uri="{FF2B5EF4-FFF2-40B4-BE49-F238E27FC236}">
                <a16:creationId xmlns:a16="http://schemas.microsoft.com/office/drawing/2014/main" id="{02C794F9-78B6-475E-92C6-27F20EDB73EF}"/>
              </a:ext>
            </a:extLst>
          </p:cNvPr>
          <p:cNvSpPr>
            <a:spLocks noGrp="1"/>
          </p:cNvSpPr>
          <p:nvPr>
            <p:ph idx="1"/>
          </p:nvPr>
        </p:nvSpPr>
        <p:spPr/>
        <p:txBody>
          <a:bodyPr>
            <a:normAutofit lnSpcReduction="10000"/>
          </a:bodyPr>
          <a:lstStyle/>
          <a:p>
            <a:pPr marL="0" indent="0" algn="just">
              <a:buNone/>
            </a:pPr>
            <a:r>
              <a:rPr lang="pl-PL" dirty="0"/>
              <a:t>Standaryzacji procesu biznesowego nie jest łatwym zadaniem. Praktycy zalecają aby w jej trakcie uwzględnić szereg czynników:</a:t>
            </a:r>
          </a:p>
          <a:p>
            <a:pPr algn="just"/>
            <a:endParaRPr lang="pl-PL" dirty="0"/>
          </a:p>
          <a:p>
            <a:pPr marL="457200" indent="-457200" algn="just">
              <a:buFont typeface="+mj-lt"/>
              <a:buAutoNum type="arabicPeriod"/>
            </a:pPr>
            <a:r>
              <a:rPr lang="pl-PL" b="1" dirty="0"/>
              <a:t>Zrozumienie celu standaryzacji procesu</a:t>
            </a:r>
          </a:p>
          <a:p>
            <a:pPr marL="0" indent="0" algn="just">
              <a:buNone/>
            </a:pPr>
            <a:r>
              <a:rPr lang="pl-PL" dirty="0"/>
              <a:t>Przydatne jest zrozumienie korzyści płynących ze standaryzacji,                           a także dokładne wyjaśnienie, dlaczego dany proces biznesowy jest standaryzowany.</a:t>
            </a:r>
          </a:p>
          <a:p>
            <a:pPr marL="0" indent="0" algn="just">
              <a:buNone/>
            </a:pPr>
            <a:r>
              <a:rPr lang="pl-PL" dirty="0"/>
              <a:t>Cel standaryzacji można budować na założeniach, takich jak:</a:t>
            </a:r>
          </a:p>
          <a:p>
            <a:pPr lvl="1" algn="just"/>
            <a:r>
              <a:rPr lang="pl-PL" dirty="0"/>
              <a:t>Poprawa wydajności i szybkości procesu</a:t>
            </a:r>
          </a:p>
          <a:p>
            <a:pPr lvl="1" algn="just"/>
            <a:r>
              <a:rPr lang="pl-PL" dirty="0"/>
              <a:t>Wyjaśnienie oczekiwań</a:t>
            </a:r>
          </a:p>
          <a:p>
            <a:pPr lvl="1" algn="just"/>
            <a:r>
              <a:rPr lang="pl-PL" dirty="0"/>
              <a:t>Uproszczenie przepływów pracy</a:t>
            </a:r>
          </a:p>
          <a:p>
            <a:pPr lvl="1" algn="just"/>
            <a:r>
              <a:rPr lang="pl-PL" dirty="0"/>
              <a:t>Zwiększenie produktywności</a:t>
            </a:r>
          </a:p>
          <a:p>
            <a:pPr algn="just"/>
            <a:r>
              <a:rPr lang="pl-PL" dirty="0"/>
              <a:t>Cele tego typu pozwolą uzyskać realne biznesowe umocowanie decyzji o utworzeniu standardu. Ponadto pozwolą lepiej zrozumieć które elementy procesu należy zmodyfikować. </a:t>
            </a:r>
          </a:p>
        </p:txBody>
      </p:sp>
    </p:spTree>
    <p:extLst>
      <p:ext uri="{BB962C8B-B14F-4D97-AF65-F5344CB8AC3E}">
        <p14:creationId xmlns:p14="http://schemas.microsoft.com/office/powerpoint/2010/main" val="447293898"/>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5576C-8C87-4AAA-8740-A88C4FEA696D}"/>
              </a:ext>
            </a:extLst>
          </p:cNvPr>
          <p:cNvSpPr>
            <a:spLocks noGrp="1"/>
          </p:cNvSpPr>
          <p:nvPr>
            <p:ph type="title"/>
          </p:nvPr>
        </p:nvSpPr>
        <p:spPr/>
        <p:txBody>
          <a:bodyPr/>
          <a:lstStyle/>
          <a:p>
            <a:r>
              <a:rPr lang="pl-PL" dirty="0"/>
              <a:t>Przykłady dobrych praktyk w tworzeniu standardów</a:t>
            </a:r>
          </a:p>
        </p:txBody>
      </p:sp>
      <p:sp>
        <p:nvSpPr>
          <p:cNvPr id="3" name="Content Placeholder 2">
            <a:extLst>
              <a:ext uri="{FF2B5EF4-FFF2-40B4-BE49-F238E27FC236}">
                <a16:creationId xmlns:a16="http://schemas.microsoft.com/office/drawing/2014/main" id="{02C794F9-78B6-475E-92C6-27F20EDB73EF}"/>
              </a:ext>
            </a:extLst>
          </p:cNvPr>
          <p:cNvSpPr>
            <a:spLocks noGrp="1"/>
          </p:cNvSpPr>
          <p:nvPr>
            <p:ph idx="1"/>
          </p:nvPr>
        </p:nvSpPr>
        <p:spPr/>
        <p:txBody>
          <a:bodyPr>
            <a:normAutofit/>
          </a:bodyPr>
          <a:lstStyle/>
          <a:p>
            <a:pPr marL="457200" indent="-457200" algn="just">
              <a:buFont typeface="+mj-lt"/>
              <a:buAutoNum type="arabicPeriod" startAt="2"/>
            </a:pPr>
            <a:r>
              <a:rPr lang="pl-PL" b="1" dirty="0"/>
              <a:t>Mapowanie i analiza procesów</a:t>
            </a:r>
          </a:p>
          <a:p>
            <a:pPr marL="0" indent="0" algn="just">
              <a:buNone/>
            </a:pPr>
            <a:r>
              <a:rPr lang="pl-PL" dirty="0"/>
              <a:t>Mapy procesów biznesowych są użytecznym narzędziem wsparcia standaryzacji procesu. </a:t>
            </a:r>
          </a:p>
          <a:p>
            <a:pPr marL="0" indent="0" algn="just">
              <a:buNone/>
            </a:pPr>
            <a:r>
              <a:rPr lang="pl-PL" dirty="0"/>
              <a:t>Szczegółowa mapa procesu obejmowałaby takie komponenty, jak:</a:t>
            </a:r>
          </a:p>
          <a:p>
            <a:pPr algn="just"/>
            <a:r>
              <a:rPr lang="pl-PL" dirty="0"/>
              <a:t>Ogólny przepływ pracy,</a:t>
            </a:r>
          </a:p>
          <a:p>
            <a:pPr algn="just"/>
            <a:r>
              <a:rPr lang="pl-PL" dirty="0"/>
              <a:t>Zadania indywidualne,</a:t>
            </a:r>
          </a:p>
          <a:p>
            <a:pPr algn="just"/>
            <a:r>
              <a:rPr lang="pl-PL" dirty="0"/>
              <a:t>Kryteria akceptacji,</a:t>
            </a:r>
          </a:p>
          <a:p>
            <a:pPr algn="just"/>
            <a:r>
              <a:rPr lang="pl-PL" dirty="0"/>
              <a:t>Oczekiwane produkty,</a:t>
            </a:r>
          </a:p>
          <a:p>
            <a:pPr algn="just"/>
            <a:r>
              <a:rPr lang="pl-PL" dirty="0"/>
              <a:t>Wymagane zasoby i surowce.</a:t>
            </a:r>
          </a:p>
        </p:txBody>
      </p:sp>
    </p:spTree>
    <p:extLst>
      <p:ext uri="{BB962C8B-B14F-4D97-AF65-F5344CB8AC3E}">
        <p14:creationId xmlns:p14="http://schemas.microsoft.com/office/powerpoint/2010/main" val="616228124"/>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5576C-8C87-4AAA-8740-A88C4FEA696D}"/>
              </a:ext>
            </a:extLst>
          </p:cNvPr>
          <p:cNvSpPr>
            <a:spLocks noGrp="1"/>
          </p:cNvSpPr>
          <p:nvPr>
            <p:ph type="title"/>
          </p:nvPr>
        </p:nvSpPr>
        <p:spPr/>
        <p:txBody>
          <a:bodyPr/>
          <a:lstStyle/>
          <a:p>
            <a:r>
              <a:rPr lang="pl-PL" dirty="0"/>
              <a:t>Przykłady dobrych praktyk w tworzeniu standardów</a:t>
            </a:r>
          </a:p>
        </p:txBody>
      </p:sp>
      <p:sp>
        <p:nvSpPr>
          <p:cNvPr id="3" name="Content Placeholder 2">
            <a:extLst>
              <a:ext uri="{FF2B5EF4-FFF2-40B4-BE49-F238E27FC236}">
                <a16:creationId xmlns:a16="http://schemas.microsoft.com/office/drawing/2014/main" id="{02C794F9-78B6-475E-92C6-27F20EDB73EF}"/>
              </a:ext>
            </a:extLst>
          </p:cNvPr>
          <p:cNvSpPr>
            <a:spLocks noGrp="1"/>
          </p:cNvSpPr>
          <p:nvPr>
            <p:ph idx="1"/>
          </p:nvPr>
        </p:nvSpPr>
        <p:spPr/>
        <p:txBody>
          <a:bodyPr>
            <a:normAutofit fontScale="92500" lnSpcReduction="10000"/>
          </a:bodyPr>
          <a:lstStyle/>
          <a:p>
            <a:pPr marL="457200" indent="-457200" algn="just">
              <a:buFont typeface="+mj-lt"/>
              <a:buAutoNum type="arabicPeriod" startAt="2"/>
            </a:pPr>
            <a:r>
              <a:rPr lang="pl-PL" b="1" dirty="0"/>
              <a:t>Wdrożenie i monitorowanie</a:t>
            </a:r>
          </a:p>
          <a:p>
            <a:pPr marL="0" indent="0" algn="just">
              <a:buNone/>
            </a:pPr>
            <a:r>
              <a:rPr lang="pl-PL" dirty="0"/>
              <a:t>Po ustandaryzowaniu zaktualizowanego procesu biznesowego należy go wdrożyć i monitorować.</a:t>
            </a:r>
          </a:p>
          <a:p>
            <a:pPr marL="0" indent="0" algn="just">
              <a:buNone/>
            </a:pPr>
            <a:r>
              <a:rPr lang="pl-PL" dirty="0"/>
              <a:t>Przydatne metryki procesów biznesowych do śledzenia obejmują:</a:t>
            </a:r>
          </a:p>
          <a:p>
            <a:pPr lvl="1" algn="just"/>
            <a:r>
              <a:rPr lang="pl-PL" dirty="0"/>
              <a:t>Czas do zakończenia</a:t>
            </a:r>
          </a:p>
          <a:p>
            <a:pPr lvl="1" algn="just"/>
            <a:r>
              <a:rPr lang="pl-PL" dirty="0"/>
              <a:t>Wykorzystane zasoby</a:t>
            </a:r>
          </a:p>
          <a:p>
            <a:pPr lvl="1" algn="just"/>
            <a:r>
              <a:rPr lang="pl-PL" dirty="0"/>
              <a:t>Produktywność lub wydajność</a:t>
            </a:r>
          </a:p>
          <a:p>
            <a:pPr marL="0" indent="0" algn="just">
              <a:buNone/>
            </a:pPr>
            <a:r>
              <a:rPr lang="pl-PL" dirty="0"/>
              <a:t>Przydatne jest również bezpośrednie kontaktowanie się                                               z pracownikami i proszenie o opinie, ponieważ ich wkład i sugestie mogą często okazać się przydatne dla dalszego doskonalenia procesu.</a:t>
            </a:r>
          </a:p>
          <a:p>
            <a:pPr marL="457200" indent="-457200" algn="just">
              <a:buFont typeface="+mj-lt"/>
              <a:buAutoNum type="arabicPeriod" startAt="3"/>
            </a:pPr>
            <a:r>
              <a:rPr lang="pl-PL" b="1" dirty="0"/>
              <a:t>Poprawa</a:t>
            </a:r>
          </a:p>
          <a:p>
            <a:pPr marL="0" indent="0" algn="just">
              <a:buNone/>
            </a:pPr>
            <a:r>
              <a:rPr lang="pl-PL" dirty="0"/>
              <a:t>Dane zebrane podczas wdrażania standaryzacji procesu można wykorzystać do dalszych ulepszeń. Zdecydowanie najlepsze efekty osiągane są poprzez ciągłe doskonalenie procesu i podnoszenie standardu. Organizacja powinna stale skupiać się na tworzeniu dobrych standardów.</a:t>
            </a:r>
          </a:p>
        </p:txBody>
      </p:sp>
    </p:spTree>
    <p:extLst>
      <p:ext uri="{BB962C8B-B14F-4D97-AF65-F5344CB8AC3E}">
        <p14:creationId xmlns:p14="http://schemas.microsoft.com/office/powerpoint/2010/main" val="3659243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Geneza </a:t>
            </a:r>
            <a:r>
              <a:rPr lang="pl-PL" dirty="0" err="1"/>
              <a:t>lean</a:t>
            </a:r>
            <a:r>
              <a:rPr lang="pl-PL" dirty="0"/>
              <a:t> management</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normAutofit/>
          </a:bodyPr>
          <a:lstStyle/>
          <a:p>
            <a:pPr marL="0" indent="0" algn="just">
              <a:buNone/>
            </a:pPr>
            <a:r>
              <a:rPr lang="pl-PL" dirty="0"/>
              <a:t>Pod koniec lat 40. XX wieku, firma Toyota stworzyła Toyota </a:t>
            </a:r>
            <a:r>
              <a:rPr lang="pl-PL" dirty="0" err="1"/>
              <a:t>Production</a:t>
            </a:r>
            <a:r>
              <a:rPr lang="pl-PL" dirty="0"/>
              <a:t> System i położyła podwaliny pod Lean Manufacturing. Znaczny udział w tworzeniu systemu miał </a:t>
            </a:r>
            <a:r>
              <a:rPr lang="pl-PL" dirty="0" err="1"/>
              <a:t>Taiichi</a:t>
            </a:r>
            <a:r>
              <a:rPr lang="pl-PL" dirty="0"/>
              <a:t> Ono. Jego celem było ograniczenie procesów, które nie dodają wartości do produktu końcowego. Na kanwie tych potrzeb, wprowadził on szereg usprawnień, takich jak system PULL, system </a:t>
            </a:r>
            <a:r>
              <a:rPr lang="pl-PL" dirty="0" err="1"/>
              <a:t>Kanban</a:t>
            </a:r>
            <a:r>
              <a:rPr lang="pl-PL" dirty="0"/>
              <a:t>, produkcja Just in Time.</a:t>
            </a:r>
          </a:p>
          <a:p>
            <a:pPr marL="0" indent="0" algn="just">
              <a:buNone/>
            </a:pPr>
            <a:r>
              <a:rPr lang="pl-PL" dirty="0"/>
              <a:t>Pozytywne efekty w postaci znacznej poprawy produktywności                          i wydajności, skrócenia czasu cyklu produkcyjnego i zwiększenia rentowności, skutkowały.</a:t>
            </a:r>
          </a:p>
        </p:txBody>
      </p:sp>
    </p:spTree>
    <p:extLst>
      <p:ext uri="{BB962C8B-B14F-4D97-AF65-F5344CB8AC3E}">
        <p14:creationId xmlns:p14="http://schemas.microsoft.com/office/powerpoint/2010/main" val="3550994536"/>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ADF4C3-3925-45C9-B75C-DE6F792D7E99}"/>
              </a:ext>
            </a:extLst>
          </p:cNvPr>
          <p:cNvSpPr>
            <a:spLocks noGrp="1"/>
          </p:cNvSpPr>
          <p:nvPr>
            <p:ph type="title"/>
          </p:nvPr>
        </p:nvSpPr>
        <p:spPr/>
        <p:txBody>
          <a:bodyPr/>
          <a:lstStyle/>
          <a:p>
            <a:r>
              <a:rPr lang="pl-PL" dirty="0"/>
              <a:t>Ćwiczenie 18</a:t>
            </a:r>
          </a:p>
        </p:txBody>
      </p:sp>
      <p:sp>
        <p:nvSpPr>
          <p:cNvPr id="3" name="Content Placeholder 2">
            <a:extLst>
              <a:ext uri="{FF2B5EF4-FFF2-40B4-BE49-F238E27FC236}">
                <a16:creationId xmlns:a16="http://schemas.microsoft.com/office/drawing/2014/main" id="{399812E1-1C4F-4968-9B1F-4C110FD938D4}"/>
              </a:ext>
            </a:extLst>
          </p:cNvPr>
          <p:cNvSpPr>
            <a:spLocks noGrp="1"/>
          </p:cNvSpPr>
          <p:nvPr>
            <p:ph idx="1"/>
          </p:nvPr>
        </p:nvSpPr>
        <p:spPr>
          <a:xfrm>
            <a:off x="3869268" y="864108"/>
            <a:ext cx="7315200" cy="710692"/>
          </a:xfrm>
        </p:spPr>
        <p:txBody>
          <a:bodyPr/>
          <a:lstStyle/>
          <a:p>
            <a:pPr marL="0" indent="0" algn="just">
              <a:buNone/>
            </a:pPr>
            <a:r>
              <a:rPr lang="pl-PL" sz="1800" dirty="0">
                <a:effectLst/>
                <a:latin typeface="Arial" panose="020B0604020202020204" pitchFamily="34" charset="0"/>
                <a:ea typeface="Calibri" panose="020F0502020204030204" pitchFamily="34" charset="0"/>
                <a:cs typeface="Times New Roman" panose="02020603050405020304" pitchFamily="18" charset="0"/>
              </a:rPr>
              <a:t>Przygotuj dokumenty określające standardy pracy w procesach biurowych.</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a:extLst>
              <a:ext uri="{FF2B5EF4-FFF2-40B4-BE49-F238E27FC236}">
                <a16:creationId xmlns:a16="http://schemas.microsoft.com/office/drawing/2014/main" id="{EFFF5BBF-0834-484B-8616-7798A45619C5}"/>
              </a:ext>
            </a:extLst>
          </p:cNvPr>
          <p:cNvPicPr>
            <a:picLocks noChangeAspect="1"/>
          </p:cNvPicPr>
          <p:nvPr/>
        </p:nvPicPr>
        <p:blipFill>
          <a:blip r:embed="rId2"/>
          <a:stretch>
            <a:fillRect/>
          </a:stretch>
        </p:blipFill>
        <p:spPr>
          <a:xfrm>
            <a:off x="3444010" y="1574800"/>
            <a:ext cx="5303980" cy="2834886"/>
          </a:xfrm>
          <a:prstGeom prst="rect">
            <a:avLst/>
          </a:prstGeom>
        </p:spPr>
      </p:pic>
      <p:pic>
        <p:nvPicPr>
          <p:cNvPr id="8" name="Picture 7">
            <a:extLst>
              <a:ext uri="{FF2B5EF4-FFF2-40B4-BE49-F238E27FC236}">
                <a16:creationId xmlns:a16="http://schemas.microsoft.com/office/drawing/2014/main" id="{249797A4-F086-4461-BDE9-B831C368E119}"/>
              </a:ext>
            </a:extLst>
          </p:cNvPr>
          <p:cNvPicPr>
            <a:picLocks noChangeAspect="1"/>
          </p:cNvPicPr>
          <p:nvPr/>
        </p:nvPicPr>
        <p:blipFill>
          <a:blip r:embed="rId3"/>
          <a:stretch>
            <a:fillRect/>
          </a:stretch>
        </p:blipFill>
        <p:spPr>
          <a:xfrm>
            <a:off x="4204741" y="2992243"/>
            <a:ext cx="5281118" cy="3010161"/>
          </a:xfrm>
          <a:prstGeom prst="rect">
            <a:avLst/>
          </a:prstGeom>
        </p:spPr>
      </p:pic>
    </p:spTree>
    <p:extLst>
      <p:ext uri="{BB962C8B-B14F-4D97-AF65-F5344CB8AC3E}">
        <p14:creationId xmlns:p14="http://schemas.microsoft.com/office/powerpoint/2010/main" val="1814355730"/>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0DF1F2-F728-4B81-BE34-C6F2630F7E87}"/>
              </a:ext>
            </a:extLst>
          </p:cNvPr>
          <p:cNvSpPr>
            <a:spLocks noGrp="1"/>
          </p:cNvSpPr>
          <p:nvPr>
            <p:ph type="title"/>
          </p:nvPr>
        </p:nvSpPr>
        <p:spPr/>
        <p:txBody>
          <a:bodyPr/>
          <a:lstStyle/>
          <a:p>
            <a:r>
              <a:rPr lang="pl-PL" dirty="0"/>
              <a:t>KANBAN ZAŁOŻENIA TEORETYCZNE</a:t>
            </a:r>
          </a:p>
        </p:txBody>
      </p:sp>
      <p:sp>
        <p:nvSpPr>
          <p:cNvPr id="3" name="Text Placeholder 2">
            <a:extLst>
              <a:ext uri="{FF2B5EF4-FFF2-40B4-BE49-F238E27FC236}">
                <a16:creationId xmlns:a16="http://schemas.microsoft.com/office/drawing/2014/main" id="{FF1CED96-2CE4-4B16-8C55-51C7128CBC54}"/>
              </a:ext>
            </a:extLst>
          </p:cNvPr>
          <p:cNvSpPr>
            <a:spLocks noGrp="1"/>
          </p:cNvSpPr>
          <p:nvPr>
            <p:ph type="body" idx="1"/>
          </p:nvPr>
        </p:nvSpPr>
        <p:spPr/>
        <p:txBody>
          <a:bodyPr/>
          <a:lstStyle/>
          <a:p>
            <a:r>
              <a:rPr lang="pl-PL" dirty="0"/>
              <a:t>LEKCJA 35 </a:t>
            </a:r>
          </a:p>
        </p:txBody>
      </p:sp>
    </p:spTree>
    <p:extLst>
      <p:ext uri="{BB962C8B-B14F-4D97-AF65-F5344CB8AC3E}">
        <p14:creationId xmlns:p14="http://schemas.microsoft.com/office/powerpoint/2010/main" val="488338898"/>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9F562-0FBE-482F-8321-897DC1EB7B44}"/>
              </a:ext>
            </a:extLst>
          </p:cNvPr>
          <p:cNvSpPr>
            <a:spLocks noGrp="1"/>
          </p:cNvSpPr>
          <p:nvPr>
            <p:ph type="title"/>
          </p:nvPr>
        </p:nvSpPr>
        <p:spPr/>
        <p:txBody>
          <a:bodyPr/>
          <a:lstStyle/>
          <a:p>
            <a:r>
              <a:rPr lang="pl-PL" dirty="0" err="1"/>
              <a:t>Kanban</a:t>
            </a:r>
            <a:endParaRPr lang="pl-PL" dirty="0"/>
          </a:p>
        </p:txBody>
      </p:sp>
      <p:sp>
        <p:nvSpPr>
          <p:cNvPr id="3" name="Content Placeholder 2">
            <a:extLst>
              <a:ext uri="{FF2B5EF4-FFF2-40B4-BE49-F238E27FC236}">
                <a16:creationId xmlns:a16="http://schemas.microsoft.com/office/drawing/2014/main" id="{8350A20F-C055-469E-8433-AC62202FF6D7}"/>
              </a:ext>
            </a:extLst>
          </p:cNvPr>
          <p:cNvSpPr>
            <a:spLocks noGrp="1"/>
          </p:cNvSpPr>
          <p:nvPr>
            <p:ph idx="1"/>
          </p:nvPr>
        </p:nvSpPr>
        <p:spPr/>
        <p:txBody>
          <a:bodyPr/>
          <a:lstStyle/>
          <a:p>
            <a:pPr marL="0" indent="0" algn="just">
              <a:buNone/>
            </a:pPr>
            <a:r>
              <a:rPr lang="pl-PL" dirty="0" err="1"/>
              <a:t>Kanban</a:t>
            </a:r>
            <a:r>
              <a:rPr lang="pl-PL" dirty="0"/>
              <a:t> to popularna metoda zarządzania przepływem pracy                            w Lean </a:t>
            </a:r>
            <a:r>
              <a:rPr lang="pl-PL" dirty="0" err="1"/>
              <a:t>managment</a:t>
            </a:r>
            <a:r>
              <a:rPr lang="pl-PL" dirty="0"/>
              <a:t> służąca do definiowania, zarządzania                               i ulepszania usług. Pomaga ona w wizualizacji pracy, maksymalizacji wydajności i ciągłej poprawie. </a:t>
            </a:r>
          </a:p>
          <a:p>
            <a:pPr marL="0" indent="0" algn="just">
              <a:buNone/>
            </a:pPr>
            <a:r>
              <a:rPr lang="pl-PL" dirty="0"/>
              <a:t>Praca jest reprezentowana na tablicach </a:t>
            </a:r>
            <a:r>
              <a:rPr lang="pl-PL" dirty="0" err="1"/>
              <a:t>Kanban</a:t>
            </a:r>
            <a:r>
              <a:rPr lang="pl-PL" dirty="0"/>
              <a:t>, co pozwala zoptymalizować dostarczanie pracy w wielu zespołach i obsługiwać nawet najbardziej złożone projekty w jednym środowisku.</a:t>
            </a:r>
          </a:p>
          <a:p>
            <a:pPr marL="0" indent="0" algn="just">
              <a:buNone/>
            </a:pPr>
            <a:r>
              <a:rPr lang="pl-PL" dirty="0"/>
              <a:t>Japońskie słowo „</a:t>
            </a:r>
            <a:r>
              <a:rPr lang="pl-PL" dirty="0" err="1"/>
              <a:t>kanban</a:t>
            </a:r>
            <a:r>
              <a:rPr lang="pl-PL" dirty="0"/>
              <a:t>”, oznaczające „tablicę wizualną” lub „znak”, jest używane w znaczeniu definicji procesu od lat pięćdziesiątych. Po raz pierwszy został opracowany i zastosowany przez Toyotę jako system planowania produkcji na czas. Z drugiej strony,</a:t>
            </a:r>
          </a:p>
          <a:p>
            <a:pPr marL="0" indent="0" algn="just">
              <a:buNone/>
            </a:pPr>
            <a:r>
              <a:rPr lang="pl-PL" dirty="0"/>
              <a:t>termin pisany wielką literą „</a:t>
            </a:r>
            <a:r>
              <a:rPr lang="pl-PL" dirty="0" err="1"/>
              <a:t>Kanban</a:t>
            </a:r>
            <a:r>
              <a:rPr lang="pl-PL" dirty="0"/>
              <a:t>” jest znany i związany                             z pojawieniem się „Metody </a:t>
            </a:r>
            <a:r>
              <a:rPr lang="pl-PL" dirty="0" err="1"/>
              <a:t>Kanban</a:t>
            </a:r>
            <a:r>
              <a:rPr lang="pl-PL" dirty="0"/>
              <a:t>”, która została po raz pierwszy zdefiniowana w 2007 roku.</a:t>
            </a:r>
          </a:p>
          <a:p>
            <a:pPr marL="0" indent="0">
              <a:buNone/>
            </a:pPr>
            <a:endParaRPr lang="pl-PL" dirty="0"/>
          </a:p>
        </p:txBody>
      </p:sp>
    </p:spTree>
    <p:extLst>
      <p:ext uri="{BB962C8B-B14F-4D97-AF65-F5344CB8AC3E}">
        <p14:creationId xmlns:p14="http://schemas.microsoft.com/office/powerpoint/2010/main" val="797337796"/>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7AF11-1362-4956-88D2-4B1FA0A185E0}"/>
              </a:ext>
            </a:extLst>
          </p:cNvPr>
          <p:cNvSpPr>
            <a:spLocks noGrp="1"/>
          </p:cNvSpPr>
          <p:nvPr>
            <p:ph type="title"/>
          </p:nvPr>
        </p:nvSpPr>
        <p:spPr/>
        <p:txBody>
          <a:bodyPr/>
          <a:lstStyle/>
          <a:p>
            <a:r>
              <a:rPr lang="pl-PL" dirty="0" err="1"/>
              <a:t>Kanban</a:t>
            </a:r>
            <a:r>
              <a:rPr lang="pl-PL" dirty="0"/>
              <a:t> w administracji</a:t>
            </a:r>
          </a:p>
        </p:txBody>
      </p:sp>
      <p:sp>
        <p:nvSpPr>
          <p:cNvPr id="3" name="Content Placeholder 2">
            <a:extLst>
              <a:ext uri="{FF2B5EF4-FFF2-40B4-BE49-F238E27FC236}">
                <a16:creationId xmlns:a16="http://schemas.microsoft.com/office/drawing/2014/main" id="{F5226A13-15C7-489C-9C73-03B6BCDA0612}"/>
              </a:ext>
            </a:extLst>
          </p:cNvPr>
          <p:cNvSpPr>
            <a:spLocks noGrp="1"/>
          </p:cNvSpPr>
          <p:nvPr>
            <p:ph idx="1"/>
          </p:nvPr>
        </p:nvSpPr>
        <p:spPr/>
        <p:txBody>
          <a:bodyPr>
            <a:normAutofit/>
          </a:bodyPr>
          <a:lstStyle/>
          <a:p>
            <a:pPr marL="0" indent="0" algn="just">
              <a:buNone/>
            </a:pPr>
            <a:r>
              <a:rPr lang="pl-PL" dirty="0"/>
              <a:t>Teoretycy i praktycy </a:t>
            </a:r>
            <a:r>
              <a:rPr lang="pl-PL" dirty="0" err="1"/>
              <a:t>lean</a:t>
            </a:r>
            <a:r>
              <a:rPr lang="pl-PL" dirty="0"/>
              <a:t> zalecają wykorzystanie szeregu pytań do naprowadzenia na elementy konieczne do uwzględnienia w procesie wdrożenia kart </a:t>
            </a:r>
            <a:r>
              <a:rPr lang="pl-PL" dirty="0" err="1"/>
              <a:t>kanban</a:t>
            </a:r>
            <a:r>
              <a:rPr lang="pl-PL" dirty="0"/>
              <a:t> w administracji:</a:t>
            </a:r>
          </a:p>
          <a:p>
            <a:pPr marL="457200" indent="-457200" algn="just">
              <a:buFont typeface="+mj-lt"/>
              <a:buAutoNum type="arabicPeriod"/>
            </a:pPr>
            <a:r>
              <a:rPr lang="pl-PL" dirty="0"/>
              <a:t>Czym jest </a:t>
            </a:r>
            <a:r>
              <a:rPr lang="pl-PL" dirty="0" err="1"/>
              <a:t>kanban</a:t>
            </a:r>
            <a:r>
              <a:rPr lang="pl-PL" dirty="0"/>
              <a:t> w administracji?</a:t>
            </a:r>
          </a:p>
          <a:p>
            <a:pPr marL="457200" indent="-457200" algn="just">
              <a:buFont typeface="+mj-lt"/>
              <a:buAutoNum type="arabicPeriod"/>
            </a:pPr>
            <a:r>
              <a:rPr lang="pl-PL" dirty="0"/>
              <a:t>Jakiego rodzaju karty </a:t>
            </a:r>
            <a:r>
              <a:rPr lang="pl-PL" dirty="0" err="1"/>
              <a:t>kanban</a:t>
            </a:r>
            <a:r>
              <a:rPr lang="pl-PL" dirty="0"/>
              <a:t> wykorzystywane są                                        w administracji?</a:t>
            </a:r>
          </a:p>
          <a:p>
            <a:pPr marL="457200" indent="-457200" algn="just">
              <a:buFont typeface="+mj-lt"/>
              <a:buAutoNum type="arabicPeriod"/>
            </a:pPr>
            <a:r>
              <a:rPr lang="pl-PL" dirty="0"/>
              <a:t>Na czym polega system ssący w administracji?</a:t>
            </a:r>
          </a:p>
          <a:p>
            <a:pPr marL="457200" indent="-457200" algn="just">
              <a:buFont typeface="+mj-lt"/>
              <a:buAutoNum type="arabicPeriod"/>
            </a:pPr>
            <a:r>
              <a:rPr lang="pl-PL" dirty="0"/>
              <a:t>Jaka powinna być docelowa forma systemu? </a:t>
            </a:r>
          </a:p>
          <a:p>
            <a:pPr marL="457200" indent="-457200" algn="just">
              <a:buFont typeface="+mj-lt"/>
              <a:buAutoNum type="arabicPeriod"/>
            </a:pPr>
            <a:r>
              <a:rPr lang="pl-PL" dirty="0"/>
              <a:t>Jakie są zakładane efekty wdrożenia </a:t>
            </a:r>
            <a:r>
              <a:rPr lang="pl-PL" dirty="0" err="1"/>
              <a:t>kanbanów</a:t>
            </a:r>
            <a:r>
              <a:rPr lang="pl-PL" dirty="0"/>
              <a:t> pracy biurowej? </a:t>
            </a:r>
          </a:p>
        </p:txBody>
      </p:sp>
    </p:spTree>
    <p:extLst>
      <p:ext uri="{BB962C8B-B14F-4D97-AF65-F5344CB8AC3E}">
        <p14:creationId xmlns:p14="http://schemas.microsoft.com/office/powerpoint/2010/main" val="756810223"/>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9F562-0FBE-482F-8321-897DC1EB7B44}"/>
              </a:ext>
            </a:extLst>
          </p:cNvPr>
          <p:cNvSpPr>
            <a:spLocks noGrp="1"/>
          </p:cNvSpPr>
          <p:nvPr>
            <p:ph type="title"/>
          </p:nvPr>
        </p:nvSpPr>
        <p:spPr/>
        <p:txBody>
          <a:bodyPr/>
          <a:lstStyle/>
          <a:p>
            <a:r>
              <a:rPr lang="pl-PL" dirty="0"/>
              <a:t>Kiedy stosowany jest </a:t>
            </a:r>
            <a:r>
              <a:rPr lang="pl-PL" dirty="0" err="1"/>
              <a:t>Kanban</a:t>
            </a:r>
            <a:endParaRPr lang="pl-PL" dirty="0"/>
          </a:p>
        </p:txBody>
      </p:sp>
      <p:sp>
        <p:nvSpPr>
          <p:cNvPr id="3" name="Content Placeholder 2">
            <a:extLst>
              <a:ext uri="{FF2B5EF4-FFF2-40B4-BE49-F238E27FC236}">
                <a16:creationId xmlns:a16="http://schemas.microsoft.com/office/drawing/2014/main" id="{8350A20F-C055-469E-8433-AC62202FF6D7}"/>
              </a:ext>
            </a:extLst>
          </p:cNvPr>
          <p:cNvSpPr>
            <a:spLocks noGrp="1"/>
          </p:cNvSpPr>
          <p:nvPr>
            <p:ph idx="1"/>
          </p:nvPr>
        </p:nvSpPr>
        <p:spPr/>
        <p:txBody>
          <a:bodyPr/>
          <a:lstStyle/>
          <a:p>
            <a:pPr marL="0" indent="0" algn="just">
              <a:buNone/>
            </a:pPr>
            <a:r>
              <a:rPr lang="pl-PL" dirty="0" err="1"/>
              <a:t>Kanban</a:t>
            </a:r>
            <a:r>
              <a:rPr lang="pl-PL" dirty="0"/>
              <a:t> jest idealnym rozwiązaniem dla zespołów, które mają wiele przychodzących żądań, różniących się priorytetem i rozmiarem. Pozwala on na usprawnienie przepływu i przekazywanie zadań                         w zakresie procesu/projektu. Jego zastosowanie pozwala na implementację systemu ssącego w organizacji.</a:t>
            </a:r>
          </a:p>
          <a:p>
            <a:pPr marL="0" indent="0" algn="just">
              <a:buNone/>
            </a:pPr>
            <a:r>
              <a:rPr lang="pl-PL" dirty="0" err="1"/>
              <a:t>Kanban</a:t>
            </a:r>
            <a:r>
              <a:rPr lang="pl-PL" dirty="0"/>
              <a:t> jest wykorzystywany do sygnalizowania, kiedy produkty zostają wykorzystane i zużyte na dalszych etapach procesu. Zdarzenie tego typu generuje sygnał o potrzebie uzupełnienia produktu przez proces w górze strumienia.</a:t>
            </a:r>
          </a:p>
          <a:p>
            <a:pPr marL="0" indent="0" algn="just">
              <a:buNone/>
            </a:pPr>
            <a:r>
              <a:rPr lang="pl-PL" dirty="0"/>
              <a:t>W zamian tradycyjnego podejścia zakładającego harmonogramowanie pracy, </a:t>
            </a:r>
            <a:r>
              <a:rPr lang="pl-PL" dirty="0" err="1"/>
              <a:t>Kanban</a:t>
            </a:r>
            <a:r>
              <a:rPr lang="pl-PL" dirty="0"/>
              <a:t> w myśl zasady Just In Time pozwala na dostarczenie materiałów o produktów do komórek organizacyjnych dokładnie w czasie gdy one ich potrzebują.</a:t>
            </a:r>
          </a:p>
        </p:txBody>
      </p:sp>
    </p:spTree>
    <p:extLst>
      <p:ext uri="{BB962C8B-B14F-4D97-AF65-F5344CB8AC3E}">
        <p14:creationId xmlns:p14="http://schemas.microsoft.com/office/powerpoint/2010/main" val="3367328637"/>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9F562-0FBE-482F-8321-897DC1EB7B44}"/>
              </a:ext>
            </a:extLst>
          </p:cNvPr>
          <p:cNvSpPr>
            <a:spLocks noGrp="1"/>
          </p:cNvSpPr>
          <p:nvPr>
            <p:ph type="title"/>
          </p:nvPr>
        </p:nvSpPr>
        <p:spPr/>
        <p:txBody>
          <a:bodyPr/>
          <a:lstStyle/>
          <a:p>
            <a:r>
              <a:rPr lang="pl-PL" dirty="0"/>
              <a:t>Korzyści z wykorzystania </a:t>
            </a:r>
            <a:r>
              <a:rPr lang="pl-PL" dirty="0" err="1"/>
              <a:t>Kanbana</a:t>
            </a:r>
            <a:endParaRPr lang="pl-PL" dirty="0"/>
          </a:p>
        </p:txBody>
      </p:sp>
      <p:sp>
        <p:nvSpPr>
          <p:cNvPr id="3" name="Content Placeholder 2">
            <a:extLst>
              <a:ext uri="{FF2B5EF4-FFF2-40B4-BE49-F238E27FC236}">
                <a16:creationId xmlns:a16="http://schemas.microsoft.com/office/drawing/2014/main" id="{8350A20F-C055-469E-8433-AC62202FF6D7}"/>
              </a:ext>
            </a:extLst>
          </p:cNvPr>
          <p:cNvSpPr>
            <a:spLocks noGrp="1"/>
          </p:cNvSpPr>
          <p:nvPr>
            <p:ph idx="1"/>
          </p:nvPr>
        </p:nvSpPr>
        <p:spPr/>
        <p:txBody>
          <a:bodyPr/>
          <a:lstStyle/>
          <a:p>
            <a:pPr algn="just"/>
            <a:r>
              <a:rPr lang="pl-PL" dirty="0"/>
              <a:t>Wykorzystanie i wdrożenie w systemie pracy </a:t>
            </a:r>
            <a:r>
              <a:rPr lang="pl-PL" dirty="0" err="1"/>
              <a:t>Kanbana</a:t>
            </a:r>
            <a:r>
              <a:rPr lang="pl-PL" dirty="0"/>
              <a:t> niesie ze sobą szereg pozytywnych skutków. Można w nim wymienić m.in:</a:t>
            </a:r>
          </a:p>
          <a:p>
            <a:pPr algn="just"/>
            <a:r>
              <a:rPr lang="pl-PL" dirty="0"/>
              <a:t>Poprawę odpowiedzialności za realizację procesu, </a:t>
            </a:r>
          </a:p>
          <a:p>
            <a:pPr algn="just"/>
            <a:r>
              <a:rPr lang="pl-PL" dirty="0"/>
              <a:t>Przejrzystość wykonywania procesu,</a:t>
            </a:r>
          </a:p>
          <a:p>
            <a:pPr algn="just"/>
            <a:r>
              <a:rPr lang="pl-PL" dirty="0"/>
              <a:t>Wsparcie współpracy między zespołami.</a:t>
            </a:r>
          </a:p>
          <a:p>
            <a:pPr marL="0" indent="0" algn="just">
              <a:buNone/>
            </a:pPr>
            <a:r>
              <a:rPr lang="pl-PL" dirty="0"/>
              <a:t>Prowadząc do lepszej współpracy, mniejszej ilości odpadów                          i bardziej przewidywalnej dostawy </a:t>
            </a:r>
            <a:r>
              <a:rPr lang="pl-PL" dirty="0" err="1"/>
              <a:t>Kanban</a:t>
            </a:r>
            <a:r>
              <a:rPr lang="pl-PL" dirty="0"/>
              <a:t> pozwala na podniesienie produktywności i sprawności realizacji zleceń.</a:t>
            </a:r>
          </a:p>
        </p:txBody>
      </p:sp>
    </p:spTree>
    <p:extLst>
      <p:ext uri="{BB962C8B-B14F-4D97-AF65-F5344CB8AC3E}">
        <p14:creationId xmlns:p14="http://schemas.microsoft.com/office/powerpoint/2010/main" val="1236257097"/>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D0FFA-0BDC-46CC-86EF-733DE3AAE8E5}"/>
              </a:ext>
            </a:extLst>
          </p:cNvPr>
          <p:cNvSpPr>
            <a:spLocks noGrp="1"/>
          </p:cNvSpPr>
          <p:nvPr>
            <p:ph type="title"/>
          </p:nvPr>
        </p:nvSpPr>
        <p:spPr/>
        <p:txBody>
          <a:bodyPr/>
          <a:lstStyle/>
          <a:p>
            <a:r>
              <a:rPr lang="pl-PL" dirty="0"/>
              <a:t>KANBAN ELEMENTY SYSTEMU</a:t>
            </a:r>
          </a:p>
        </p:txBody>
      </p:sp>
      <p:sp>
        <p:nvSpPr>
          <p:cNvPr id="3" name="Text Placeholder 2">
            <a:extLst>
              <a:ext uri="{FF2B5EF4-FFF2-40B4-BE49-F238E27FC236}">
                <a16:creationId xmlns:a16="http://schemas.microsoft.com/office/drawing/2014/main" id="{2BD8C861-094C-4FDE-A014-A3B1D9826F0C}"/>
              </a:ext>
            </a:extLst>
          </p:cNvPr>
          <p:cNvSpPr>
            <a:spLocks noGrp="1"/>
          </p:cNvSpPr>
          <p:nvPr>
            <p:ph type="body" idx="1"/>
          </p:nvPr>
        </p:nvSpPr>
        <p:spPr/>
        <p:txBody>
          <a:bodyPr/>
          <a:lstStyle/>
          <a:p>
            <a:r>
              <a:rPr lang="pl-PL" dirty="0"/>
              <a:t>LEKCJA 36</a:t>
            </a:r>
          </a:p>
        </p:txBody>
      </p:sp>
    </p:spTree>
    <p:extLst>
      <p:ext uri="{BB962C8B-B14F-4D97-AF65-F5344CB8AC3E}">
        <p14:creationId xmlns:p14="http://schemas.microsoft.com/office/powerpoint/2010/main" val="150436893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7D4B8-835C-48B1-B7EB-48C0986D9EC1}"/>
              </a:ext>
            </a:extLst>
          </p:cNvPr>
          <p:cNvSpPr>
            <a:spLocks noGrp="1"/>
          </p:cNvSpPr>
          <p:nvPr>
            <p:ph type="title"/>
          </p:nvPr>
        </p:nvSpPr>
        <p:spPr/>
        <p:txBody>
          <a:bodyPr/>
          <a:lstStyle/>
          <a:p>
            <a:r>
              <a:rPr lang="pl-PL" dirty="0"/>
              <a:t>Elementy systemu </a:t>
            </a:r>
            <a:r>
              <a:rPr lang="pl-PL" dirty="0" err="1"/>
              <a:t>Kanban</a:t>
            </a:r>
            <a:endParaRPr lang="pl-PL" dirty="0"/>
          </a:p>
        </p:txBody>
      </p:sp>
      <p:sp>
        <p:nvSpPr>
          <p:cNvPr id="3" name="Content Placeholder 2">
            <a:extLst>
              <a:ext uri="{FF2B5EF4-FFF2-40B4-BE49-F238E27FC236}">
                <a16:creationId xmlns:a16="http://schemas.microsoft.com/office/drawing/2014/main" id="{57704C3D-DDB8-475F-A245-50DDAF15A090}"/>
              </a:ext>
            </a:extLst>
          </p:cNvPr>
          <p:cNvSpPr>
            <a:spLocks noGrp="1"/>
          </p:cNvSpPr>
          <p:nvPr>
            <p:ph idx="1"/>
          </p:nvPr>
        </p:nvSpPr>
        <p:spPr/>
        <p:txBody>
          <a:bodyPr/>
          <a:lstStyle/>
          <a:p>
            <a:pPr marL="0" indent="0" algn="just">
              <a:buNone/>
            </a:pPr>
            <a:r>
              <a:rPr lang="pl-PL" dirty="0"/>
              <a:t>Pierwszym krokiem jest zapoznanie się z procesem i zrozumienie przepływu materiałów i informacji w procesie. Mapowanie najważniejszych procesów oraz prezentacja informacji na tablicach </a:t>
            </a:r>
            <a:r>
              <a:rPr lang="pl-PL" dirty="0" err="1"/>
              <a:t>Kaizen</a:t>
            </a:r>
            <a:r>
              <a:rPr lang="pl-PL" dirty="0"/>
              <a:t>. Na dalszych etapach informacje obejmują:</a:t>
            </a:r>
          </a:p>
          <a:p>
            <a:pPr algn="just"/>
            <a:r>
              <a:rPr lang="pl-PL" dirty="0"/>
              <a:t>Zaangażowanie ludzi,</a:t>
            </a:r>
          </a:p>
          <a:p>
            <a:pPr algn="just"/>
            <a:r>
              <a:rPr lang="pl-PL" dirty="0"/>
              <a:t>Analizę czasu wykonania czynności,</a:t>
            </a:r>
          </a:p>
          <a:p>
            <a:pPr algn="just"/>
            <a:r>
              <a:rPr lang="pl-PL" dirty="0"/>
              <a:t>Weryfikację kosztów finansowych,</a:t>
            </a:r>
          </a:p>
          <a:p>
            <a:pPr algn="just"/>
            <a:r>
              <a:rPr lang="pl-PL" dirty="0"/>
              <a:t>Eliminowanie „wąskich gardeł”</a:t>
            </a:r>
          </a:p>
        </p:txBody>
      </p:sp>
    </p:spTree>
    <p:extLst>
      <p:ext uri="{BB962C8B-B14F-4D97-AF65-F5344CB8AC3E}">
        <p14:creationId xmlns:p14="http://schemas.microsoft.com/office/powerpoint/2010/main" val="387943812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7D4B8-835C-48B1-B7EB-48C0986D9EC1}"/>
              </a:ext>
            </a:extLst>
          </p:cNvPr>
          <p:cNvSpPr>
            <a:spLocks noGrp="1"/>
          </p:cNvSpPr>
          <p:nvPr>
            <p:ph type="title"/>
          </p:nvPr>
        </p:nvSpPr>
        <p:spPr/>
        <p:txBody>
          <a:bodyPr/>
          <a:lstStyle/>
          <a:p>
            <a:r>
              <a:rPr lang="pl-PL" dirty="0"/>
              <a:t>Elementy systemu </a:t>
            </a:r>
            <a:r>
              <a:rPr lang="pl-PL" dirty="0" err="1"/>
              <a:t>Kanban</a:t>
            </a:r>
            <a:endParaRPr lang="pl-PL" dirty="0"/>
          </a:p>
        </p:txBody>
      </p:sp>
      <p:sp>
        <p:nvSpPr>
          <p:cNvPr id="3" name="Content Placeholder 2">
            <a:extLst>
              <a:ext uri="{FF2B5EF4-FFF2-40B4-BE49-F238E27FC236}">
                <a16:creationId xmlns:a16="http://schemas.microsoft.com/office/drawing/2014/main" id="{57704C3D-DDB8-475F-A245-50DDAF15A090}"/>
              </a:ext>
            </a:extLst>
          </p:cNvPr>
          <p:cNvSpPr>
            <a:spLocks noGrp="1"/>
          </p:cNvSpPr>
          <p:nvPr>
            <p:ph idx="1"/>
          </p:nvPr>
        </p:nvSpPr>
        <p:spPr/>
        <p:txBody>
          <a:bodyPr/>
          <a:lstStyle/>
          <a:p>
            <a:pPr algn="just"/>
            <a:r>
              <a:rPr lang="pl-PL" dirty="0"/>
              <a:t>Zaangażowanie ludzi,</a:t>
            </a:r>
          </a:p>
          <a:p>
            <a:pPr marL="0" indent="0" algn="just">
              <a:buNone/>
            </a:pPr>
            <a:r>
              <a:rPr lang="pl-PL" dirty="0"/>
              <a:t>Pozwala ono dogłębniej zrozumieć proces dzięki współpracy z jego bezpośrednimi wykonawcami. Dzięki temu mapuje się posiadaną władzę i realne kompetencje w organizacji,</a:t>
            </a:r>
          </a:p>
          <a:p>
            <a:pPr algn="just"/>
            <a:r>
              <a:rPr lang="pl-PL" dirty="0"/>
              <a:t>Analizę czasu wykonania czynności,</a:t>
            </a:r>
          </a:p>
          <a:p>
            <a:pPr marL="0" indent="0" algn="just">
              <a:buNone/>
            </a:pPr>
            <a:r>
              <a:rPr lang="pl-PL" dirty="0"/>
              <a:t>Pozwala ona na zidentyfikowanie jakie jest realne zaangażowanie, ile czasu zajmuje oraz jak można doskonalić proces w przyszłości.</a:t>
            </a:r>
          </a:p>
        </p:txBody>
      </p:sp>
    </p:spTree>
    <p:extLst>
      <p:ext uri="{BB962C8B-B14F-4D97-AF65-F5344CB8AC3E}">
        <p14:creationId xmlns:p14="http://schemas.microsoft.com/office/powerpoint/2010/main" val="4209926571"/>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F7D4B8-835C-48B1-B7EB-48C0986D9EC1}"/>
              </a:ext>
            </a:extLst>
          </p:cNvPr>
          <p:cNvSpPr>
            <a:spLocks noGrp="1"/>
          </p:cNvSpPr>
          <p:nvPr>
            <p:ph type="title"/>
          </p:nvPr>
        </p:nvSpPr>
        <p:spPr/>
        <p:txBody>
          <a:bodyPr/>
          <a:lstStyle/>
          <a:p>
            <a:r>
              <a:rPr lang="pl-PL" dirty="0"/>
              <a:t>Elementy systemu </a:t>
            </a:r>
            <a:r>
              <a:rPr lang="pl-PL" dirty="0" err="1"/>
              <a:t>Kanban</a:t>
            </a:r>
            <a:endParaRPr lang="pl-PL" dirty="0"/>
          </a:p>
        </p:txBody>
      </p:sp>
      <p:sp>
        <p:nvSpPr>
          <p:cNvPr id="3" name="Content Placeholder 2">
            <a:extLst>
              <a:ext uri="{FF2B5EF4-FFF2-40B4-BE49-F238E27FC236}">
                <a16:creationId xmlns:a16="http://schemas.microsoft.com/office/drawing/2014/main" id="{57704C3D-DDB8-475F-A245-50DDAF15A090}"/>
              </a:ext>
            </a:extLst>
          </p:cNvPr>
          <p:cNvSpPr>
            <a:spLocks noGrp="1"/>
          </p:cNvSpPr>
          <p:nvPr>
            <p:ph idx="1"/>
          </p:nvPr>
        </p:nvSpPr>
        <p:spPr/>
        <p:txBody>
          <a:bodyPr/>
          <a:lstStyle/>
          <a:p>
            <a:pPr algn="just"/>
            <a:r>
              <a:rPr lang="pl-PL" dirty="0"/>
              <a:t>Weryfikację kosztów finansowych</a:t>
            </a:r>
          </a:p>
          <a:p>
            <a:pPr marL="0" indent="0" algn="just">
              <a:buNone/>
            </a:pPr>
            <a:r>
              <a:rPr lang="pl-PL" dirty="0"/>
              <a:t>System </a:t>
            </a:r>
            <a:r>
              <a:rPr lang="pl-PL" dirty="0" err="1"/>
              <a:t>kanban</a:t>
            </a:r>
            <a:r>
              <a:rPr lang="pl-PL" dirty="0"/>
              <a:t> pozwala na sterowanie obiegiem materiałów                              w modelu </a:t>
            </a:r>
            <a:r>
              <a:rPr lang="pl-PL" dirty="0" err="1"/>
              <a:t>pull</a:t>
            </a:r>
            <a:r>
              <a:rPr lang="pl-PL" dirty="0"/>
              <a:t>. Pozwala to na ograniczenie kosztów do niezbędnego minimum. Środki finansowe są realnie angażowane w procesie dopiero gdy są faktycznie potrzebne.</a:t>
            </a:r>
          </a:p>
          <a:p>
            <a:pPr marL="0" indent="0" algn="just">
              <a:buNone/>
            </a:pPr>
            <a:endParaRPr lang="pl-PL" dirty="0"/>
          </a:p>
          <a:p>
            <a:pPr algn="just"/>
            <a:r>
              <a:rPr lang="pl-PL" dirty="0"/>
              <a:t>Eliminowanie „wąskich gardeł”</a:t>
            </a:r>
          </a:p>
          <a:p>
            <a:pPr marL="0" indent="0" algn="just">
              <a:buNone/>
            </a:pPr>
            <a:r>
              <a:rPr lang="pl-PL" dirty="0"/>
              <a:t>Angażowanie ludzie w procesie, szczególnie specjalistów może powodować zwiększone ryzyko wystąpienia wąski gardeł, które upośledzają procesy i powodują szereg marnotrawstw.</a:t>
            </a:r>
          </a:p>
        </p:txBody>
      </p:sp>
    </p:spTree>
    <p:extLst>
      <p:ext uri="{BB962C8B-B14F-4D97-AF65-F5344CB8AC3E}">
        <p14:creationId xmlns:p14="http://schemas.microsoft.com/office/powerpoint/2010/main" val="26994349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5BA90-048D-44AA-8472-A765A18738DF}"/>
              </a:ext>
            </a:extLst>
          </p:cNvPr>
          <p:cNvSpPr>
            <a:spLocks noGrp="1"/>
          </p:cNvSpPr>
          <p:nvPr>
            <p:ph type="title"/>
          </p:nvPr>
        </p:nvSpPr>
        <p:spPr/>
        <p:txBody>
          <a:bodyPr/>
          <a:lstStyle/>
          <a:p>
            <a:r>
              <a:rPr lang="pl-PL" dirty="0"/>
              <a:t>Ćwiczenie numer 1 </a:t>
            </a:r>
            <a:br>
              <a:rPr lang="pl-PL" dirty="0"/>
            </a:br>
            <a:endParaRPr lang="pl-PL" dirty="0"/>
          </a:p>
        </p:txBody>
      </p:sp>
      <p:sp>
        <p:nvSpPr>
          <p:cNvPr id="3" name="Content Placeholder 2">
            <a:extLst>
              <a:ext uri="{FF2B5EF4-FFF2-40B4-BE49-F238E27FC236}">
                <a16:creationId xmlns:a16="http://schemas.microsoft.com/office/drawing/2014/main" id="{F460CB6F-E52B-4337-8AA1-6A2C491B14C1}"/>
              </a:ext>
            </a:extLst>
          </p:cNvPr>
          <p:cNvSpPr>
            <a:spLocks noGrp="1"/>
          </p:cNvSpPr>
          <p:nvPr>
            <p:ph idx="1"/>
          </p:nvPr>
        </p:nvSpPr>
        <p:spPr/>
        <p:txBody>
          <a:bodyPr>
            <a:normAutofit fontScale="92500" lnSpcReduction="20000"/>
          </a:bodyPr>
          <a:lstStyle/>
          <a:p>
            <a:pPr marL="0" indent="0" algn="just">
              <a:buNone/>
            </a:pPr>
            <a:r>
              <a:rPr lang="pl-PL" dirty="0"/>
              <a:t>Proszę przeczytać podane poniżej opisy i poprawnie zidentyfikować, czy odnoszą się one do projektu czy też procesu. Proszę o uzasadnienie decyzji.</a:t>
            </a:r>
          </a:p>
          <a:p>
            <a:pPr marL="457200" indent="-457200" algn="just">
              <a:buFont typeface="+mj-lt"/>
              <a:buAutoNum type="arabicPeriod"/>
            </a:pPr>
            <a:r>
              <a:rPr lang="pl-PL" dirty="0"/>
              <a:t>Ciągłe badanie rynku, realizowane w cyklach półrocznych,</a:t>
            </a:r>
          </a:p>
          <a:p>
            <a:pPr marL="457200" indent="-457200" algn="just">
              <a:buFont typeface="+mj-lt"/>
              <a:buAutoNum type="arabicPeriod"/>
            </a:pPr>
            <a:r>
              <a:rPr lang="pl-PL" dirty="0"/>
              <a:t>Wdrożenie nowego produktu w portfolio produktów firmy do końca 2023, zakładane środki finansowe niezbędne do realizacji to 5 000 000 zł,</a:t>
            </a:r>
          </a:p>
          <a:p>
            <a:pPr marL="457200" indent="-457200" algn="just">
              <a:buFont typeface="+mj-lt"/>
              <a:buAutoNum type="arabicPeriod"/>
            </a:pPr>
            <a:r>
              <a:rPr lang="pl-PL" dirty="0"/>
              <a:t>Sprzedaż wyrobów gotowych przedsiębiorstwa zgodnie z planem sprzedaży,</a:t>
            </a:r>
          </a:p>
          <a:p>
            <a:pPr marL="457200" indent="-457200" algn="just">
              <a:buFont typeface="+mj-lt"/>
              <a:buAutoNum type="arabicPeriod"/>
            </a:pPr>
            <a:r>
              <a:rPr lang="pl-PL" dirty="0"/>
              <a:t>Utrzymanie ciągłości zaopatrzenia działów operacyjnych firmy,</a:t>
            </a:r>
          </a:p>
          <a:p>
            <a:pPr marL="457200" indent="-457200" algn="just">
              <a:buFont typeface="+mj-lt"/>
              <a:buAutoNum type="arabicPeriod"/>
            </a:pPr>
            <a:r>
              <a:rPr lang="pl-PL" dirty="0"/>
              <a:t>Poszerzenie działalności przedsiębiorstwa o nowy rynek geograficzny – USA, planowana realizacja do 31.06.2025</a:t>
            </a:r>
          </a:p>
          <a:p>
            <a:pPr marL="457200" indent="-457200" algn="just">
              <a:buFont typeface="+mj-lt"/>
              <a:buAutoNum type="arabicPeriod"/>
            </a:pPr>
            <a:r>
              <a:rPr lang="pl-PL" dirty="0"/>
              <a:t>Budowa nowego biurowca w związku z rozbudową działalności przedsiębiorstwa,</a:t>
            </a:r>
          </a:p>
          <a:p>
            <a:pPr marL="457200" indent="-457200" algn="just">
              <a:buFont typeface="+mj-lt"/>
              <a:buAutoNum type="arabicPeriod"/>
            </a:pPr>
            <a:r>
              <a:rPr lang="pl-PL" dirty="0"/>
              <a:t>Zaopatrzenie działu logistycznego w paliwo </a:t>
            </a:r>
          </a:p>
          <a:p>
            <a:pPr marL="457200" indent="-457200" algn="just">
              <a:buFont typeface="+mj-lt"/>
              <a:buAutoNum type="arabicPeriod"/>
            </a:pPr>
            <a:r>
              <a:rPr lang="pl-PL" dirty="0"/>
              <a:t>Wymiana floty pojazdów przedsiębiorstwa transportowego                           z branży mrożonek na nowe, charakteryzujące się zwiększoną efektywności chłodzenia komór ładunkowych </a:t>
            </a:r>
          </a:p>
          <a:p>
            <a:endParaRPr lang="pl-PL" dirty="0"/>
          </a:p>
        </p:txBody>
      </p:sp>
    </p:spTree>
    <p:extLst>
      <p:ext uri="{BB962C8B-B14F-4D97-AF65-F5344CB8AC3E}">
        <p14:creationId xmlns:p14="http://schemas.microsoft.com/office/powerpoint/2010/main" val="2148301002"/>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3F67E-3B0F-4C6A-9F12-6FC702E4B872}"/>
              </a:ext>
            </a:extLst>
          </p:cNvPr>
          <p:cNvSpPr>
            <a:spLocks noGrp="1"/>
          </p:cNvSpPr>
          <p:nvPr>
            <p:ph type="title"/>
          </p:nvPr>
        </p:nvSpPr>
        <p:spPr/>
        <p:txBody>
          <a:bodyPr/>
          <a:lstStyle/>
          <a:p>
            <a:r>
              <a:rPr lang="pl-PL" dirty="0"/>
              <a:t>Ćwiczenie numer 19 </a:t>
            </a:r>
          </a:p>
        </p:txBody>
      </p:sp>
      <p:sp>
        <p:nvSpPr>
          <p:cNvPr id="3" name="Content Placeholder 2">
            <a:extLst>
              <a:ext uri="{FF2B5EF4-FFF2-40B4-BE49-F238E27FC236}">
                <a16:creationId xmlns:a16="http://schemas.microsoft.com/office/drawing/2014/main" id="{A1170A8B-DBAB-4DD8-B8E3-D05194C5987F}"/>
              </a:ext>
            </a:extLst>
          </p:cNvPr>
          <p:cNvSpPr>
            <a:spLocks noGrp="1"/>
          </p:cNvSpPr>
          <p:nvPr>
            <p:ph idx="1"/>
          </p:nvPr>
        </p:nvSpPr>
        <p:spPr/>
        <p:txBody>
          <a:bodyPr>
            <a:normAutofit fontScale="77500" lnSpcReduction="20000"/>
          </a:bodyPr>
          <a:lstStyle/>
          <a:p>
            <a:pPr marL="0" indent="0" algn="just">
              <a:lnSpc>
                <a:spcPct val="107000"/>
              </a:lnSpc>
              <a:spcAft>
                <a:spcPts val="800"/>
              </a:spcAft>
              <a:buNone/>
            </a:pPr>
            <a:r>
              <a:rPr lang="pl-PL" sz="1800" dirty="0">
                <a:effectLst/>
                <a:latin typeface="Arial" panose="020B0604020202020204" pitchFamily="34" charset="0"/>
                <a:ea typeface="Calibri" panose="020F0502020204030204" pitchFamily="34" charset="0"/>
                <a:cs typeface="Times New Roman" panose="02020603050405020304" pitchFamily="18" charset="0"/>
              </a:rPr>
              <a:t>Przygotuj koncepcję wdrożenia </a:t>
            </a:r>
            <a:r>
              <a:rPr lang="pl-PL" sz="1800" dirty="0" err="1">
                <a:effectLst/>
                <a:latin typeface="Arial" panose="020B0604020202020204" pitchFamily="34" charset="0"/>
                <a:ea typeface="Calibri" panose="020F0502020204030204" pitchFamily="34" charset="0"/>
                <a:cs typeface="Times New Roman" panose="02020603050405020304" pitchFamily="18" charset="0"/>
              </a:rPr>
              <a:t>Kanban</a:t>
            </a:r>
            <a:r>
              <a:rPr lang="pl-PL" sz="1800" dirty="0">
                <a:effectLst/>
                <a:latin typeface="Arial" panose="020B0604020202020204" pitchFamily="34" charset="0"/>
                <a:ea typeface="Calibri" panose="020F0502020204030204" pitchFamily="34" charset="0"/>
                <a:cs typeface="Times New Roman" panose="02020603050405020304" pitchFamily="18" charset="0"/>
              </a:rPr>
              <a:t> w oparciu o poniższy opis. Jakie widzisz zagrożenia dla projektu wdrożenia </a:t>
            </a:r>
            <a:r>
              <a:rPr lang="pl-PL" sz="1800" dirty="0" err="1">
                <a:effectLst/>
                <a:latin typeface="Arial" panose="020B0604020202020204" pitchFamily="34" charset="0"/>
                <a:ea typeface="Calibri" panose="020F0502020204030204" pitchFamily="34" charset="0"/>
                <a:cs typeface="Times New Roman" panose="02020603050405020304" pitchFamily="18" charset="0"/>
              </a:rPr>
              <a:t>Kanban</a:t>
            </a:r>
            <a:r>
              <a:rPr lang="pl-PL" sz="1800" dirty="0">
                <a:effectLst/>
                <a:latin typeface="Arial" panose="020B0604020202020204" pitchFamily="34" charset="0"/>
                <a:ea typeface="Calibri" panose="020F0502020204030204" pitchFamily="34" charset="0"/>
                <a:cs typeface="Times New Roman" panose="02020603050405020304" pitchFamily="18" charset="0"/>
              </a:rPr>
              <a:t>? Jakie zalety może odczuć organizacja po wdrożeniu? Jak zaplanowałbyś podejście do </a:t>
            </a:r>
            <a:r>
              <a:rPr lang="pl-PL" sz="1800" dirty="0" err="1">
                <a:effectLst/>
                <a:latin typeface="Arial" panose="020B0604020202020204" pitchFamily="34" charset="0"/>
                <a:ea typeface="Calibri" panose="020F0502020204030204" pitchFamily="34" charset="0"/>
                <a:cs typeface="Times New Roman" panose="02020603050405020304" pitchFamily="18" charset="0"/>
              </a:rPr>
              <a:t>Kanban</a:t>
            </a:r>
            <a:r>
              <a:rPr lang="pl-PL" sz="1800" dirty="0">
                <a:effectLst/>
                <a:latin typeface="Arial" panose="020B0604020202020204" pitchFamily="34" charset="0"/>
                <a:ea typeface="Calibri" panose="020F0502020204030204" pitchFamily="34" charset="0"/>
                <a:cs typeface="Times New Roman" panose="02020603050405020304" pitchFamily="18" charset="0"/>
              </a:rPr>
              <a:t> w tej organizacji?</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l-PL" sz="1800" dirty="0" err="1">
                <a:effectLst/>
                <a:latin typeface="Arial" panose="020B0604020202020204" pitchFamily="34" charset="0"/>
                <a:ea typeface="Calibri" panose="020F0502020204030204" pitchFamily="34" charset="0"/>
                <a:cs typeface="Times New Roman" panose="02020603050405020304" pitchFamily="18" charset="0"/>
              </a:rPr>
              <a:t>Ciapex</a:t>
            </a:r>
            <a:r>
              <a:rPr lang="pl-PL" sz="1800" dirty="0">
                <a:effectLst/>
                <a:latin typeface="Arial" panose="020B0604020202020204" pitchFamily="34" charset="0"/>
                <a:ea typeface="Calibri" panose="020F0502020204030204" pitchFamily="34" charset="0"/>
                <a:cs typeface="Times New Roman" panose="02020603050405020304" pitchFamily="18" charset="0"/>
              </a:rPr>
              <a:t> to przedsiębiorstwo zajmujące się sprzedażą papieru klientom komercyjnym.                                    W skład zespołu wchodzą:</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l-PL" sz="1800" b="1" dirty="0">
                <a:effectLst/>
                <a:latin typeface="Arial" panose="020B0604020202020204" pitchFamily="34" charset="0"/>
                <a:ea typeface="Calibri" panose="020F0502020204030204" pitchFamily="34" charset="0"/>
                <a:cs typeface="Times New Roman" panose="02020603050405020304" pitchFamily="18" charset="0"/>
              </a:rPr>
              <a:t>Maciej</a:t>
            </a:r>
            <a:r>
              <a:rPr lang="pl-PL" sz="1800" dirty="0">
                <a:effectLst/>
                <a:latin typeface="Arial" panose="020B0604020202020204" pitchFamily="34" charset="0"/>
                <a:ea typeface="Calibri" panose="020F0502020204030204" pitchFamily="34" charset="0"/>
                <a:cs typeface="Times New Roman" panose="02020603050405020304" pitchFamily="18" charset="0"/>
              </a:rPr>
              <a:t> – urodzony kierownik, „wszędzie go pełno”, potrafi być czasami ostry, jednak pracownicy traktują go jak ojca. Jest bardzo obciążony pracą jednak pomimo tego zawsze jest dostępny dla pracowników. Posiada wysokie kompetencje przywódcze.</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l-PL" sz="1800" b="1" dirty="0">
                <a:effectLst/>
                <a:latin typeface="Arial" panose="020B0604020202020204" pitchFamily="34" charset="0"/>
                <a:ea typeface="Calibri" panose="020F0502020204030204" pitchFamily="34" charset="0"/>
                <a:cs typeface="Times New Roman" panose="02020603050405020304" pitchFamily="18" charset="0"/>
              </a:rPr>
              <a:t>Jerzy</a:t>
            </a:r>
            <a:r>
              <a:rPr lang="pl-PL" sz="1800" dirty="0">
                <a:effectLst/>
                <a:latin typeface="Arial" panose="020B0604020202020204" pitchFamily="34" charset="0"/>
                <a:ea typeface="Calibri" panose="020F0502020204030204" pitchFamily="34" charset="0"/>
                <a:cs typeface="Times New Roman" panose="02020603050405020304" pitchFamily="18" charset="0"/>
              </a:rPr>
              <a:t> – prawa ręka Macieja, jest młody i dynamiczny ale posiada już bardzo dużą wiedzę na temat całej formy. Pracę rozpoczął jeszcze jako student stażysta i od pięciu lat, nadal pracuje w dziale sprzedaży korporacyjnej. Rolę sprzedawcy dzieli z rolą zastępcy kierownika.</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l-PL" sz="1800" b="1" dirty="0">
                <a:effectLst/>
                <a:latin typeface="Arial" panose="020B0604020202020204" pitchFamily="34" charset="0"/>
                <a:ea typeface="Calibri" panose="020F0502020204030204" pitchFamily="34" charset="0"/>
                <a:cs typeface="Times New Roman" panose="02020603050405020304" pitchFamily="18" charset="0"/>
              </a:rPr>
              <a:t>Maria</a:t>
            </a:r>
            <a:r>
              <a:rPr lang="pl-PL" sz="1800" dirty="0">
                <a:effectLst/>
                <a:latin typeface="Arial" panose="020B0604020202020204" pitchFamily="34" charset="0"/>
                <a:ea typeface="Calibri" panose="020F0502020204030204" pitchFamily="34" charset="0"/>
                <a:cs typeface="Times New Roman" panose="02020603050405020304" pitchFamily="18" charset="0"/>
              </a:rPr>
              <a:t> – doświadczony sprzedawca, w </a:t>
            </a:r>
            <a:r>
              <a:rPr lang="pl-PL" sz="1800" dirty="0" err="1">
                <a:effectLst/>
                <a:latin typeface="Arial" panose="020B0604020202020204" pitchFamily="34" charset="0"/>
                <a:ea typeface="Calibri" panose="020F0502020204030204" pitchFamily="34" charset="0"/>
                <a:cs typeface="Times New Roman" panose="02020603050405020304" pitchFamily="18" charset="0"/>
              </a:rPr>
              <a:t>Ciapexie</a:t>
            </a:r>
            <a:r>
              <a:rPr lang="pl-PL" sz="1800" dirty="0">
                <a:effectLst/>
                <a:latin typeface="Arial" panose="020B0604020202020204" pitchFamily="34" charset="0"/>
                <a:ea typeface="Calibri" panose="020F0502020204030204" pitchFamily="34" charset="0"/>
                <a:cs typeface="Times New Roman" panose="02020603050405020304" pitchFamily="18" charset="0"/>
              </a:rPr>
              <a:t> pracuje od dwóch lat, kiedy to przeszła z konkurencyjnej firmy, sprowadzając jednocześnie grupę zaufanych klientów. Jest bardzo lubiana, posiada wysokie kompetencje sprzedawcy. Nigdy nie zarządzała zespołem ale dzięki dużej empatii potrafi zjednywać sobie ludzi.</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pl-PL" sz="1800" b="1" dirty="0" err="1">
                <a:effectLst/>
                <a:latin typeface="Arial" panose="020B0604020202020204" pitchFamily="34" charset="0"/>
                <a:ea typeface="Calibri" panose="020F0502020204030204" pitchFamily="34" charset="0"/>
                <a:cs typeface="Times New Roman" panose="02020603050405020304" pitchFamily="18" charset="0"/>
              </a:rPr>
              <a:t>Graża</a:t>
            </a:r>
            <a:r>
              <a:rPr lang="pl-PL" sz="1800" dirty="0">
                <a:effectLst/>
                <a:latin typeface="Arial" panose="020B0604020202020204" pitchFamily="34" charset="0"/>
                <a:ea typeface="Calibri" panose="020F0502020204030204" pitchFamily="34" charset="0"/>
                <a:cs typeface="Times New Roman" panose="02020603050405020304" pitchFamily="18" charset="0"/>
              </a:rPr>
              <a:t> – stażystka, pracuje w firmie od dwóch miesięcy jednak zbiera bardzo dobre opinie ze strony pozostałych współpracowników i kierownika. Pomimo młodego wieku                    i małego doświadczenie szybko się uczy i bardzo angażuje w życie firmy.</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pl-PL" dirty="0"/>
          </a:p>
        </p:txBody>
      </p:sp>
    </p:spTree>
    <p:extLst>
      <p:ext uri="{BB962C8B-B14F-4D97-AF65-F5344CB8AC3E}">
        <p14:creationId xmlns:p14="http://schemas.microsoft.com/office/powerpoint/2010/main" val="3578951398"/>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3F67E-3B0F-4C6A-9F12-6FC702E4B872}"/>
              </a:ext>
            </a:extLst>
          </p:cNvPr>
          <p:cNvSpPr>
            <a:spLocks noGrp="1"/>
          </p:cNvSpPr>
          <p:nvPr>
            <p:ph type="title"/>
          </p:nvPr>
        </p:nvSpPr>
        <p:spPr/>
        <p:txBody>
          <a:bodyPr/>
          <a:lstStyle/>
          <a:p>
            <a:r>
              <a:rPr lang="pl-PL" dirty="0"/>
              <a:t>Ćwiczenie numer 19 </a:t>
            </a:r>
          </a:p>
        </p:txBody>
      </p:sp>
      <p:sp>
        <p:nvSpPr>
          <p:cNvPr id="3" name="Content Placeholder 2">
            <a:extLst>
              <a:ext uri="{FF2B5EF4-FFF2-40B4-BE49-F238E27FC236}">
                <a16:creationId xmlns:a16="http://schemas.microsoft.com/office/drawing/2014/main" id="{A1170A8B-DBAB-4DD8-B8E3-D05194C5987F}"/>
              </a:ext>
            </a:extLst>
          </p:cNvPr>
          <p:cNvSpPr>
            <a:spLocks noGrp="1"/>
          </p:cNvSpPr>
          <p:nvPr>
            <p:ph idx="1"/>
          </p:nvPr>
        </p:nvSpPr>
        <p:spPr/>
        <p:txBody>
          <a:bodyPr>
            <a:normAutofit fontScale="77500" lnSpcReduction="20000"/>
          </a:bodyPr>
          <a:lstStyle/>
          <a:p>
            <a:pPr marL="0" indent="0" algn="just">
              <a:lnSpc>
                <a:spcPct val="107000"/>
              </a:lnSpc>
              <a:spcAft>
                <a:spcPts val="800"/>
              </a:spcAft>
              <a:buNone/>
            </a:pPr>
            <a:r>
              <a:rPr lang="pl-PL" sz="1800" dirty="0">
                <a:effectLst/>
                <a:latin typeface="Arial" panose="020B0604020202020204" pitchFamily="34" charset="0"/>
                <a:ea typeface="Calibri" panose="020F0502020204030204" pitchFamily="34" charset="0"/>
                <a:cs typeface="Times New Roman" panose="02020603050405020304" pitchFamily="18" charset="0"/>
              </a:rPr>
              <a:t>Przygotuj koncepcję wdrożenia </a:t>
            </a:r>
            <a:r>
              <a:rPr lang="pl-PL" sz="1800" dirty="0" err="1">
                <a:effectLst/>
                <a:latin typeface="Arial" panose="020B0604020202020204" pitchFamily="34" charset="0"/>
                <a:ea typeface="Calibri" panose="020F0502020204030204" pitchFamily="34" charset="0"/>
                <a:cs typeface="Times New Roman" panose="02020603050405020304" pitchFamily="18" charset="0"/>
              </a:rPr>
              <a:t>Kanban</a:t>
            </a:r>
            <a:r>
              <a:rPr lang="pl-PL" sz="1800" dirty="0">
                <a:effectLst/>
                <a:latin typeface="Arial" panose="020B0604020202020204" pitchFamily="34" charset="0"/>
                <a:ea typeface="Calibri" panose="020F0502020204030204" pitchFamily="34" charset="0"/>
                <a:cs typeface="Times New Roman" panose="02020603050405020304" pitchFamily="18" charset="0"/>
              </a:rPr>
              <a:t> w oparciu o poniższy opis. Jakie widzisz zagrożenia dla projektu wdrożenia </a:t>
            </a:r>
            <a:r>
              <a:rPr lang="pl-PL" sz="1800" dirty="0" err="1">
                <a:effectLst/>
                <a:latin typeface="Arial" panose="020B0604020202020204" pitchFamily="34" charset="0"/>
                <a:ea typeface="Calibri" panose="020F0502020204030204" pitchFamily="34" charset="0"/>
                <a:cs typeface="Times New Roman" panose="02020603050405020304" pitchFamily="18" charset="0"/>
              </a:rPr>
              <a:t>Kanban</a:t>
            </a:r>
            <a:r>
              <a:rPr lang="pl-PL" sz="1800" dirty="0">
                <a:effectLst/>
                <a:latin typeface="Arial" panose="020B0604020202020204" pitchFamily="34" charset="0"/>
                <a:ea typeface="Calibri" panose="020F0502020204030204" pitchFamily="34" charset="0"/>
                <a:cs typeface="Times New Roman" panose="02020603050405020304" pitchFamily="18" charset="0"/>
              </a:rPr>
              <a:t>? Jakie zalety może odczuć organizacja po wdrożeniu? Jak zaplanowałbyś podejście do </a:t>
            </a:r>
            <a:r>
              <a:rPr lang="pl-PL" sz="1800" dirty="0" err="1">
                <a:effectLst/>
                <a:latin typeface="Arial" panose="020B0604020202020204" pitchFamily="34" charset="0"/>
                <a:ea typeface="Calibri" panose="020F0502020204030204" pitchFamily="34" charset="0"/>
                <a:cs typeface="Times New Roman" panose="02020603050405020304" pitchFamily="18" charset="0"/>
              </a:rPr>
              <a:t>Kanban</a:t>
            </a:r>
            <a:r>
              <a:rPr lang="pl-PL" sz="1800" dirty="0">
                <a:effectLst/>
                <a:latin typeface="Arial" panose="020B0604020202020204" pitchFamily="34" charset="0"/>
                <a:ea typeface="Calibri" panose="020F0502020204030204" pitchFamily="34" charset="0"/>
                <a:cs typeface="Times New Roman" panose="02020603050405020304" pitchFamily="18" charset="0"/>
              </a:rPr>
              <a:t> w tej organizacji?</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lgn="just">
              <a:lnSpc>
                <a:spcPct val="107000"/>
              </a:lnSpc>
              <a:spcAft>
                <a:spcPts val="800"/>
              </a:spcAft>
              <a:buNone/>
            </a:pPr>
            <a:r>
              <a:rPr lang="pl-PL" sz="1800" dirty="0">
                <a:effectLst/>
                <a:latin typeface="Arial" panose="020B0604020202020204" pitchFamily="34" charset="0"/>
                <a:ea typeface="Calibri" panose="020F0502020204030204" pitchFamily="34" charset="0"/>
                <a:cs typeface="Times New Roman" panose="02020603050405020304" pitchFamily="18" charset="0"/>
              </a:rPr>
              <a:t>Kierownictwo firmy zauważyło pewne negatywne zjawiska w obszarze procesów:</a:t>
            </a:r>
            <a:endParaRPr lang="pl-PL"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Bef>
                <a:spcPts val="500"/>
              </a:spcBef>
              <a:buFont typeface="+mj-lt"/>
              <a:buAutoNum type="arabicPeriod"/>
            </a:pPr>
            <a:r>
              <a:rPr lang="pl-PL" sz="1800" dirty="0">
                <a:effectLst/>
                <a:latin typeface="Arial" panose="020B0604020202020204" pitchFamily="34" charset="0"/>
                <a:ea typeface="Times New Roman" panose="02020603050405020304" pitchFamily="18" charset="0"/>
                <a:cs typeface="Times New Roman" panose="02020603050405020304" pitchFamily="18" charset="0"/>
              </a:rPr>
              <a:t>Wielu klientów firmy narzeka na terminy realizacji zamówień. W zasadzie problem dotyczy klientów wszystkich sprzedawców poza Marią. </a:t>
            </a:r>
            <a:endParaRPr lang="pl-PL"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mj-lt"/>
              <a:buAutoNum type="arabicPeriod"/>
            </a:pPr>
            <a:r>
              <a:rPr lang="pl-PL" sz="1800" dirty="0">
                <a:effectLst/>
                <a:latin typeface="Arial" panose="020B0604020202020204" pitchFamily="34" charset="0"/>
                <a:ea typeface="Times New Roman" panose="02020603050405020304" pitchFamily="18" charset="0"/>
                <a:cs typeface="Times New Roman" panose="02020603050405020304" pitchFamily="18" charset="0"/>
              </a:rPr>
              <a:t>Klienci często skarżą się też na pomylone i niekompletne zamówienia. Firma udziela przez to często rabatów, jednak zarząd chce zabronić takich </a:t>
            </a:r>
            <a:r>
              <a:rPr lang="pl-PL" sz="1800" dirty="0" err="1">
                <a:effectLst/>
                <a:latin typeface="Arial" panose="020B0604020202020204" pitchFamily="34" charset="0"/>
                <a:ea typeface="Times New Roman" panose="02020603050405020304" pitchFamily="18" charset="0"/>
                <a:cs typeface="Times New Roman" panose="02020603050405020304" pitchFamily="18" charset="0"/>
              </a:rPr>
              <a:t>oraktyk</a:t>
            </a:r>
            <a:r>
              <a:rPr lang="pl-PL" sz="1800" dirty="0">
                <a:effectLst/>
                <a:latin typeface="Arial" panose="020B0604020202020204" pitchFamily="34" charset="0"/>
                <a:ea typeface="Times New Roman" panose="02020603050405020304" pitchFamily="18" charset="0"/>
                <a:cs typeface="Times New Roman" panose="02020603050405020304" pitchFamily="18" charset="0"/>
              </a:rPr>
              <a:t>.</a:t>
            </a:r>
            <a:endParaRPr lang="pl-PL"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mj-lt"/>
              <a:buAutoNum type="arabicPeriod"/>
            </a:pPr>
            <a:r>
              <a:rPr lang="pl-PL" sz="1800" dirty="0">
                <a:effectLst/>
                <a:latin typeface="Arial" panose="020B0604020202020204" pitchFamily="34" charset="0"/>
                <a:ea typeface="Times New Roman" panose="02020603050405020304" pitchFamily="18" charset="0"/>
                <a:cs typeface="Times New Roman" panose="02020603050405020304" pitchFamily="18" charset="0"/>
              </a:rPr>
              <a:t>Dostawy realizowane są przez zewnętrzną firmę. Często występują opóźnienia dostaw. Sprzedawcy są pytani przez klientów o termin dostawy dlatego często kontaktują się z kurierami aby dopytać o czas realizacji.</a:t>
            </a:r>
            <a:endParaRPr lang="pl-PL"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buFont typeface="+mj-lt"/>
              <a:buAutoNum type="arabicPeriod"/>
            </a:pPr>
            <a:r>
              <a:rPr lang="pl-PL" sz="1800" dirty="0">
                <a:effectLst/>
                <a:latin typeface="Arial" panose="020B0604020202020204" pitchFamily="34" charset="0"/>
                <a:ea typeface="Times New Roman" panose="02020603050405020304" pitchFamily="18" charset="0"/>
                <a:cs typeface="Times New Roman" panose="02020603050405020304" pitchFamily="18" charset="0"/>
              </a:rPr>
              <a:t>Firma realizująca dostawy towarów sprzedawanych przez </a:t>
            </a:r>
            <a:r>
              <a:rPr lang="pl-PL" sz="1800" dirty="0" err="1">
                <a:effectLst/>
                <a:latin typeface="Arial" panose="020B0604020202020204" pitchFamily="34" charset="0"/>
                <a:ea typeface="Times New Roman" panose="02020603050405020304" pitchFamily="18" charset="0"/>
                <a:cs typeface="Times New Roman" panose="02020603050405020304" pitchFamily="18" charset="0"/>
              </a:rPr>
              <a:t>Ciapex</a:t>
            </a:r>
            <a:r>
              <a:rPr lang="pl-PL" sz="1800" dirty="0">
                <a:effectLst/>
                <a:latin typeface="Arial" panose="020B0604020202020204" pitchFamily="34" charset="0"/>
                <a:ea typeface="Times New Roman" panose="02020603050405020304" pitchFamily="18" charset="0"/>
                <a:cs typeface="Times New Roman" panose="02020603050405020304" pitchFamily="18" charset="0"/>
              </a:rPr>
              <a:t>, oddelegowała do ich realizacji jednego kuriera – Pana Jurka. Pracownicy działu sprzedaży często kontaktują się z nim, jednak mają też problemy z dodzwonieniem się do Pana Jurka                    z uwagi na duże obciążenie.</a:t>
            </a:r>
            <a:endParaRPr lang="pl-PL"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lvl="0" indent="-342900" algn="just">
              <a:lnSpc>
                <a:spcPct val="115000"/>
              </a:lnSpc>
              <a:spcAft>
                <a:spcPts val="1000"/>
              </a:spcAft>
              <a:buFont typeface="+mj-lt"/>
              <a:buAutoNum type="arabicPeriod"/>
            </a:pPr>
            <a:r>
              <a:rPr lang="pl-PL" sz="1800" dirty="0">
                <a:effectLst/>
                <a:latin typeface="Arial" panose="020B0604020202020204" pitchFamily="34" charset="0"/>
                <a:ea typeface="Times New Roman" panose="02020603050405020304" pitchFamily="18" charset="0"/>
                <a:cs typeface="Times New Roman" panose="02020603050405020304" pitchFamily="18" charset="0"/>
              </a:rPr>
              <a:t>Po wybuchu pandemii firma miała problemy z funduszami na prowadzenie dalszej działalności. W początkowym okresie rynek zareagował szokiem. Zamówienia spadły niemal do zera, zaś na magazynie zalegało dużo papieru którego firma nie była                            w stawnie sprzedać.</a:t>
            </a:r>
            <a:endParaRPr lang="pl-PL" sz="1800" dirty="0">
              <a:effectLst/>
              <a:latin typeface="Calibri" panose="020F0502020204030204" pitchFamily="34" charset="0"/>
              <a:ea typeface="Times New Roman" panose="02020603050405020304" pitchFamily="18" charset="0"/>
              <a:cs typeface="Times New Roman" panose="02020603050405020304" pitchFamily="18" charset="0"/>
            </a:endParaRPr>
          </a:p>
          <a:p>
            <a:pPr marL="0" indent="0">
              <a:buNone/>
            </a:pPr>
            <a:endParaRPr lang="pl-PL" dirty="0"/>
          </a:p>
        </p:txBody>
      </p:sp>
    </p:spTree>
    <p:extLst>
      <p:ext uri="{BB962C8B-B14F-4D97-AF65-F5344CB8AC3E}">
        <p14:creationId xmlns:p14="http://schemas.microsoft.com/office/powerpoint/2010/main" val="2932615407"/>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4C8C5-2E79-40F6-AD07-2FA6E3806F74}"/>
              </a:ext>
            </a:extLst>
          </p:cNvPr>
          <p:cNvSpPr>
            <a:spLocks noGrp="1"/>
          </p:cNvSpPr>
          <p:nvPr>
            <p:ph type="title"/>
          </p:nvPr>
        </p:nvSpPr>
        <p:spPr/>
        <p:txBody>
          <a:bodyPr/>
          <a:lstStyle/>
          <a:p>
            <a:r>
              <a:rPr lang="pl-PL" dirty="0"/>
              <a:t>WSKAŹNIKI WDROŻENIA LEAN OFFICE</a:t>
            </a:r>
          </a:p>
        </p:txBody>
      </p:sp>
      <p:sp>
        <p:nvSpPr>
          <p:cNvPr id="3" name="Text Placeholder 2">
            <a:extLst>
              <a:ext uri="{FF2B5EF4-FFF2-40B4-BE49-F238E27FC236}">
                <a16:creationId xmlns:a16="http://schemas.microsoft.com/office/drawing/2014/main" id="{DE0429A0-6BF7-4021-B8F4-2CE380C5168D}"/>
              </a:ext>
            </a:extLst>
          </p:cNvPr>
          <p:cNvSpPr>
            <a:spLocks noGrp="1"/>
          </p:cNvSpPr>
          <p:nvPr>
            <p:ph type="body" idx="1"/>
          </p:nvPr>
        </p:nvSpPr>
        <p:spPr/>
        <p:txBody>
          <a:bodyPr/>
          <a:lstStyle/>
          <a:p>
            <a:r>
              <a:rPr lang="pl-PL" dirty="0"/>
              <a:t>LEKCJA 39 </a:t>
            </a:r>
          </a:p>
        </p:txBody>
      </p:sp>
    </p:spTree>
    <p:extLst>
      <p:ext uri="{BB962C8B-B14F-4D97-AF65-F5344CB8AC3E}">
        <p14:creationId xmlns:p14="http://schemas.microsoft.com/office/powerpoint/2010/main" val="3896418546"/>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3B950-8C77-4A39-93F9-0283ED6B780D}"/>
              </a:ext>
            </a:extLst>
          </p:cNvPr>
          <p:cNvSpPr>
            <a:spLocks noGrp="1"/>
          </p:cNvSpPr>
          <p:nvPr>
            <p:ph type="title"/>
          </p:nvPr>
        </p:nvSpPr>
        <p:spPr/>
        <p:txBody>
          <a:bodyPr/>
          <a:lstStyle/>
          <a:p>
            <a:r>
              <a:rPr lang="pl-PL" dirty="0"/>
              <a:t>Czym są wskaźniki wdrożenia Lean Office</a:t>
            </a:r>
          </a:p>
        </p:txBody>
      </p:sp>
      <p:sp>
        <p:nvSpPr>
          <p:cNvPr id="3" name="Content Placeholder 2">
            <a:extLst>
              <a:ext uri="{FF2B5EF4-FFF2-40B4-BE49-F238E27FC236}">
                <a16:creationId xmlns:a16="http://schemas.microsoft.com/office/drawing/2014/main" id="{0DE7466C-96E3-4549-9B66-D6974EA82273}"/>
              </a:ext>
            </a:extLst>
          </p:cNvPr>
          <p:cNvSpPr>
            <a:spLocks noGrp="1"/>
          </p:cNvSpPr>
          <p:nvPr>
            <p:ph idx="1"/>
          </p:nvPr>
        </p:nvSpPr>
        <p:spPr/>
        <p:txBody>
          <a:bodyPr>
            <a:normAutofit/>
          </a:bodyPr>
          <a:lstStyle/>
          <a:p>
            <a:pPr algn="just"/>
            <a:r>
              <a:rPr lang="pl-PL" dirty="0"/>
              <a:t>Wskaźniki są miarą określającą poziom danej cechy. Często są one wykorzystywane w bliskiej relacji z celem, odpowiadają one za aspekt mierzalności realizowanego celu.</a:t>
            </a:r>
          </a:p>
          <a:p>
            <a:pPr algn="just"/>
            <a:r>
              <a:rPr lang="pl-PL" dirty="0"/>
              <a:t>W zakresie wdrożenia Lean Office zalecane jest stosowanie tak zwanych KPI  - kluczowych wskaźników efektywności. Stanowią one zestaw mierników ułatwiających i upraszczających ocenę działalności przedsiębiorstwa, pozwalających na identyfikację obszarów wymagających usprawnienia.</a:t>
            </a:r>
          </a:p>
          <a:p>
            <a:pPr algn="just"/>
            <a:r>
              <a:rPr lang="pl-PL" dirty="0"/>
              <a:t>KPI są zróżnicowane pod względem obszarów zastosowania oraz skali działalności w ramach której dany wskaźnik ma zastosowanie. Zalecane wskaźniki oraz ich docelowy poziom będą różne w zależności od prowadzonej działalności i struktury procesów przedsiębiorstwa. Organizacja powinna wybierać najważniejsze z nich, takie których monitorowanie realnie będzie zbliżać organizację do osiągnięcia celu.</a:t>
            </a:r>
          </a:p>
        </p:txBody>
      </p:sp>
    </p:spTree>
    <p:extLst>
      <p:ext uri="{BB962C8B-B14F-4D97-AF65-F5344CB8AC3E}">
        <p14:creationId xmlns:p14="http://schemas.microsoft.com/office/powerpoint/2010/main" val="218833494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Rodzaje wskaźników w Lean Office</a:t>
            </a:r>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a:xfrm>
            <a:off x="3869268" y="864108"/>
            <a:ext cx="7315200" cy="5183124"/>
          </a:xfrm>
        </p:spPr>
        <p:txBody>
          <a:bodyPr/>
          <a:lstStyle/>
          <a:p>
            <a:pPr marL="0" indent="0" algn="just">
              <a:buNone/>
            </a:pPr>
            <a:r>
              <a:rPr lang="pl-PL" dirty="0"/>
              <a:t>KPI są ściśle wpisane w specyfikę organizacji i branży. Kierownictwo firmy powinno korzystać z takich  wskaźników które będą informowały o czynnikach determinujących sukces lub porażkę danej działalności. Przykładowe KPI obejmują:</a:t>
            </a:r>
          </a:p>
          <a:p>
            <a:pPr algn="just"/>
            <a:r>
              <a:rPr lang="pl-PL" dirty="0"/>
              <a:t>W obsłudze klienta:</a:t>
            </a:r>
          </a:p>
          <a:p>
            <a:pPr lvl="1" algn="just"/>
            <a:r>
              <a:rPr lang="pl-PL" dirty="0"/>
              <a:t>Średni czas rozpatrzenia reklamacji,</a:t>
            </a:r>
          </a:p>
          <a:p>
            <a:pPr lvl="1" algn="just"/>
            <a:r>
              <a:rPr lang="pl-PL" dirty="0"/>
              <a:t>Średni czas oczekiwania na obsługę,</a:t>
            </a:r>
          </a:p>
          <a:p>
            <a:pPr algn="just"/>
            <a:r>
              <a:rPr lang="pl-PL" dirty="0"/>
              <a:t>W sprzedaży:</a:t>
            </a:r>
          </a:p>
          <a:p>
            <a:pPr lvl="1" algn="just"/>
            <a:r>
              <a:rPr lang="pl-PL" dirty="0"/>
              <a:t>Wartość sprzedaży,</a:t>
            </a:r>
          </a:p>
          <a:p>
            <a:pPr lvl="1" algn="just"/>
            <a:r>
              <a:rPr lang="pl-PL" dirty="0"/>
              <a:t>Liczba nowych zleceń,</a:t>
            </a:r>
          </a:p>
          <a:p>
            <a:pPr algn="just"/>
            <a:r>
              <a:rPr lang="pl-PL" dirty="0"/>
              <a:t>W Marketingu:</a:t>
            </a:r>
          </a:p>
          <a:p>
            <a:pPr lvl="1" algn="just"/>
            <a:r>
              <a:rPr lang="pl-PL" dirty="0"/>
              <a:t>Współczynnik konwersji,</a:t>
            </a:r>
          </a:p>
          <a:p>
            <a:pPr lvl="1" algn="just"/>
            <a:r>
              <a:rPr lang="pl-PL" dirty="0"/>
              <a:t>Procent sprzedaży z danego kanału marketingowego,</a:t>
            </a:r>
          </a:p>
          <a:p>
            <a:pPr algn="just"/>
            <a:r>
              <a:rPr lang="pl-PL" dirty="0"/>
              <a:t>W działalności pomocniczej:</a:t>
            </a:r>
          </a:p>
          <a:p>
            <a:pPr lvl="1" algn="just"/>
            <a:r>
              <a:rPr lang="pl-PL" dirty="0"/>
              <a:t>Średni czas usunięcia awarii,</a:t>
            </a:r>
          </a:p>
          <a:p>
            <a:pPr lvl="1"/>
            <a:endParaRPr lang="pl-PL" dirty="0"/>
          </a:p>
        </p:txBody>
      </p:sp>
    </p:spTree>
    <p:extLst>
      <p:ext uri="{BB962C8B-B14F-4D97-AF65-F5344CB8AC3E}">
        <p14:creationId xmlns:p14="http://schemas.microsoft.com/office/powerpoint/2010/main" val="3620926136"/>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Rodzaje wskaźników w Lean Office</a:t>
            </a:r>
            <a:br>
              <a:rPr lang="pl-PL" dirty="0"/>
            </a:br>
            <a:endParaRPr lang="pl-PL" dirty="0"/>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normAutofit/>
          </a:bodyPr>
          <a:lstStyle/>
          <a:p>
            <a:pPr algn="just"/>
            <a:r>
              <a:rPr lang="pl-PL" b="1" dirty="0"/>
              <a:t>Ilościowe</a:t>
            </a:r>
          </a:p>
          <a:p>
            <a:pPr marL="0" indent="0" algn="just">
              <a:buNone/>
            </a:pPr>
            <a:r>
              <a:rPr lang="pl-PL" dirty="0"/>
              <a:t>Dane ilościowe mają charakter statystyczny i zazwyczaj mają strukturę – co oznacza, że ​​są bardziej sztywne i zdefiniowane. Ten typ danych jest mierzony za pomocą liczb i wartości.</a:t>
            </a:r>
          </a:p>
          <a:p>
            <a:pPr algn="just"/>
            <a:r>
              <a:rPr lang="pl-PL" b="1" dirty="0"/>
              <a:t>Jakościowe</a:t>
            </a:r>
          </a:p>
          <a:p>
            <a:pPr marL="0" indent="0" algn="just">
              <a:buNone/>
            </a:pPr>
            <a:r>
              <a:rPr lang="pl-PL" dirty="0"/>
              <a:t>Dane jakościowe są niestatystyczne i zazwyczaj nie mają struktury lub są częściowo ustrukturyzowane. Te dane niekoniecznie są mierzone za pomocą twardych liczb używanych do tworzenia wykresów i wykresów. Zamiast tego jest klasyfikowany na podstawie właściwości, atrybutów, etykiet i innych identyfikatorów.</a:t>
            </a:r>
          </a:p>
          <a:p>
            <a:pPr algn="just"/>
            <a:r>
              <a:rPr lang="pl-PL" b="1" dirty="0"/>
              <a:t>Jakościowo-ilościowe</a:t>
            </a:r>
          </a:p>
          <a:p>
            <a:pPr marL="0" indent="0" algn="just">
              <a:buNone/>
            </a:pPr>
            <a:r>
              <a:rPr lang="pl-PL" dirty="0"/>
              <a:t>Stanowią one rozwinięcie wskaźników jakościowych. W tym ujęciu pozwalają one na połączenie aspektów jakości, zatem opisowych,                          z ujęciem ilościowym, kwantyfikującym efekty opisowe.</a:t>
            </a:r>
          </a:p>
        </p:txBody>
      </p:sp>
    </p:spTree>
    <p:extLst>
      <p:ext uri="{BB962C8B-B14F-4D97-AF65-F5344CB8AC3E}">
        <p14:creationId xmlns:p14="http://schemas.microsoft.com/office/powerpoint/2010/main" val="1432336520"/>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Co wskaźniki wdrożenia mówią kadrze zarządzającej</a:t>
            </a:r>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lstStyle/>
          <a:p>
            <a:pPr marL="0" indent="0" algn="just">
              <a:buNone/>
            </a:pPr>
            <a:r>
              <a:rPr lang="pl-PL" dirty="0"/>
              <a:t>Wskaźniki wdrożenia pozwalają w sposób syntetyczny przedstawić wszystkie kluczowe uwarunkowania wdrożenia i efekty podejmowanych działań.</a:t>
            </a:r>
          </a:p>
          <a:p>
            <a:pPr marL="0" indent="0" algn="just">
              <a:buNone/>
            </a:pPr>
            <a:r>
              <a:rPr lang="pl-PL" dirty="0"/>
              <a:t>Wskaźniki wdrożenia, przynoszą kadrze zarządzającej szereg korzyści:</a:t>
            </a:r>
          </a:p>
          <a:p>
            <a:pPr algn="just"/>
            <a:r>
              <a:rPr lang="pl-PL" dirty="0"/>
              <a:t>Pozwalają zidentyfikować luki kompetencyjne, skutkujące nieefektywną realizacją procesów,</a:t>
            </a:r>
          </a:p>
          <a:p>
            <a:pPr algn="just"/>
            <a:r>
              <a:rPr lang="pl-PL" dirty="0"/>
              <a:t>Pozwalają mierzyć skuteczność wykonywanych działań i odnosić ją do przewidywań określonych planem,</a:t>
            </a:r>
          </a:p>
          <a:p>
            <a:pPr algn="just"/>
            <a:r>
              <a:rPr lang="pl-PL" dirty="0"/>
              <a:t>Nakierowują działania realizowane podczas wdrożenia na wykonywanie czynności mających odniesienie w postaci wskaźnika rezultatu,</a:t>
            </a:r>
          </a:p>
          <a:p>
            <a:pPr marL="0" indent="0">
              <a:buNone/>
            </a:pPr>
            <a:endParaRPr lang="pl-PL" dirty="0"/>
          </a:p>
        </p:txBody>
      </p:sp>
    </p:spTree>
    <p:extLst>
      <p:ext uri="{BB962C8B-B14F-4D97-AF65-F5344CB8AC3E}">
        <p14:creationId xmlns:p14="http://schemas.microsoft.com/office/powerpoint/2010/main" val="1736060848"/>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6E37B-34D9-4C0F-9EFD-EB8839FEE000}"/>
              </a:ext>
            </a:extLst>
          </p:cNvPr>
          <p:cNvSpPr>
            <a:spLocks noGrp="1"/>
          </p:cNvSpPr>
          <p:nvPr>
            <p:ph type="title"/>
          </p:nvPr>
        </p:nvSpPr>
        <p:spPr/>
        <p:txBody>
          <a:bodyPr>
            <a:normAutofit fontScale="90000"/>
          </a:bodyPr>
          <a:lstStyle/>
          <a:p>
            <a:r>
              <a:rPr lang="pl-PL" dirty="0"/>
              <a:t>PLAN WDROŻENIA LEAN OFFICE  - ZAŁOŻENIA TEORETYCZNE</a:t>
            </a:r>
          </a:p>
        </p:txBody>
      </p:sp>
      <p:sp>
        <p:nvSpPr>
          <p:cNvPr id="3" name="Text Placeholder 2">
            <a:extLst>
              <a:ext uri="{FF2B5EF4-FFF2-40B4-BE49-F238E27FC236}">
                <a16:creationId xmlns:a16="http://schemas.microsoft.com/office/drawing/2014/main" id="{89C72389-DB66-4281-B836-C25C3D871A97}"/>
              </a:ext>
            </a:extLst>
          </p:cNvPr>
          <p:cNvSpPr>
            <a:spLocks noGrp="1"/>
          </p:cNvSpPr>
          <p:nvPr>
            <p:ph type="body" idx="1"/>
          </p:nvPr>
        </p:nvSpPr>
        <p:spPr/>
        <p:txBody>
          <a:bodyPr/>
          <a:lstStyle/>
          <a:p>
            <a:r>
              <a:rPr lang="pl-PL" dirty="0"/>
              <a:t>LEKCJA 40 – 41 </a:t>
            </a:r>
          </a:p>
        </p:txBody>
      </p:sp>
    </p:spTree>
    <p:extLst>
      <p:ext uri="{BB962C8B-B14F-4D97-AF65-F5344CB8AC3E}">
        <p14:creationId xmlns:p14="http://schemas.microsoft.com/office/powerpoint/2010/main" val="604544662"/>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Czym właściwie jest wdrożenie Lean Office</a:t>
            </a:r>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lstStyle/>
          <a:p>
            <a:pPr marL="0" indent="0" algn="just">
              <a:buNone/>
            </a:pPr>
            <a:r>
              <a:rPr lang="pl-PL" dirty="0"/>
              <a:t>Lean Office, jako takie należy rozumieć jako usprawnianie przepływu w procesach administracyjnych, wyszczuplanie procesów administracyjnych i eliminację marnotrawstwa w ich obszarze.</a:t>
            </a:r>
          </a:p>
          <a:p>
            <a:pPr marL="0" indent="0" algn="just">
              <a:buNone/>
            </a:pPr>
            <a:endParaRPr lang="pl-PL" dirty="0"/>
          </a:p>
          <a:p>
            <a:pPr marL="0" indent="0" algn="just">
              <a:buNone/>
            </a:pPr>
            <a:r>
              <a:rPr lang="pl-PL" dirty="0"/>
              <a:t>Wdrożenie Lean Office w organizacji jest wielopoziomowym projektem, wymagającym nie tylko wdrożenia szeregu metod                               i narzędzi lecz również przemodelowania systemu wartości organizacji tak aby wprowadzić zasady: zorientowania na klienta, usuwania marnotrawstwa, wpisania jakości w system wartości organizacji, oraz samodoskonalenia w realizacji ścieżki Lean Office.</a:t>
            </a:r>
          </a:p>
        </p:txBody>
      </p:sp>
    </p:spTree>
    <p:extLst>
      <p:ext uri="{BB962C8B-B14F-4D97-AF65-F5344CB8AC3E}">
        <p14:creationId xmlns:p14="http://schemas.microsoft.com/office/powerpoint/2010/main" val="2191406109"/>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Przykładowy proces wdrożenia Lean Office</a:t>
            </a:r>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a:xfrm>
            <a:off x="3479799" y="165100"/>
            <a:ext cx="8459281" cy="6578600"/>
          </a:xfrm>
        </p:spPr>
        <p:txBody>
          <a:bodyPr>
            <a:normAutofit/>
          </a:bodyPr>
          <a:lstStyle/>
          <a:p>
            <a:pPr marL="0" indent="0" algn="just">
              <a:buNone/>
            </a:pPr>
            <a:r>
              <a:rPr lang="pl-PL" dirty="0"/>
              <a:t>Wdrożenie Lean Office jest procesem opartym o wiele etapów implementacji stopniowo przybliżających organizację do docelowego stanu:</a:t>
            </a:r>
          </a:p>
          <a:p>
            <a:pPr marL="457200" indent="-457200" algn="just">
              <a:buFont typeface="+mj-lt"/>
              <a:buAutoNum type="arabicPeriod"/>
            </a:pPr>
            <a:r>
              <a:rPr lang="pl-PL" dirty="0"/>
              <a:t>Przygotowanie</a:t>
            </a:r>
          </a:p>
          <a:p>
            <a:pPr marL="960120" lvl="1" indent="-457200" algn="just">
              <a:buFont typeface="+mj-lt"/>
              <a:buAutoNum type="arabicPeriod"/>
            </a:pPr>
            <a:r>
              <a:rPr lang="pl-PL" dirty="0"/>
              <a:t>Decyzja zarządu o rozpoczęciu projektu wdrożenia,</a:t>
            </a:r>
          </a:p>
          <a:p>
            <a:pPr marL="960120" lvl="1" indent="-457200" algn="just">
              <a:buFont typeface="+mj-lt"/>
              <a:buAutoNum type="arabicPeriod"/>
            </a:pPr>
            <a:r>
              <a:rPr lang="pl-PL" dirty="0"/>
              <a:t>Przeprowadzenie wstępnych szkoleń, informowanie organizacji o zmianach,</a:t>
            </a:r>
          </a:p>
          <a:p>
            <a:pPr marL="960120" lvl="1" indent="-457200" algn="just">
              <a:buFont typeface="+mj-lt"/>
              <a:buAutoNum type="arabicPeriod"/>
            </a:pPr>
            <a:r>
              <a:rPr lang="pl-PL" dirty="0"/>
              <a:t>Określenie celów wdrożenia</a:t>
            </a:r>
          </a:p>
          <a:p>
            <a:pPr marL="960120" lvl="1" indent="-457200" algn="just">
              <a:buFont typeface="+mj-lt"/>
              <a:buAutoNum type="arabicPeriod"/>
            </a:pPr>
            <a:r>
              <a:rPr lang="pl-PL" dirty="0"/>
              <a:t>Przygotowanie harmonogramu</a:t>
            </a:r>
          </a:p>
          <a:p>
            <a:pPr marL="457200" indent="-457200" algn="just">
              <a:buFont typeface="+mj-lt"/>
              <a:buAutoNum type="arabicPeriod"/>
            </a:pPr>
            <a:r>
              <a:rPr lang="pl-PL" dirty="0"/>
              <a:t>START projektu</a:t>
            </a:r>
          </a:p>
          <a:p>
            <a:pPr marL="457200" indent="-457200" algn="just">
              <a:buFont typeface="+mj-lt"/>
              <a:buAutoNum type="arabicPeriod"/>
            </a:pPr>
            <a:r>
              <a:rPr lang="pl-PL" dirty="0"/>
              <a:t>Wdrożenie</a:t>
            </a:r>
          </a:p>
          <a:p>
            <a:pPr marL="960120" lvl="1" indent="-457200" algn="just">
              <a:buFont typeface="+mj-lt"/>
              <a:buAutoNum type="arabicPeriod"/>
            </a:pPr>
            <a:r>
              <a:rPr lang="pl-PL" dirty="0"/>
              <a:t>Budowanie świadomości</a:t>
            </a:r>
          </a:p>
          <a:p>
            <a:pPr marL="960120" lvl="1" indent="-457200" algn="just">
              <a:buFont typeface="+mj-lt"/>
              <a:buAutoNum type="arabicPeriod"/>
            </a:pPr>
            <a:r>
              <a:rPr lang="pl-PL" dirty="0"/>
              <a:t>Identyfikacja MURA, MURI, MUDA</a:t>
            </a:r>
          </a:p>
          <a:p>
            <a:pPr marL="960120" lvl="1" indent="-457200" algn="just">
              <a:buFont typeface="+mj-lt"/>
              <a:buAutoNum type="arabicPeriod"/>
            </a:pPr>
            <a:r>
              <a:rPr lang="pl-PL" dirty="0"/>
              <a:t>Mapowanie procesów – AS IS</a:t>
            </a:r>
          </a:p>
          <a:p>
            <a:pPr marL="960120" lvl="1" indent="-457200" algn="just">
              <a:buFont typeface="+mj-lt"/>
              <a:buAutoNum type="arabicPeriod"/>
            </a:pPr>
            <a:r>
              <a:rPr lang="pl-PL" dirty="0"/>
              <a:t>Modelowanie procesów – TO BE</a:t>
            </a:r>
          </a:p>
          <a:p>
            <a:pPr marL="960120" lvl="1" indent="-457200" algn="just">
              <a:buFont typeface="+mj-lt"/>
              <a:buAutoNum type="arabicPeriod"/>
            </a:pPr>
            <a:r>
              <a:rPr lang="pl-PL" dirty="0"/>
              <a:t>Akcja 5S</a:t>
            </a:r>
          </a:p>
          <a:p>
            <a:pPr marL="960120" lvl="1" indent="-457200" algn="just">
              <a:buFont typeface="+mj-lt"/>
              <a:buAutoNum type="arabicPeriod"/>
            </a:pPr>
            <a:r>
              <a:rPr lang="pl-PL" dirty="0"/>
              <a:t>Narzędzia dodatkowe</a:t>
            </a:r>
          </a:p>
          <a:p>
            <a:pPr marL="960120" lvl="1" indent="-457200" algn="just">
              <a:buFont typeface="+mj-lt"/>
              <a:buAutoNum type="arabicPeriod"/>
            </a:pPr>
            <a:r>
              <a:rPr lang="pl-PL" dirty="0"/>
              <a:t>Standaryzacja miejsca pracy</a:t>
            </a:r>
          </a:p>
          <a:p>
            <a:pPr marL="960120" lvl="1" indent="-457200" algn="just">
              <a:buFont typeface="+mj-lt"/>
              <a:buAutoNum type="arabicPeriod"/>
            </a:pPr>
            <a:r>
              <a:rPr lang="pl-PL" dirty="0"/>
              <a:t>Audyt i analiza wskaźnikowa</a:t>
            </a:r>
          </a:p>
          <a:p>
            <a:pPr marL="457200" indent="-457200" algn="just">
              <a:buFont typeface="+mj-lt"/>
              <a:buAutoNum type="arabicPeriod"/>
            </a:pPr>
            <a:r>
              <a:rPr lang="pl-PL" dirty="0"/>
              <a:t>Ciągłość działania</a:t>
            </a:r>
          </a:p>
          <a:p>
            <a:pPr marL="960120" lvl="1" indent="-457200" algn="just">
              <a:buFont typeface="+mj-lt"/>
              <a:buAutoNum type="arabicPeriod"/>
            </a:pPr>
            <a:r>
              <a:rPr lang="pl-PL" dirty="0"/>
              <a:t>Prowadzenie szkoleń i utrzymywanie podejścia ciągłego doskonalenia,</a:t>
            </a:r>
          </a:p>
        </p:txBody>
      </p:sp>
    </p:spTree>
    <p:extLst>
      <p:ext uri="{BB962C8B-B14F-4D97-AF65-F5344CB8AC3E}">
        <p14:creationId xmlns:p14="http://schemas.microsoft.com/office/powerpoint/2010/main" val="34839156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FD7B0B-5E16-4D6A-8C20-D46F955A2E75}"/>
              </a:ext>
            </a:extLst>
          </p:cNvPr>
          <p:cNvSpPr>
            <a:spLocks noGrp="1"/>
          </p:cNvSpPr>
          <p:nvPr>
            <p:ph type="title"/>
          </p:nvPr>
        </p:nvSpPr>
        <p:spPr/>
        <p:txBody>
          <a:bodyPr>
            <a:normAutofit fontScale="90000"/>
          </a:bodyPr>
          <a:lstStyle/>
          <a:p>
            <a:r>
              <a:rPr lang="pl-PL" dirty="0"/>
              <a:t>LEAN OFFICE – PODSTAWOWE OBSZARY USPRAWNIEŃ</a:t>
            </a:r>
          </a:p>
        </p:txBody>
      </p:sp>
      <p:sp>
        <p:nvSpPr>
          <p:cNvPr id="3" name="Text Placeholder 2">
            <a:extLst>
              <a:ext uri="{FF2B5EF4-FFF2-40B4-BE49-F238E27FC236}">
                <a16:creationId xmlns:a16="http://schemas.microsoft.com/office/drawing/2014/main" id="{6E95F513-9AA4-4328-8DFD-C0287B550817}"/>
              </a:ext>
            </a:extLst>
          </p:cNvPr>
          <p:cNvSpPr>
            <a:spLocks noGrp="1"/>
          </p:cNvSpPr>
          <p:nvPr>
            <p:ph type="body" idx="1"/>
          </p:nvPr>
        </p:nvSpPr>
        <p:spPr/>
        <p:txBody>
          <a:bodyPr/>
          <a:lstStyle/>
          <a:p>
            <a:r>
              <a:rPr lang="pl-PL" dirty="0"/>
              <a:t>LEKCJA 2</a:t>
            </a:r>
          </a:p>
        </p:txBody>
      </p:sp>
    </p:spTree>
    <p:extLst>
      <p:ext uri="{BB962C8B-B14F-4D97-AF65-F5344CB8AC3E}">
        <p14:creationId xmlns:p14="http://schemas.microsoft.com/office/powerpoint/2010/main" val="3599799152"/>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Jak planować budżet</a:t>
            </a:r>
            <a:br>
              <a:rPr lang="pl-PL" dirty="0"/>
            </a:br>
            <a:endParaRPr lang="pl-PL" dirty="0"/>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normAutofit/>
          </a:bodyPr>
          <a:lstStyle/>
          <a:p>
            <a:pPr marL="0" indent="0" algn="just">
              <a:buNone/>
            </a:pPr>
            <a:r>
              <a:rPr lang="pl-PL" dirty="0"/>
              <a:t>Wdrożenie Lean Office w organizacji należy rozpatrywać jako projekt. Z tego powodu charakteryzować się będzie ono wyraźnymi ograniczeniami zakresu, czasu i kosztu. Podczas planowania wdrożenia należy jednak uwzględniać jedną z zasad „</a:t>
            </a:r>
            <a:r>
              <a:rPr lang="pl-PL" dirty="0" err="1"/>
              <a:t>Kaizen</a:t>
            </a:r>
            <a:r>
              <a:rPr lang="pl-PL" dirty="0"/>
              <a:t>” – użyj sprytu zamiast pieniędzy. Oznacza to iż w miarę możliwości zalecane jest wprowadzanie zmiany </a:t>
            </a:r>
            <a:r>
              <a:rPr lang="pl-PL" dirty="0" err="1"/>
              <a:t>bezkosztowo</a:t>
            </a:r>
            <a:r>
              <a:rPr lang="pl-PL" dirty="0"/>
              <a:t>.</a:t>
            </a:r>
          </a:p>
          <a:p>
            <a:pPr marL="0" indent="0" algn="just">
              <a:buNone/>
            </a:pPr>
            <a:r>
              <a:rPr lang="pl-PL" dirty="0"/>
              <a:t>Budżetowanie jest działaniem w ramach którego kierownik projektu powinien wykorzystać szereg danych wejściowych, takich jak: oszacowany koszt działalności, zakres prac w projekcie, harmonogram prac, zasoby.</a:t>
            </a:r>
          </a:p>
          <a:p>
            <a:pPr marL="0" indent="0" algn="just">
              <a:buNone/>
            </a:pPr>
            <a:r>
              <a:rPr lang="pl-PL" dirty="0"/>
              <a:t>Rezultatem działań kierownika powinno być opracowanie wymogów finansowania projektu, przy założeniu realizacji planowanych działań w danym czasie.</a:t>
            </a:r>
          </a:p>
        </p:txBody>
      </p:sp>
    </p:spTree>
    <p:extLst>
      <p:ext uri="{BB962C8B-B14F-4D97-AF65-F5344CB8AC3E}">
        <p14:creationId xmlns:p14="http://schemas.microsoft.com/office/powerpoint/2010/main" val="1386835589"/>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Jak planować budżet</a:t>
            </a:r>
            <a:br>
              <a:rPr lang="pl-PL" dirty="0"/>
            </a:br>
            <a:endParaRPr lang="pl-PL" dirty="0"/>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normAutofit/>
          </a:bodyPr>
          <a:lstStyle/>
          <a:p>
            <a:pPr marL="0" indent="0" algn="just">
              <a:buNone/>
            </a:pPr>
            <a:r>
              <a:rPr lang="pl-PL" dirty="0"/>
              <a:t>Z uwagi na niekomercyjny charakter wewnętrznych wdrożeń Lean, projekt ten należy rozpatrywać z punktu widzenia oszczędności wynikających z eliminacji marnotrawstwa, oraz z punktu widzenia podniesienia efektywności i sprawności przedsiębiorstwa.</a:t>
            </a:r>
          </a:p>
          <a:p>
            <a:pPr marL="0" indent="0" algn="just">
              <a:buNone/>
            </a:pPr>
            <a:r>
              <a:rPr lang="pl-PL" dirty="0"/>
              <a:t>Obie grupy pozytywnych efektów powinny zostać ujęte po stronie korzyści projektu, częściowo jako wzrost przychodów, z drugiej strony natomiast jako realna redukcja kosztów. Oba te czynniki można kwantyfikować i wykorzystać do uzasadnienia ponoszonych kosztów.  </a:t>
            </a:r>
          </a:p>
        </p:txBody>
      </p:sp>
    </p:spTree>
    <p:extLst>
      <p:ext uri="{BB962C8B-B14F-4D97-AF65-F5344CB8AC3E}">
        <p14:creationId xmlns:p14="http://schemas.microsoft.com/office/powerpoint/2010/main" val="1247569865"/>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F14B48E5-2DEE-4805-B6A8-7F80D1AC2943}"/>
              </a:ext>
            </a:extLst>
          </p:cNvPr>
          <p:cNvSpPr>
            <a:spLocks noGrp="1"/>
          </p:cNvSpPr>
          <p:nvPr>
            <p:ph type="title"/>
          </p:nvPr>
        </p:nvSpPr>
        <p:spPr/>
        <p:txBody>
          <a:bodyPr/>
          <a:lstStyle/>
          <a:p>
            <a:r>
              <a:rPr lang="pl-PL" dirty="0"/>
              <a:t>Główne problemy realizacji projektu</a:t>
            </a:r>
          </a:p>
        </p:txBody>
      </p:sp>
      <p:sp>
        <p:nvSpPr>
          <p:cNvPr id="3" name="Symbol zastępczy zawartości 2">
            <a:extLst>
              <a:ext uri="{FF2B5EF4-FFF2-40B4-BE49-F238E27FC236}">
                <a16:creationId xmlns:a16="http://schemas.microsoft.com/office/drawing/2014/main" id="{201A3C4F-A079-4495-B2C3-D559A7B96AE6}"/>
              </a:ext>
            </a:extLst>
          </p:cNvPr>
          <p:cNvSpPr>
            <a:spLocks noGrp="1"/>
          </p:cNvSpPr>
          <p:nvPr>
            <p:ph idx="1"/>
          </p:nvPr>
        </p:nvSpPr>
        <p:spPr/>
        <p:txBody>
          <a:bodyPr>
            <a:normAutofit/>
          </a:bodyPr>
          <a:lstStyle/>
          <a:p>
            <a:r>
              <a:rPr lang="pl-PL" b="1" dirty="0"/>
              <a:t>Problem z brakiem informacji;</a:t>
            </a:r>
          </a:p>
          <a:p>
            <a:r>
              <a:rPr lang="pl-PL" b="1" dirty="0"/>
              <a:t>Problem ze zmieniającym się zakresem;</a:t>
            </a:r>
          </a:p>
          <a:p>
            <a:r>
              <a:rPr lang="pl-PL" dirty="0"/>
              <a:t>Problem z kompleksowością wdrożeń;</a:t>
            </a:r>
          </a:p>
          <a:p>
            <a:r>
              <a:rPr lang="pl-PL" dirty="0"/>
              <a:t>Problem z kombinacją różnych elementów;</a:t>
            </a:r>
          </a:p>
          <a:p>
            <a:r>
              <a:rPr lang="pl-PL" dirty="0"/>
              <a:t>Problem z Klientem;</a:t>
            </a:r>
          </a:p>
          <a:p>
            <a:r>
              <a:rPr lang="pl-PL" b="1" dirty="0"/>
              <a:t>Problem ze zmieniającym się zespołem;</a:t>
            </a:r>
          </a:p>
          <a:p>
            <a:r>
              <a:rPr lang="pl-PL" b="1" dirty="0"/>
              <a:t>Nietrafione wyceny;</a:t>
            </a:r>
          </a:p>
          <a:p>
            <a:r>
              <a:rPr lang="pl-PL" b="1" dirty="0"/>
              <a:t>Problem z dużą liczbą decydentów;</a:t>
            </a:r>
          </a:p>
          <a:p>
            <a:r>
              <a:rPr lang="pl-PL" dirty="0"/>
              <a:t>Problem ze zbyt dużym zespołem;</a:t>
            </a:r>
          </a:p>
          <a:p>
            <a:r>
              <a:rPr lang="pl-PL" b="1" dirty="0"/>
              <a:t>Problem z niedoświadczonym zespołem;</a:t>
            </a:r>
          </a:p>
          <a:p>
            <a:r>
              <a:rPr lang="pl-PL" b="1" dirty="0"/>
              <a:t>Zmiany technologiczne;</a:t>
            </a:r>
          </a:p>
        </p:txBody>
      </p:sp>
      <p:sp>
        <p:nvSpPr>
          <p:cNvPr id="4" name="Symbol zastępczy stopki 3">
            <a:extLst>
              <a:ext uri="{FF2B5EF4-FFF2-40B4-BE49-F238E27FC236}">
                <a16:creationId xmlns:a16="http://schemas.microsoft.com/office/drawing/2014/main" id="{168365A2-3986-41A8-8C79-8DF18F783AB8}"/>
              </a:ext>
            </a:extLst>
          </p:cNvPr>
          <p:cNvSpPr>
            <a:spLocks noGrp="1"/>
          </p:cNvSpPr>
          <p:nvPr>
            <p:ph type="ftr" sz="quarter" idx="11"/>
          </p:nvPr>
        </p:nvSpPr>
        <p:spPr/>
        <p:txBody>
          <a:bodyPr/>
          <a:lstStyle/>
          <a:p>
            <a:endParaRPr lang="pl-PL"/>
          </a:p>
        </p:txBody>
      </p:sp>
      <p:sp>
        <p:nvSpPr>
          <p:cNvPr id="5" name="Symbol zastępczy zawartości 2">
            <a:extLst>
              <a:ext uri="{FF2B5EF4-FFF2-40B4-BE49-F238E27FC236}">
                <a16:creationId xmlns:a16="http://schemas.microsoft.com/office/drawing/2014/main" id="{18E18506-371D-494F-8940-599A0C98BC80}"/>
              </a:ext>
            </a:extLst>
          </p:cNvPr>
          <p:cNvSpPr txBox="1">
            <a:spLocks/>
          </p:cNvSpPr>
          <p:nvPr/>
        </p:nvSpPr>
        <p:spPr>
          <a:xfrm>
            <a:off x="9660467" y="1248759"/>
            <a:ext cx="2192868"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pl-PL" sz="2400" dirty="0"/>
              <a:t>Szczególne znaczenie dla budżetu mają problemy oznaczone poprzez pogrubienie.</a:t>
            </a:r>
          </a:p>
          <a:p>
            <a:pPr marL="0" indent="0">
              <a:buNone/>
            </a:pPr>
            <a:endParaRPr lang="pl-PL" sz="2400" dirty="0"/>
          </a:p>
        </p:txBody>
      </p:sp>
      <p:pic>
        <p:nvPicPr>
          <p:cNvPr id="7" name="Obraz 6">
            <a:extLst>
              <a:ext uri="{FF2B5EF4-FFF2-40B4-BE49-F238E27FC236}">
                <a16:creationId xmlns:a16="http://schemas.microsoft.com/office/drawing/2014/main" id="{6B53E975-EE6B-4DDB-A9DA-F2B3934ED3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962" y="6182295"/>
            <a:ext cx="7367609" cy="657417"/>
          </a:xfrm>
          <a:prstGeom prst="rect">
            <a:avLst/>
          </a:prstGeom>
        </p:spPr>
      </p:pic>
    </p:spTree>
    <p:extLst>
      <p:ext uri="{BB962C8B-B14F-4D97-AF65-F5344CB8AC3E}">
        <p14:creationId xmlns:p14="http://schemas.microsoft.com/office/powerpoint/2010/main" val="2551217544"/>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8BDB3B2-6AB7-4A04-A7FC-0A71E8AF4B5D}"/>
              </a:ext>
            </a:extLst>
          </p:cNvPr>
          <p:cNvSpPr>
            <a:spLocks noGrp="1"/>
          </p:cNvSpPr>
          <p:nvPr>
            <p:ph type="title"/>
          </p:nvPr>
        </p:nvSpPr>
        <p:spPr/>
        <p:txBody>
          <a:bodyPr/>
          <a:lstStyle/>
          <a:p>
            <a:r>
              <a:rPr lang="pl-PL" dirty="0"/>
              <a:t>Metody unikania problemów budżetowych</a:t>
            </a:r>
          </a:p>
        </p:txBody>
      </p:sp>
      <p:sp>
        <p:nvSpPr>
          <p:cNvPr id="3" name="Symbol zastępczy zawartości 2">
            <a:extLst>
              <a:ext uri="{FF2B5EF4-FFF2-40B4-BE49-F238E27FC236}">
                <a16:creationId xmlns:a16="http://schemas.microsoft.com/office/drawing/2014/main" id="{23A149AD-2005-4328-AD52-2747636FA66C}"/>
              </a:ext>
            </a:extLst>
          </p:cNvPr>
          <p:cNvSpPr>
            <a:spLocks noGrp="1"/>
          </p:cNvSpPr>
          <p:nvPr>
            <p:ph idx="1"/>
          </p:nvPr>
        </p:nvSpPr>
        <p:spPr/>
        <p:txBody>
          <a:bodyPr/>
          <a:lstStyle/>
          <a:p>
            <a:pPr algn="just"/>
            <a:r>
              <a:rPr lang="pl-PL" dirty="0"/>
              <a:t>Skuteczna i dostosowana do potrzeb analiza kluczowych aspektów rozwiązania. Wszelkie analizy planowanego zakresu powinny w rzetelny sposób opisywać aspekty rozwiązania determinujące jego skomplikowanie, oraz </a:t>
            </a:r>
            <a:r>
              <a:rPr lang="pl-PL" dirty="0" err="1"/>
              <a:t>czaso</a:t>
            </a:r>
            <a:r>
              <a:rPr lang="pl-PL" dirty="0"/>
              <a:t> i pracochłonność,</a:t>
            </a:r>
          </a:p>
          <a:p>
            <a:pPr algn="just"/>
            <a:r>
              <a:rPr lang="pl-PL" dirty="0"/>
              <a:t>Rzetelne szacowanie czasochłonności i kapitałochłonności poszczególnych zadań. Szacowanie nie powinno pochłaniać zbyt wiele zasobów, jednak powinno zostać wykonane rzetelnie.</a:t>
            </a:r>
          </a:p>
          <a:p>
            <a:pPr algn="just"/>
            <a:r>
              <a:rPr lang="pl-PL" dirty="0"/>
              <a:t>Wdrożenie mechanizmów zarządzania zmianą, które pozwolą efektywnie dostosowywać się do zmian otoczenia, a w razie potrzeby przeciwdziałać zmianom.</a:t>
            </a:r>
          </a:p>
          <a:p>
            <a:endParaRPr lang="pl-PL" dirty="0"/>
          </a:p>
        </p:txBody>
      </p:sp>
      <p:sp>
        <p:nvSpPr>
          <p:cNvPr id="4" name="Symbol zastępczy stopki 3">
            <a:extLst>
              <a:ext uri="{FF2B5EF4-FFF2-40B4-BE49-F238E27FC236}">
                <a16:creationId xmlns:a16="http://schemas.microsoft.com/office/drawing/2014/main" id="{A5593E52-A8E7-4D10-82AA-5A83851616F5}"/>
              </a:ext>
            </a:extLst>
          </p:cNvPr>
          <p:cNvSpPr>
            <a:spLocks noGrp="1"/>
          </p:cNvSpPr>
          <p:nvPr>
            <p:ph type="ftr" sz="quarter" idx="11"/>
          </p:nvPr>
        </p:nvSpPr>
        <p:spPr/>
        <p:txBody>
          <a:bodyPr/>
          <a:lstStyle/>
          <a:p>
            <a:endParaRPr lang="pl-PL"/>
          </a:p>
        </p:txBody>
      </p:sp>
      <p:pic>
        <p:nvPicPr>
          <p:cNvPr id="6" name="Obraz 5">
            <a:extLst>
              <a:ext uri="{FF2B5EF4-FFF2-40B4-BE49-F238E27FC236}">
                <a16:creationId xmlns:a16="http://schemas.microsoft.com/office/drawing/2014/main" id="{DB565304-63FC-43CD-AAA8-0332391917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962" y="6182295"/>
            <a:ext cx="7367609" cy="657417"/>
          </a:xfrm>
          <a:prstGeom prst="rect">
            <a:avLst/>
          </a:prstGeom>
        </p:spPr>
      </p:pic>
    </p:spTree>
    <p:extLst>
      <p:ext uri="{BB962C8B-B14F-4D97-AF65-F5344CB8AC3E}">
        <p14:creationId xmlns:p14="http://schemas.microsoft.com/office/powerpoint/2010/main" val="1418566393"/>
      </p:ext>
    </p:extLst>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98BDB3B2-6AB7-4A04-A7FC-0A71E8AF4B5D}"/>
              </a:ext>
            </a:extLst>
          </p:cNvPr>
          <p:cNvSpPr>
            <a:spLocks noGrp="1"/>
          </p:cNvSpPr>
          <p:nvPr>
            <p:ph type="title"/>
          </p:nvPr>
        </p:nvSpPr>
        <p:spPr/>
        <p:txBody>
          <a:bodyPr/>
          <a:lstStyle/>
          <a:p>
            <a:r>
              <a:rPr lang="pl-PL" dirty="0"/>
              <a:t>Metody unikania problemów budżetowych</a:t>
            </a:r>
          </a:p>
        </p:txBody>
      </p:sp>
      <p:sp>
        <p:nvSpPr>
          <p:cNvPr id="3" name="Symbol zastępczy zawartości 2">
            <a:extLst>
              <a:ext uri="{FF2B5EF4-FFF2-40B4-BE49-F238E27FC236}">
                <a16:creationId xmlns:a16="http://schemas.microsoft.com/office/drawing/2014/main" id="{23A149AD-2005-4328-AD52-2747636FA66C}"/>
              </a:ext>
            </a:extLst>
          </p:cNvPr>
          <p:cNvSpPr>
            <a:spLocks noGrp="1"/>
          </p:cNvSpPr>
          <p:nvPr>
            <p:ph idx="1"/>
          </p:nvPr>
        </p:nvSpPr>
        <p:spPr/>
        <p:txBody>
          <a:bodyPr/>
          <a:lstStyle/>
          <a:p>
            <a:pPr algn="just"/>
            <a:r>
              <a:rPr lang="pl-PL" dirty="0"/>
              <a:t>Zapewnienie możliwie bliskiego i efektywnego kontaktu                                      z klientem, dzięki czemu ograniczone zostanie ryzyko poprawek na dalszych etapach projektu,</a:t>
            </a:r>
          </a:p>
          <a:p>
            <a:pPr algn="just"/>
            <a:r>
              <a:rPr lang="pl-PL" dirty="0"/>
              <a:t>Weryfikacja kompetencji członków zespołu i reagowanie na powstałe luki poprzez dostarczanie kompetentnych członków zespołu lub szkolenia podnoszące wymagane kompetencje.</a:t>
            </a:r>
          </a:p>
          <a:p>
            <a:pPr algn="just"/>
            <a:r>
              <a:rPr lang="pl-PL" dirty="0"/>
              <a:t>Zapewnienie mechanizmów zatrzymania wiedzy wewnątrz organizacji, oraz wdrożenie systemu motywacyjnego gwarantującego ciągłość zaangażowania w procesie i niską fluktuację pracowników. </a:t>
            </a:r>
          </a:p>
          <a:p>
            <a:endParaRPr lang="pl-PL" dirty="0"/>
          </a:p>
        </p:txBody>
      </p:sp>
      <p:sp>
        <p:nvSpPr>
          <p:cNvPr id="4" name="Symbol zastępczy stopki 3">
            <a:extLst>
              <a:ext uri="{FF2B5EF4-FFF2-40B4-BE49-F238E27FC236}">
                <a16:creationId xmlns:a16="http://schemas.microsoft.com/office/drawing/2014/main" id="{A5593E52-A8E7-4D10-82AA-5A83851616F5}"/>
              </a:ext>
            </a:extLst>
          </p:cNvPr>
          <p:cNvSpPr>
            <a:spLocks noGrp="1"/>
          </p:cNvSpPr>
          <p:nvPr>
            <p:ph type="ftr" sz="quarter" idx="11"/>
          </p:nvPr>
        </p:nvSpPr>
        <p:spPr/>
        <p:txBody>
          <a:bodyPr/>
          <a:lstStyle/>
          <a:p>
            <a:endParaRPr lang="pl-PL"/>
          </a:p>
        </p:txBody>
      </p:sp>
      <p:pic>
        <p:nvPicPr>
          <p:cNvPr id="6" name="Obraz 5">
            <a:extLst>
              <a:ext uri="{FF2B5EF4-FFF2-40B4-BE49-F238E27FC236}">
                <a16:creationId xmlns:a16="http://schemas.microsoft.com/office/drawing/2014/main" id="{FF65209E-50BF-498A-9BDF-74327B3F85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0962" y="6182295"/>
            <a:ext cx="7367609" cy="657417"/>
          </a:xfrm>
          <a:prstGeom prst="rect">
            <a:avLst/>
          </a:prstGeom>
        </p:spPr>
      </p:pic>
    </p:spTree>
    <p:extLst>
      <p:ext uri="{BB962C8B-B14F-4D97-AF65-F5344CB8AC3E}">
        <p14:creationId xmlns:p14="http://schemas.microsoft.com/office/powerpoint/2010/main" val="3008097325"/>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Jak planować zasoby</a:t>
            </a:r>
            <a:br>
              <a:rPr lang="pl-PL" dirty="0"/>
            </a:br>
            <a:endParaRPr lang="pl-PL" dirty="0"/>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lstStyle/>
          <a:p>
            <a:pPr marL="0" indent="0" algn="just">
              <a:buNone/>
            </a:pPr>
            <a:r>
              <a:rPr lang="pl-PL" dirty="0"/>
              <a:t>Proces planowania zasobów ma na celu zapewnienie dostarczenie projektowi różnego rodzaju czynników umożlwiających postęp                           i wykonywanie prac zaplanowanych w zakresie projektu. Posiadanie zasobów umożliwia wykonywania działań zaplanowanych                                     w harmonogramie.</a:t>
            </a:r>
          </a:p>
          <a:p>
            <a:pPr marL="0" indent="0" algn="just">
              <a:buNone/>
            </a:pPr>
            <a:r>
              <a:rPr lang="pl-PL" dirty="0"/>
              <a:t>Rodzaje zasobów w projekcie:</a:t>
            </a:r>
          </a:p>
          <a:p>
            <a:pPr algn="just"/>
            <a:r>
              <a:rPr lang="pl-PL" dirty="0"/>
              <a:t>Zasoby ludzkie – ludzie, ich kompetencje i umiejętności</a:t>
            </a:r>
          </a:p>
          <a:p>
            <a:pPr algn="just"/>
            <a:r>
              <a:rPr lang="pl-PL" dirty="0"/>
              <a:t>Zasoby techniczne – narzędzia, maszyny, pomieszczenia</a:t>
            </a:r>
          </a:p>
          <a:p>
            <a:pPr algn="just"/>
            <a:r>
              <a:rPr lang="pl-PL" dirty="0"/>
              <a:t>Zasoby materiałowe – materiały służące wyprodukowaniu wyrobu</a:t>
            </a:r>
          </a:p>
          <a:p>
            <a:pPr algn="just"/>
            <a:r>
              <a:rPr lang="pl-PL" dirty="0"/>
              <a:t>Zasoby informacyjne – informacje i wiedza niezbędna dla projektu</a:t>
            </a:r>
          </a:p>
          <a:p>
            <a:pPr algn="just"/>
            <a:r>
              <a:rPr lang="pl-PL" dirty="0"/>
              <a:t>Inne – w tym zasoby niematerialne.</a:t>
            </a:r>
          </a:p>
        </p:txBody>
      </p:sp>
    </p:spTree>
    <p:extLst>
      <p:ext uri="{BB962C8B-B14F-4D97-AF65-F5344CB8AC3E}">
        <p14:creationId xmlns:p14="http://schemas.microsoft.com/office/powerpoint/2010/main" val="3808339271"/>
      </p:ext>
    </p:extLst>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CBE8E-450D-4DB7-AD27-76B28F22F024}"/>
              </a:ext>
            </a:extLst>
          </p:cNvPr>
          <p:cNvSpPr>
            <a:spLocks noGrp="1"/>
          </p:cNvSpPr>
          <p:nvPr>
            <p:ph type="title"/>
          </p:nvPr>
        </p:nvSpPr>
        <p:spPr/>
        <p:txBody>
          <a:bodyPr/>
          <a:lstStyle/>
          <a:p>
            <a:r>
              <a:rPr lang="pl-PL" dirty="0"/>
              <a:t>Jak planować zasoby</a:t>
            </a:r>
            <a:br>
              <a:rPr lang="pl-PL" dirty="0"/>
            </a:br>
            <a:endParaRPr lang="pl-PL" dirty="0"/>
          </a:p>
        </p:txBody>
      </p:sp>
      <p:sp>
        <p:nvSpPr>
          <p:cNvPr id="3" name="Content Placeholder 2">
            <a:extLst>
              <a:ext uri="{FF2B5EF4-FFF2-40B4-BE49-F238E27FC236}">
                <a16:creationId xmlns:a16="http://schemas.microsoft.com/office/drawing/2014/main" id="{83656189-5340-4869-A095-31EDBAE70FCA}"/>
              </a:ext>
            </a:extLst>
          </p:cNvPr>
          <p:cNvSpPr>
            <a:spLocks noGrp="1"/>
          </p:cNvSpPr>
          <p:nvPr>
            <p:ph idx="1"/>
          </p:nvPr>
        </p:nvSpPr>
        <p:spPr/>
        <p:txBody>
          <a:bodyPr/>
          <a:lstStyle/>
          <a:p>
            <a:pPr marL="0" indent="0" algn="just">
              <a:buNone/>
            </a:pPr>
            <a:r>
              <a:rPr lang="pl-PL" dirty="0"/>
              <a:t>Istnieje szereg uznanych metod pozwalających na określanie ile zasobów będzie potrzebne do realizacji. Można w tym zakresie wymienić przede wszystkim:</a:t>
            </a:r>
          </a:p>
          <a:p>
            <a:pPr algn="just"/>
            <a:r>
              <a:rPr lang="pl-PL" dirty="0"/>
              <a:t>Metody bazujące na szacowaniu – szacowanie zgrubne, ocena ekspercka, poszukiwanie analogii,</a:t>
            </a:r>
          </a:p>
          <a:p>
            <a:pPr algn="just"/>
            <a:r>
              <a:rPr lang="pl-PL" dirty="0"/>
              <a:t>Metody wykorzystujące dane ilościowe – modele matematyczne, modele statystyczne, szacowanie kosztów na bazie założeń</a:t>
            </a:r>
          </a:p>
          <a:p>
            <a:pPr algn="just"/>
            <a:r>
              <a:rPr lang="pl-PL" dirty="0"/>
              <a:t>Metody bazujące na szczegółach – wykorzystanie WBS (</a:t>
            </a:r>
            <a:r>
              <a:rPr lang="pl-PL" dirty="0" err="1"/>
              <a:t>Work</a:t>
            </a:r>
            <a:r>
              <a:rPr lang="pl-PL" dirty="0"/>
              <a:t> </a:t>
            </a:r>
            <a:r>
              <a:rPr lang="pl-PL" dirty="0" err="1"/>
              <a:t>Breakdown</a:t>
            </a:r>
            <a:r>
              <a:rPr lang="pl-PL" dirty="0"/>
              <a:t> </a:t>
            </a:r>
            <a:r>
              <a:rPr lang="pl-PL" dirty="0" err="1"/>
              <a:t>Structure</a:t>
            </a:r>
            <a:r>
              <a:rPr lang="pl-PL" dirty="0"/>
              <a:t>) , oraz innych danych szczegółowych.</a:t>
            </a:r>
          </a:p>
          <a:p>
            <a:endParaRPr lang="pl-PL" dirty="0"/>
          </a:p>
        </p:txBody>
      </p:sp>
    </p:spTree>
    <p:extLst>
      <p:ext uri="{BB962C8B-B14F-4D97-AF65-F5344CB8AC3E}">
        <p14:creationId xmlns:p14="http://schemas.microsoft.com/office/powerpoint/2010/main" val="2835418211"/>
      </p:ext>
    </p:extLst>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Jak planować harmonogram</a:t>
            </a:r>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lstStyle/>
          <a:p>
            <a:pPr marL="0" indent="0" algn="just">
              <a:buNone/>
            </a:pPr>
            <a:r>
              <a:rPr lang="pl-PL" dirty="0"/>
              <a:t>Tworzenie harmonogramu zawiera się w szeregu następujących zadań:</a:t>
            </a:r>
          </a:p>
          <a:p>
            <a:pPr marL="457200" indent="-457200" algn="just">
              <a:buFont typeface="+mj-lt"/>
              <a:buAutoNum type="arabicPeriod"/>
            </a:pPr>
            <a:r>
              <a:rPr lang="pl-PL" dirty="0"/>
              <a:t>Określanie aktywności – mogą pochodzić bezpośrednio z planu. W przypadku złożonych zadań konieczne jest ich rozbicie na mniejsze elementy,</a:t>
            </a:r>
          </a:p>
          <a:p>
            <a:pPr marL="457200" indent="-457200" algn="just">
              <a:buFont typeface="+mj-lt"/>
              <a:buAutoNum type="arabicPeriod"/>
            </a:pPr>
            <a:r>
              <a:rPr lang="pl-PL" dirty="0"/>
              <a:t>Układanie aktywności zgodnie z prawidłową kolejnością realizacji,</a:t>
            </a:r>
          </a:p>
          <a:p>
            <a:pPr marL="457200" indent="-457200" algn="just">
              <a:buFont typeface="+mj-lt"/>
              <a:buAutoNum type="arabicPeriod"/>
            </a:pPr>
            <a:r>
              <a:rPr lang="pl-PL" dirty="0"/>
              <a:t>Przydzielanie zasobów do aktywności w planie</a:t>
            </a:r>
          </a:p>
          <a:p>
            <a:pPr marL="457200" indent="-457200" algn="just">
              <a:buFont typeface="+mj-lt"/>
              <a:buAutoNum type="arabicPeriod"/>
            </a:pPr>
            <a:r>
              <a:rPr lang="pl-PL" dirty="0"/>
              <a:t>Szacowanie czasu niezbędnego na wykonanie aktywności</a:t>
            </a:r>
          </a:p>
          <a:p>
            <a:pPr marL="457200" indent="-457200" algn="just">
              <a:buFont typeface="+mj-lt"/>
              <a:buAutoNum type="arabicPeriod"/>
            </a:pPr>
            <a:r>
              <a:rPr lang="pl-PL" dirty="0"/>
              <a:t>Stworzenie harmonogramu</a:t>
            </a:r>
          </a:p>
          <a:p>
            <a:pPr marL="457200" indent="-457200" algn="just">
              <a:buFont typeface="+mj-lt"/>
              <a:buAutoNum type="arabicPeriod"/>
            </a:pPr>
            <a:r>
              <a:rPr lang="pl-PL" dirty="0"/>
              <a:t>Weryfikacje i ewentualne korekty.</a:t>
            </a:r>
          </a:p>
        </p:txBody>
      </p:sp>
    </p:spTree>
    <p:extLst>
      <p:ext uri="{BB962C8B-B14F-4D97-AF65-F5344CB8AC3E}">
        <p14:creationId xmlns:p14="http://schemas.microsoft.com/office/powerpoint/2010/main" val="3844793086"/>
      </p:ext>
    </p:extLst>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Jak planować harmonogram</a:t>
            </a:r>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lstStyle/>
          <a:p>
            <a:pPr marL="0" indent="0" algn="just">
              <a:buNone/>
            </a:pPr>
            <a:r>
              <a:rPr lang="pl-PL" dirty="0"/>
              <a:t>Sam proces harmonogramowania i szacowania czasochłonności może być realizowany zarówno w podejściu od większych zadań do ich rozbicia, lub też począwszy od rozbitych zadań, poprzez ich sumowania w ramach dużych bloków zadań.</a:t>
            </a:r>
          </a:p>
          <a:p>
            <a:pPr marL="0" indent="0" algn="just">
              <a:buNone/>
            </a:pPr>
            <a:endParaRPr lang="pl-PL" dirty="0"/>
          </a:p>
          <a:p>
            <a:pPr marL="0" indent="0" algn="just">
              <a:buNone/>
            </a:pPr>
            <a:r>
              <a:rPr lang="pl-PL" dirty="0"/>
              <a:t>W kontekście Lean Office, główną różnica w stosunku do klasycznych projektów będzie uwzględnienie finalnie fazy ciągłego doskonalenia. O ile inicjalne wdrożenie znajdzie faktyczne zakończenie i weryfikację realizacji, to należy pamiętać że po projekcie wdrożenia i jego zamknięciu. Przekształcona organizacja ma za zadanie korzystać z procesów do samodoskonalenia. </a:t>
            </a:r>
          </a:p>
          <a:p>
            <a:pPr marL="0" indent="0">
              <a:buNone/>
            </a:pPr>
            <a:endParaRPr lang="pl-PL" dirty="0"/>
          </a:p>
        </p:txBody>
      </p:sp>
    </p:spTree>
    <p:extLst>
      <p:ext uri="{BB962C8B-B14F-4D97-AF65-F5344CB8AC3E}">
        <p14:creationId xmlns:p14="http://schemas.microsoft.com/office/powerpoint/2010/main" val="1118126433"/>
      </p:ext>
    </p:extLst>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C981F-34EE-4602-96CB-AEC7B52D88E9}"/>
              </a:ext>
            </a:extLst>
          </p:cNvPr>
          <p:cNvSpPr>
            <a:spLocks noGrp="1"/>
          </p:cNvSpPr>
          <p:nvPr>
            <p:ph type="title"/>
          </p:nvPr>
        </p:nvSpPr>
        <p:spPr/>
        <p:txBody>
          <a:bodyPr/>
          <a:lstStyle/>
          <a:p>
            <a:r>
              <a:rPr lang="pl-PL" dirty="0"/>
              <a:t>Ćwiczenie numer 21 </a:t>
            </a:r>
            <a:br>
              <a:rPr lang="pl-PL" dirty="0"/>
            </a:br>
            <a:endParaRPr lang="pl-PL" dirty="0"/>
          </a:p>
        </p:txBody>
      </p:sp>
      <p:sp>
        <p:nvSpPr>
          <p:cNvPr id="3" name="Content Placeholder 2">
            <a:extLst>
              <a:ext uri="{FF2B5EF4-FFF2-40B4-BE49-F238E27FC236}">
                <a16:creationId xmlns:a16="http://schemas.microsoft.com/office/drawing/2014/main" id="{E8D64E9C-2022-4440-8AFB-5CAF5A38960E}"/>
              </a:ext>
            </a:extLst>
          </p:cNvPr>
          <p:cNvSpPr>
            <a:spLocks noGrp="1"/>
          </p:cNvSpPr>
          <p:nvPr>
            <p:ph idx="1"/>
          </p:nvPr>
        </p:nvSpPr>
        <p:spPr>
          <a:xfrm>
            <a:off x="3564467" y="101600"/>
            <a:ext cx="8069813" cy="6477000"/>
          </a:xfrm>
        </p:spPr>
        <p:txBody>
          <a:bodyPr>
            <a:normAutofit fontScale="85000" lnSpcReduction="20000"/>
          </a:bodyPr>
          <a:lstStyle/>
          <a:p>
            <a:pPr marL="0" indent="0" algn="just">
              <a:buNone/>
            </a:pPr>
            <a:r>
              <a:rPr lang="pl-PL" dirty="0"/>
              <a:t>Jesteś konsultantem ds. wdrożeń Lean Office. Zostałeś poproszony o przygotowanie planu wdrożenia Lean Office dla firmy oferującej wynajem powierzchni biurowej oraz obsługę biurową. W profilu klientów firm dominują biura rachunkowe, oraz małe, samodzielne firmy IT.</a:t>
            </a:r>
          </a:p>
          <a:p>
            <a:pPr marL="0" indent="0" algn="just">
              <a:buNone/>
            </a:pPr>
            <a:r>
              <a:rPr lang="pl-PL" dirty="0"/>
              <a:t>Firma </a:t>
            </a:r>
            <a:r>
              <a:rPr lang="pl-PL" dirty="0" err="1"/>
              <a:t>Spurdo</a:t>
            </a:r>
            <a:r>
              <a:rPr lang="pl-PL" dirty="0"/>
              <a:t> liczy łącznie 10 osób: właściciel – 1,  sekretarka – 1, specjalista ds. obsługi klienta – 6 osoby, , pracownik techniczny -2</a:t>
            </a:r>
          </a:p>
          <a:p>
            <a:pPr marL="0" indent="0" algn="just">
              <a:buNone/>
            </a:pPr>
            <a:r>
              <a:rPr lang="pl-PL" dirty="0"/>
              <a:t>Wybrane sylwetki pracowników:</a:t>
            </a:r>
          </a:p>
          <a:p>
            <a:pPr algn="just"/>
            <a:r>
              <a:rPr lang="pl-PL" dirty="0"/>
              <a:t>Małgorzata – właściciel firmy. Kobieta sukcesu z doświadczeniem w prowadzeniu kilku innych firm które po czasie z zyskiem sprzedała. Posiada wysokie kompetencje menedżerskie i nie boi się podejmować ryzyka.</a:t>
            </a:r>
          </a:p>
          <a:p>
            <a:pPr algn="just"/>
            <a:r>
              <a:rPr lang="pl-PL" dirty="0"/>
              <a:t>Anna – sekretarka. Odpowiada za organizowania pracy biura oraz kontakty z innymi osobami pracującymi w firmie. Jest </a:t>
            </a:r>
            <a:r>
              <a:rPr lang="pl-PL" dirty="0" err="1"/>
              <a:t>Hubem</a:t>
            </a:r>
            <a:r>
              <a:rPr lang="pl-PL" dirty="0"/>
              <a:t> informacyjnym i często inicjuje kontakty pomiędzy innymi pracownikami.</a:t>
            </a:r>
          </a:p>
          <a:p>
            <a:pPr algn="just"/>
            <a:r>
              <a:rPr lang="pl-PL" dirty="0"/>
              <a:t>Tomek – pracownik obsługi operacyjnej firmy. Odpowiada za prowadzenie biura klientów komercyjnych pozyskanych przez firmę. Posada bardzo dużą wiedzę                           w zakresie administracji.</a:t>
            </a:r>
          </a:p>
          <a:p>
            <a:pPr algn="just"/>
            <a:r>
              <a:rPr lang="pl-PL" dirty="0"/>
              <a:t>Jarek – partner biznesowy firmy. Jest on brokerem informacji który informuje prezes                    o potencjalnych chętnych na wynajem w okolicy. Formalnie nie jest w strukturze organizacji, jednak nieformalnie jest bardzo bliskim znajomym właścicielki.</a:t>
            </a:r>
          </a:p>
          <a:p>
            <a:pPr algn="just"/>
            <a:r>
              <a:rPr lang="pl-PL" dirty="0"/>
              <a:t>Anzelm – nowy pracownik, zatrudniony pół roku temu po zakończeniu dwumiesięcznego stażu. Studiuje zarządzanie przez co posiada wiedzę o zwinnych organizacjach i idei </a:t>
            </a:r>
            <a:r>
              <a:rPr lang="pl-PL" dirty="0" err="1"/>
              <a:t>lean</a:t>
            </a:r>
            <a:r>
              <a:rPr lang="pl-PL" dirty="0"/>
              <a:t> management.</a:t>
            </a:r>
          </a:p>
          <a:p>
            <a:pPr algn="just"/>
            <a:r>
              <a:rPr lang="pl-PL" dirty="0"/>
              <a:t>Dawid – pracownik techniczny, odpowiedzialny za konserwację i utrzymanie budynku. Mniejsze prace naprawcze realizuje samodzielnie, przy większych zleca te działania zewnętrznym podmiotom.</a:t>
            </a:r>
          </a:p>
          <a:p>
            <a:endParaRPr lang="pl-PL" dirty="0"/>
          </a:p>
        </p:txBody>
      </p:sp>
    </p:spTree>
    <p:extLst>
      <p:ext uri="{BB962C8B-B14F-4D97-AF65-F5344CB8AC3E}">
        <p14:creationId xmlns:p14="http://schemas.microsoft.com/office/powerpoint/2010/main" val="3922881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FD5CD-6EB3-460A-9CB4-89CCECD8DB09}"/>
              </a:ext>
            </a:extLst>
          </p:cNvPr>
          <p:cNvSpPr>
            <a:spLocks noGrp="1"/>
          </p:cNvSpPr>
          <p:nvPr>
            <p:ph type="title"/>
          </p:nvPr>
        </p:nvSpPr>
        <p:spPr/>
        <p:txBody>
          <a:bodyPr/>
          <a:lstStyle/>
          <a:p>
            <a:r>
              <a:rPr lang="pl-PL" dirty="0"/>
              <a:t>Mura omówienie definicji i przykłady</a:t>
            </a:r>
          </a:p>
        </p:txBody>
      </p:sp>
      <p:sp>
        <p:nvSpPr>
          <p:cNvPr id="3" name="Content Placeholder 2">
            <a:extLst>
              <a:ext uri="{FF2B5EF4-FFF2-40B4-BE49-F238E27FC236}">
                <a16:creationId xmlns:a16="http://schemas.microsoft.com/office/drawing/2014/main" id="{64563FED-CD0F-4778-9163-742AFF36DF1E}"/>
              </a:ext>
            </a:extLst>
          </p:cNvPr>
          <p:cNvSpPr>
            <a:spLocks noGrp="1"/>
          </p:cNvSpPr>
          <p:nvPr>
            <p:ph idx="1"/>
          </p:nvPr>
        </p:nvSpPr>
        <p:spPr/>
        <p:txBody>
          <a:bodyPr>
            <a:normAutofit lnSpcReduction="10000"/>
          </a:bodyPr>
          <a:lstStyle/>
          <a:p>
            <a:pPr marL="0" indent="0" algn="just">
              <a:buNone/>
            </a:pPr>
            <a:r>
              <a:rPr lang="pl-PL" dirty="0"/>
              <a:t>Mura to nierówność, niejednorodność i nieregularność. Mura jest przyczyną istnienia marnotrawstw. Innymi słowy, Mura prowadzi                            i prowadzi do </a:t>
            </a:r>
            <a:r>
              <a:rPr lang="pl-PL" dirty="0" err="1"/>
              <a:t>Mudy</a:t>
            </a:r>
            <a:r>
              <a:rPr lang="pl-PL" dirty="0"/>
              <a:t>. </a:t>
            </a:r>
          </a:p>
          <a:p>
            <a:pPr marL="0" indent="0" algn="just">
              <a:buNone/>
            </a:pPr>
            <a:endParaRPr lang="pl-PL" dirty="0"/>
          </a:p>
          <a:p>
            <a:pPr marL="0" indent="0" algn="just">
              <a:buNone/>
            </a:pPr>
            <a:r>
              <a:rPr lang="pl-PL" dirty="0"/>
              <a:t>Na przykład na linii produkcyjnej produkty muszą przejść przez kilka stacji roboczych podczas procesu montażu.</a:t>
            </a:r>
          </a:p>
          <a:p>
            <a:pPr marL="0" indent="0" algn="just">
              <a:buNone/>
            </a:pPr>
            <a:r>
              <a:rPr lang="pl-PL" dirty="0"/>
              <a:t>Gdy wydajność jednej stacji jest większa niż pozostałych, zauważysz nagromadzenie odpadów w postaci nadprodukcji, oczekiwania itp. Celem systemu produkcji Lean jest wyrównanie obciążenia pracą, tak aby nie było nierówności lub gromadzenie odpadów.</a:t>
            </a:r>
          </a:p>
          <a:p>
            <a:pPr marL="0" indent="0" algn="just">
              <a:buNone/>
            </a:pPr>
            <a:r>
              <a:rPr lang="pl-PL" dirty="0"/>
              <a:t>Mury można uniknąć dzięki systemom „</a:t>
            </a:r>
            <a:r>
              <a:rPr lang="pl-PL" dirty="0" err="1"/>
              <a:t>Kanban</a:t>
            </a:r>
            <a:r>
              <a:rPr lang="pl-PL" dirty="0"/>
              <a:t>” Just-In-Time                            i innym mechanizmom ściągania</a:t>
            </a:r>
          </a:p>
          <a:p>
            <a:pPr marL="0" indent="0" algn="just">
              <a:buNone/>
            </a:pPr>
            <a:r>
              <a:rPr lang="pl-PL" dirty="0"/>
              <a:t>oparte na strategiach ograniczających nadprodukcję i nadmiar zapasów. Kluczową koncepcją systemu Just-In-Time jest dostarczanie i produkcja właściwej części, we właściwej ilości i we właściwym czasie.</a:t>
            </a:r>
          </a:p>
        </p:txBody>
      </p:sp>
    </p:spTree>
    <p:extLst>
      <p:ext uri="{BB962C8B-B14F-4D97-AF65-F5344CB8AC3E}">
        <p14:creationId xmlns:p14="http://schemas.microsoft.com/office/powerpoint/2010/main" val="1021053021"/>
      </p:ext>
    </p:extLst>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C981F-34EE-4602-96CB-AEC7B52D88E9}"/>
              </a:ext>
            </a:extLst>
          </p:cNvPr>
          <p:cNvSpPr>
            <a:spLocks noGrp="1"/>
          </p:cNvSpPr>
          <p:nvPr>
            <p:ph type="title"/>
          </p:nvPr>
        </p:nvSpPr>
        <p:spPr/>
        <p:txBody>
          <a:bodyPr/>
          <a:lstStyle/>
          <a:p>
            <a:r>
              <a:rPr lang="pl-PL" dirty="0"/>
              <a:t>Ćwiczenie numer 21 </a:t>
            </a:r>
            <a:br>
              <a:rPr lang="pl-PL" dirty="0"/>
            </a:br>
            <a:endParaRPr lang="pl-PL" dirty="0"/>
          </a:p>
        </p:txBody>
      </p:sp>
      <p:sp>
        <p:nvSpPr>
          <p:cNvPr id="3" name="Content Placeholder 2">
            <a:extLst>
              <a:ext uri="{FF2B5EF4-FFF2-40B4-BE49-F238E27FC236}">
                <a16:creationId xmlns:a16="http://schemas.microsoft.com/office/drawing/2014/main" id="{E8D64E9C-2022-4440-8AFB-5CAF5A38960E}"/>
              </a:ext>
            </a:extLst>
          </p:cNvPr>
          <p:cNvSpPr>
            <a:spLocks noGrp="1"/>
          </p:cNvSpPr>
          <p:nvPr>
            <p:ph idx="1"/>
          </p:nvPr>
        </p:nvSpPr>
        <p:spPr/>
        <p:txBody>
          <a:bodyPr>
            <a:normAutofit/>
          </a:bodyPr>
          <a:lstStyle/>
          <a:p>
            <a:pPr marL="0" indent="0" algn="just">
              <a:buNone/>
            </a:pPr>
            <a:r>
              <a:rPr lang="pl-PL" dirty="0"/>
              <a:t>Jesteś konsultantem ds. wdrożeń Lean Office. Zostałeś poproszony o przygotowanie planu wdrożenia Lean Office dla firmy oferującej wynajem powierzchni biurowej oraz obsługę biurową. W profilu klientów firm dominują biura rachunkowe, oraz małe, samodzielne firmy IT.</a:t>
            </a:r>
          </a:p>
          <a:p>
            <a:pPr marL="0" indent="0" algn="just">
              <a:buNone/>
            </a:pPr>
            <a:r>
              <a:rPr lang="pl-PL" dirty="0"/>
              <a:t>Z uwagi na szereg problemów w organizacji firma zdecydowała się na wdrożenie Lean Office. Wybrane problemy obejmują:</a:t>
            </a:r>
          </a:p>
          <a:p>
            <a:pPr lvl="1" algn="just"/>
            <a:r>
              <a:rPr lang="pl-PL" dirty="0"/>
              <a:t>Skargi i reklamacje klientów wynikające z zagubionej korespondencji do klientów – firma oferuje usługi pocztowe jednak często pojawiają się reklamacje,</a:t>
            </a:r>
          </a:p>
          <a:p>
            <a:pPr lvl="1" algn="just"/>
            <a:r>
              <a:rPr lang="pl-PL" dirty="0"/>
              <a:t>Ucieczka klientów – poziom zadowolenia klientów jest niski. Firma nie monitoruje poziomu zadowolenia klientów, jednak współczynnik odejść jest coraz większy.</a:t>
            </a:r>
          </a:p>
          <a:p>
            <a:pPr lvl="1" algn="just"/>
            <a:r>
              <a:rPr lang="pl-PL" dirty="0"/>
              <a:t>Część klientów odchodzi zupełnie przypadkowo. Kończy się okres najmu, wtedy automatycznie ograniczany jest dostęp do budynku. Niestety </a:t>
            </a:r>
            <a:r>
              <a:rPr lang="pl-PL" dirty="0" err="1"/>
              <a:t>Spurdo</a:t>
            </a:r>
            <a:r>
              <a:rPr lang="pl-PL" dirty="0"/>
              <a:t> często zapomina przypomnieć klientom                             o odświeżeniu umowy przez co jej wygaśnięcie jest zaskakujące zarówno dla jednej jak i drugiej strony.</a:t>
            </a:r>
          </a:p>
          <a:p>
            <a:endParaRPr lang="pl-PL" dirty="0"/>
          </a:p>
        </p:txBody>
      </p:sp>
    </p:spTree>
    <p:extLst>
      <p:ext uri="{BB962C8B-B14F-4D97-AF65-F5344CB8AC3E}">
        <p14:creationId xmlns:p14="http://schemas.microsoft.com/office/powerpoint/2010/main" val="3794094460"/>
      </p:ext>
    </p:extLst>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93B189-2EA3-40D2-9380-59B1B0456DF7}"/>
              </a:ext>
            </a:extLst>
          </p:cNvPr>
          <p:cNvSpPr>
            <a:spLocks noGrp="1"/>
          </p:cNvSpPr>
          <p:nvPr>
            <p:ph type="title"/>
          </p:nvPr>
        </p:nvSpPr>
        <p:spPr/>
        <p:txBody>
          <a:bodyPr/>
          <a:lstStyle/>
          <a:p>
            <a:r>
              <a:rPr lang="pl-PL" dirty="0"/>
              <a:t>AUDYT WDROŻENIA ZAŁOŻENIA TEORETYCZNE</a:t>
            </a:r>
          </a:p>
        </p:txBody>
      </p:sp>
      <p:sp>
        <p:nvSpPr>
          <p:cNvPr id="3" name="Text Placeholder 2">
            <a:extLst>
              <a:ext uri="{FF2B5EF4-FFF2-40B4-BE49-F238E27FC236}">
                <a16:creationId xmlns:a16="http://schemas.microsoft.com/office/drawing/2014/main" id="{DE8F28F4-B663-4E08-A51F-5E2FD485F617}"/>
              </a:ext>
            </a:extLst>
          </p:cNvPr>
          <p:cNvSpPr>
            <a:spLocks noGrp="1"/>
          </p:cNvSpPr>
          <p:nvPr>
            <p:ph type="body" idx="1"/>
          </p:nvPr>
        </p:nvSpPr>
        <p:spPr/>
        <p:txBody>
          <a:bodyPr/>
          <a:lstStyle/>
          <a:p>
            <a:r>
              <a:rPr lang="pl-PL" dirty="0"/>
              <a:t>LEKCJA 44 </a:t>
            </a:r>
          </a:p>
        </p:txBody>
      </p:sp>
    </p:spTree>
    <p:extLst>
      <p:ext uri="{BB962C8B-B14F-4D97-AF65-F5344CB8AC3E}">
        <p14:creationId xmlns:p14="http://schemas.microsoft.com/office/powerpoint/2010/main" val="2420797395"/>
      </p:ext>
    </p:extLst>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Audyt a monitoring wdrożenia</a:t>
            </a:r>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lstStyle/>
          <a:p>
            <a:pPr marL="0" indent="0" algn="just">
              <a:buNone/>
            </a:pPr>
            <a:r>
              <a:rPr lang="pl-PL" dirty="0"/>
              <a:t>Audyt i monitoring to jedne z podstawowych metod analizy, kontroli i weryfikacji zgodności wdrożenia. Podstawową różnicą pomiędzy obiema metodami jest częstotliwość i charakter wykonywanych czynności weryfikacyjnych.</a:t>
            </a:r>
          </a:p>
          <a:p>
            <a:pPr marL="0" indent="0" algn="just">
              <a:buNone/>
            </a:pPr>
            <a:r>
              <a:rPr lang="pl-PL" dirty="0"/>
              <a:t>Audyt wdrożenia – jest rodzajem kontroli, dlatego też zawsze wykonywany jest według harmonogramu, dotyczy danego punktu w czasie. Weryfikuje wykonanie w zgodności z założeniami.</a:t>
            </a:r>
          </a:p>
          <a:p>
            <a:pPr marL="0" indent="0" algn="just">
              <a:buNone/>
            </a:pPr>
            <a:br>
              <a:rPr lang="pl-PL" dirty="0"/>
            </a:br>
            <a:r>
              <a:rPr lang="pl-PL" dirty="0"/>
              <a:t>Monitoring wdrożenia – jest realizowany w sposób ciągły, nie wymaga harmonogramowania z uwagi na charakter ciągłej obserwacji procesu czy też działań w realizacji.</a:t>
            </a:r>
          </a:p>
        </p:txBody>
      </p:sp>
    </p:spTree>
    <p:extLst>
      <p:ext uri="{BB962C8B-B14F-4D97-AF65-F5344CB8AC3E}">
        <p14:creationId xmlns:p14="http://schemas.microsoft.com/office/powerpoint/2010/main" val="605639281"/>
      </p:ext>
    </p:extLst>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Sposób przeprowadzania audytów wdrożenia</a:t>
            </a:r>
            <a:br>
              <a:rPr lang="pl-PL" dirty="0"/>
            </a:br>
            <a:endParaRPr lang="pl-PL" dirty="0"/>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lstStyle/>
          <a:p>
            <a:pPr marL="0" indent="0" algn="just">
              <a:buNone/>
            </a:pPr>
            <a:r>
              <a:rPr lang="pl-PL" dirty="0"/>
              <a:t>Audyt wykorzystywany podczas wdrażania </a:t>
            </a:r>
            <a:r>
              <a:rPr lang="pl-PL" dirty="0" err="1"/>
              <a:t>Iean</a:t>
            </a:r>
            <a:r>
              <a:rPr lang="pl-PL" dirty="0"/>
              <a:t> oraz technik </a:t>
            </a:r>
            <a:r>
              <a:rPr lang="pl-PL" dirty="0" err="1"/>
              <a:t>Kaizen</a:t>
            </a:r>
            <a:r>
              <a:rPr lang="pl-PL" dirty="0"/>
              <a:t> oparty jest o trzy główne założenia:</a:t>
            </a:r>
          </a:p>
          <a:p>
            <a:pPr marL="457200" indent="-457200" algn="just">
              <a:buFont typeface="+mj-lt"/>
              <a:buAutoNum type="arabicPeriod"/>
            </a:pPr>
            <a:r>
              <a:rPr lang="pl-PL" dirty="0"/>
              <a:t>Audyt należy realizować na podstawie formularza. Jego kształt                        i forma powinna zostać przedstawiona wszystkim audytowanym,</a:t>
            </a:r>
          </a:p>
          <a:p>
            <a:pPr marL="457200" indent="-457200" algn="just">
              <a:buFont typeface="+mj-lt"/>
              <a:buAutoNum type="arabicPeriod"/>
            </a:pPr>
            <a:r>
              <a:rPr lang="pl-PL" dirty="0"/>
              <a:t>Audyt powinien być realizowany w każdym przypadku przez co najmniej dwie osoby. Ponadto należy zapewnić obecność pracownika audytowanej komórki, czy też działu,</a:t>
            </a:r>
          </a:p>
          <a:p>
            <a:pPr marL="457200" indent="-457200" algn="just">
              <a:buFont typeface="+mj-lt"/>
              <a:buAutoNum type="arabicPeriod"/>
            </a:pPr>
            <a:r>
              <a:rPr lang="pl-PL" dirty="0"/>
              <a:t>Audyt zawsze powinien zostać zakończony oceną i informacją zwrotną. Pozwoli to zmotywować pracowników do dalszego doskonalenia. Warte rozważenia jest wręczenie nagrody po audycie. </a:t>
            </a:r>
          </a:p>
        </p:txBody>
      </p:sp>
    </p:spTree>
    <p:extLst>
      <p:ext uri="{BB962C8B-B14F-4D97-AF65-F5344CB8AC3E}">
        <p14:creationId xmlns:p14="http://schemas.microsoft.com/office/powerpoint/2010/main" val="779590878"/>
      </p:ext>
    </p:extLst>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Sposób przeprowadzania audytów wdrożenia</a:t>
            </a:r>
            <a:br>
              <a:rPr lang="pl-PL" dirty="0"/>
            </a:br>
            <a:endParaRPr lang="pl-PL" dirty="0"/>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lstStyle/>
          <a:p>
            <a:pPr marL="0" indent="0" algn="just">
              <a:buNone/>
            </a:pPr>
            <a:r>
              <a:rPr lang="pl-PL" dirty="0"/>
              <a:t>Istotną różnicą w porównaniu do klasycznych audytów jest zmienność zespołu audytorów i wyznaczanie ich z grupy pracowników firmy.</a:t>
            </a:r>
          </a:p>
          <a:p>
            <a:pPr marL="0" indent="0" algn="just">
              <a:buNone/>
            </a:pPr>
            <a:r>
              <a:rPr lang="pl-PL" dirty="0"/>
              <a:t>Audytowanie w Lean zawsze nastawione jest na dany obszar. Nigdy na ludzi w organizacji.</a:t>
            </a:r>
          </a:p>
          <a:p>
            <a:pPr marL="0" indent="0" algn="just">
              <a:buNone/>
            </a:pPr>
            <a:r>
              <a:rPr lang="pl-PL" dirty="0"/>
              <a:t>Audyty w Lean, powinny zawsze odbywać się regularnie, według przygotowanego planu, pozwoli to na utrzymanie systematyczności procesu kontroli.</a:t>
            </a:r>
          </a:p>
          <a:p>
            <a:pPr marL="0" indent="0" algn="just">
              <a:buNone/>
            </a:pPr>
            <a:r>
              <a:rPr lang="pl-PL" dirty="0"/>
              <a:t>Sama częstotliwość audytów powinna zostać ustalona zgodnie                          z potrzebami procesu. W organizacji mogą występować okresy                        w których audyty powinny odbywać się relatywnie częściej lub też rzadziej.</a:t>
            </a:r>
          </a:p>
        </p:txBody>
      </p:sp>
    </p:spTree>
    <p:extLst>
      <p:ext uri="{BB962C8B-B14F-4D97-AF65-F5344CB8AC3E}">
        <p14:creationId xmlns:p14="http://schemas.microsoft.com/office/powerpoint/2010/main" val="253038923"/>
      </p:ext>
    </p:extLst>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Jakiej wiedzy i komu dostarcza audyt z wdrożenia</a:t>
            </a:r>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normAutofit lnSpcReduction="10000"/>
          </a:bodyPr>
          <a:lstStyle/>
          <a:p>
            <a:pPr marL="0" indent="0" algn="just">
              <a:buNone/>
            </a:pPr>
            <a:r>
              <a:rPr lang="pl-PL" dirty="0"/>
              <a:t>Audyt powinien zakończyć się wskazaniem miejsc do doskonalenia.</a:t>
            </a:r>
          </a:p>
          <a:p>
            <a:pPr algn="just"/>
            <a:r>
              <a:rPr lang="pl-PL" dirty="0"/>
              <a:t>Ocena obszaru wynikająca z audytu może być:</a:t>
            </a:r>
          </a:p>
          <a:p>
            <a:pPr lvl="1" algn="just"/>
            <a:r>
              <a:rPr lang="pl-PL" dirty="0"/>
              <a:t>A.	pozytywna (potwierdza zgodność i poprawności i motywuje do dalszych działań),</a:t>
            </a:r>
          </a:p>
          <a:p>
            <a:pPr lvl="1" algn="just"/>
            <a:r>
              <a:rPr lang="pl-PL" dirty="0"/>
              <a:t>B.	negatywna (wskazuje potencjał do doskonalenia, oraz przyczynę  uwag i wskazówek).</a:t>
            </a:r>
          </a:p>
          <a:p>
            <a:pPr marL="0" indent="0" algn="just">
              <a:buNone/>
            </a:pPr>
            <a:r>
              <a:rPr lang="pl-PL" dirty="0"/>
              <a:t>Część firm integruje audyty z systemem płacowo motywacyjnym. Ma to na celu motywowanie pracowników i zachęcanie do współzawodnictwa w pracy. </a:t>
            </a:r>
          </a:p>
          <a:p>
            <a:pPr marL="0" indent="0" algn="just">
              <a:buNone/>
            </a:pPr>
            <a:r>
              <a:rPr lang="pl-PL" dirty="0"/>
              <a:t>6 kluczowych zasad audytu zakłada:</a:t>
            </a:r>
          </a:p>
          <a:p>
            <a:pPr marL="960120" lvl="1" indent="-457200" algn="just">
              <a:buFont typeface="+mj-lt"/>
              <a:buAutoNum type="arabicPeriod"/>
            </a:pPr>
            <a:r>
              <a:rPr lang="pl-PL" dirty="0"/>
              <a:t>Podsumowanie audytu to informacja zwrotna dla lidera obszaru,</a:t>
            </a:r>
          </a:p>
          <a:p>
            <a:pPr marL="960120" lvl="1" indent="-457200" algn="just">
              <a:buFont typeface="+mj-lt"/>
              <a:buAutoNum type="arabicPeriod"/>
            </a:pPr>
            <a:r>
              <a:rPr lang="pl-PL" dirty="0"/>
              <a:t>W pierwszej kolejności pochwały, w dalszej uwagi</a:t>
            </a:r>
          </a:p>
          <a:p>
            <a:pPr marL="960120" lvl="1" indent="-457200" algn="just">
              <a:buFont typeface="+mj-lt"/>
              <a:buAutoNum type="arabicPeriod"/>
            </a:pPr>
            <a:r>
              <a:rPr lang="pl-PL" dirty="0"/>
              <a:t>Audyt powinien zachęcać do poprawy</a:t>
            </a:r>
          </a:p>
          <a:p>
            <a:pPr marL="960120" lvl="1" indent="-457200" algn="just">
              <a:buFont typeface="+mj-lt"/>
              <a:buAutoNum type="arabicPeriod"/>
            </a:pPr>
            <a:r>
              <a:rPr lang="pl-PL" dirty="0"/>
              <a:t>Należy sugerować ale nie narzucać rozwiązań</a:t>
            </a:r>
          </a:p>
          <a:p>
            <a:pPr marL="960120" lvl="1" indent="-457200" algn="just">
              <a:buFont typeface="+mj-lt"/>
              <a:buAutoNum type="arabicPeriod"/>
            </a:pPr>
            <a:r>
              <a:rPr lang="pl-PL" dirty="0"/>
              <a:t>Audyt powinien być oparty o fakty</a:t>
            </a:r>
          </a:p>
          <a:p>
            <a:pPr marL="960120" lvl="1" indent="-457200" algn="just">
              <a:buFont typeface="+mj-lt"/>
              <a:buAutoNum type="arabicPeriod"/>
            </a:pPr>
            <a:r>
              <a:rPr lang="pl-PL" dirty="0"/>
              <a:t>Ocena dotyczy obszaru, nie ludzi czy ich emocji.</a:t>
            </a:r>
          </a:p>
        </p:txBody>
      </p:sp>
    </p:spTree>
    <p:extLst>
      <p:ext uri="{BB962C8B-B14F-4D97-AF65-F5344CB8AC3E}">
        <p14:creationId xmlns:p14="http://schemas.microsoft.com/office/powerpoint/2010/main" val="2806732186"/>
      </p:ext>
    </p:extLst>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CF6FE-174B-49E6-AB03-436D2E12BD99}"/>
              </a:ext>
            </a:extLst>
          </p:cNvPr>
          <p:cNvSpPr>
            <a:spLocks noGrp="1"/>
          </p:cNvSpPr>
          <p:nvPr>
            <p:ph type="title"/>
          </p:nvPr>
        </p:nvSpPr>
        <p:spPr/>
        <p:txBody>
          <a:bodyPr/>
          <a:lstStyle/>
          <a:p>
            <a:r>
              <a:rPr lang="pl-PL" dirty="0"/>
              <a:t>Przykładowy Formularz Audytu</a:t>
            </a:r>
          </a:p>
        </p:txBody>
      </p:sp>
      <p:sp>
        <p:nvSpPr>
          <p:cNvPr id="3" name="Content Placeholder 2">
            <a:extLst>
              <a:ext uri="{FF2B5EF4-FFF2-40B4-BE49-F238E27FC236}">
                <a16:creationId xmlns:a16="http://schemas.microsoft.com/office/drawing/2014/main" id="{A24C7FCC-5CA7-4CEE-AFD1-BA15998AF6EB}"/>
              </a:ext>
            </a:extLst>
          </p:cNvPr>
          <p:cNvSpPr>
            <a:spLocks noGrp="1"/>
          </p:cNvSpPr>
          <p:nvPr>
            <p:ph idx="1"/>
          </p:nvPr>
        </p:nvSpPr>
        <p:spPr/>
        <p:txBody>
          <a:bodyPr/>
          <a:lstStyle/>
          <a:p>
            <a:endParaRPr lang="pl-PL" dirty="0"/>
          </a:p>
        </p:txBody>
      </p:sp>
      <p:pic>
        <p:nvPicPr>
          <p:cNvPr id="5" name="Picture 4">
            <a:extLst>
              <a:ext uri="{FF2B5EF4-FFF2-40B4-BE49-F238E27FC236}">
                <a16:creationId xmlns:a16="http://schemas.microsoft.com/office/drawing/2014/main" id="{748C5492-0C67-4665-921B-1F5CA21068BF}"/>
              </a:ext>
            </a:extLst>
          </p:cNvPr>
          <p:cNvPicPr>
            <a:picLocks noChangeAspect="1"/>
          </p:cNvPicPr>
          <p:nvPr/>
        </p:nvPicPr>
        <p:blipFill>
          <a:blip r:embed="rId2"/>
          <a:stretch>
            <a:fillRect/>
          </a:stretch>
        </p:blipFill>
        <p:spPr>
          <a:xfrm>
            <a:off x="4388896" y="209826"/>
            <a:ext cx="6634704" cy="6429204"/>
          </a:xfrm>
          <a:prstGeom prst="rect">
            <a:avLst/>
          </a:prstGeom>
        </p:spPr>
      </p:pic>
    </p:spTree>
    <p:extLst>
      <p:ext uri="{BB962C8B-B14F-4D97-AF65-F5344CB8AC3E}">
        <p14:creationId xmlns:p14="http://schemas.microsoft.com/office/powerpoint/2010/main" val="4014320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E3472-95D0-40E1-996D-9934FF49669A}"/>
              </a:ext>
            </a:extLst>
          </p:cNvPr>
          <p:cNvSpPr>
            <a:spLocks noGrp="1"/>
          </p:cNvSpPr>
          <p:nvPr>
            <p:ph type="title"/>
          </p:nvPr>
        </p:nvSpPr>
        <p:spPr/>
        <p:txBody>
          <a:bodyPr/>
          <a:lstStyle/>
          <a:p>
            <a:r>
              <a:rPr lang="pl-PL" dirty="0"/>
              <a:t>LEAN OFFICE </a:t>
            </a:r>
            <a:r>
              <a:rPr lang="pl-PL"/>
              <a:t>– WPROWADZENIE</a:t>
            </a:r>
            <a:endParaRPr lang="pl-PL" dirty="0"/>
          </a:p>
        </p:txBody>
      </p:sp>
      <p:sp>
        <p:nvSpPr>
          <p:cNvPr id="4" name="Text Placeholder 3">
            <a:extLst>
              <a:ext uri="{FF2B5EF4-FFF2-40B4-BE49-F238E27FC236}">
                <a16:creationId xmlns:a16="http://schemas.microsoft.com/office/drawing/2014/main" id="{5CC3B125-1337-4E8E-AC7C-4962D629ED9E}"/>
              </a:ext>
            </a:extLst>
          </p:cNvPr>
          <p:cNvSpPr>
            <a:spLocks noGrp="1"/>
          </p:cNvSpPr>
          <p:nvPr>
            <p:ph type="body" idx="1"/>
          </p:nvPr>
        </p:nvSpPr>
        <p:spPr/>
        <p:txBody>
          <a:bodyPr/>
          <a:lstStyle/>
          <a:p>
            <a:r>
              <a:rPr lang="pl-PL" dirty="0"/>
              <a:t>LEKCJA 1</a:t>
            </a:r>
          </a:p>
        </p:txBody>
      </p:sp>
    </p:spTree>
    <p:extLst>
      <p:ext uri="{BB962C8B-B14F-4D97-AF65-F5344CB8AC3E}">
        <p14:creationId xmlns:p14="http://schemas.microsoft.com/office/powerpoint/2010/main" val="5309648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FD5CD-6EB3-460A-9CB4-89CCECD8DB09}"/>
              </a:ext>
            </a:extLst>
          </p:cNvPr>
          <p:cNvSpPr>
            <a:spLocks noGrp="1"/>
          </p:cNvSpPr>
          <p:nvPr>
            <p:ph type="title"/>
          </p:nvPr>
        </p:nvSpPr>
        <p:spPr/>
        <p:txBody>
          <a:bodyPr/>
          <a:lstStyle/>
          <a:p>
            <a:r>
              <a:rPr lang="pl-PL" dirty="0" err="1"/>
              <a:t>Muda</a:t>
            </a:r>
            <a:r>
              <a:rPr lang="pl-PL" dirty="0"/>
              <a:t> omówienie definicji i przykłady</a:t>
            </a:r>
          </a:p>
        </p:txBody>
      </p:sp>
      <p:sp>
        <p:nvSpPr>
          <p:cNvPr id="3" name="Content Placeholder 2">
            <a:extLst>
              <a:ext uri="{FF2B5EF4-FFF2-40B4-BE49-F238E27FC236}">
                <a16:creationId xmlns:a16="http://schemas.microsoft.com/office/drawing/2014/main" id="{64563FED-CD0F-4778-9163-742AFF36DF1E}"/>
              </a:ext>
            </a:extLst>
          </p:cNvPr>
          <p:cNvSpPr>
            <a:spLocks noGrp="1"/>
          </p:cNvSpPr>
          <p:nvPr>
            <p:ph idx="1"/>
          </p:nvPr>
        </p:nvSpPr>
        <p:spPr/>
        <p:txBody>
          <a:bodyPr>
            <a:normAutofit fontScale="92500" lnSpcReduction="10000"/>
          </a:bodyPr>
          <a:lstStyle/>
          <a:p>
            <a:pPr marL="0" indent="0" algn="just">
              <a:buNone/>
            </a:pPr>
            <a:r>
              <a:rPr lang="pl-PL" dirty="0" err="1"/>
              <a:t>Muda</a:t>
            </a:r>
            <a:r>
              <a:rPr lang="pl-PL" dirty="0"/>
              <a:t> oznacza marnotrawstwo, bezużyteczność i daremność, co jest sprzeczne z wartością dodaną. Praca z wartością dodaną to proces, który dodaje wartość do produktu lub usługi, za którą klient jest gotów zapłacić. Istnieją dwa typy </a:t>
            </a:r>
            <a:r>
              <a:rPr lang="pl-PL" dirty="0" err="1"/>
              <a:t>Muda</a:t>
            </a:r>
            <a:r>
              <a:rPr lang="pl-PL" dirty="0"/>
              <a:t>, Typ 1 i Typ 2. </a:t>
            </a:r>
          </a:p>
          <a:p>
            <a:pPr marL="0" indent="0" algn="just">
              <a:buNone/>
            </a:pPr>
            <a:r>
              <a:rPr lang="pl-PL" dirty="0" err="1"/>
              <a:t>Muda</a:t>
            </a:r>
            <a:r>
              <a:rPr lang="pl-PL" dirty="0"/>
              <a:t> Typu 1 obejmuje nie wartościowe dodane czynności w procesach, które są niezbędne dla klienta końcowego. Na przykład inspekcja i testy bezpieczeństwa nie zwiększają bezpośrednio wartości produktu końcowego; są jednak niezbędnymi czynnościami, aby zapewnić klientom bezpieczny produkt. </a:t>
            </a:r>
          </a:p>
          <a:p>
            <a:pPr marL="0" indent="0" algn="just">
              <a:buNone/>
            </a:pPr>
            <a:r>
              <a:rPr lang="pl-PL" dirty="0" err="1"/>
              <a:t>Muda</a:t>
            </a:r>
            <a:r>
              <a:rPr lang="pl-PL" dirty="0"/>
              <a:t> Typu 2 obejmuje czynności nie stanowiące wartości dodanej                        w procesach, ale te czynności są dla klienta niepotrzebne. W rezultacie </a:t>
            </a:r>
            <a:r>
              <a:rPr lang="pl-PL" dirty="0" err="1"/>
              <a:t>Muda</a:t>
            </a:r>
            <a:r>
              <a:rPr lang="pl-PL" dirty="0"/>
              <a:t> Typu 2 powinna zostać wyeliminowana.</a:t>
            </a:r>
          </a:p>
          <a:p>
            <a:pPr marL="0" indent="0" algn="just">
              <a:buNone/>
            </a:pPr>
            <a:endParaRPr lang="pl-PL" dirty="0"/>
          </a:p>
          <a:p>
            <a:pPr marL="0" indent="0" algn="just">
              <a:buNone/>
            </a:pPr>
            <a:r>
              <a:rPr lang="pl-PL" dirty="0"/>
              <a:t>W ramach typu 2 - istnieją dziewięć kategorie marnotrawstwa: </a:t>
            </a:r>
          </a:p>
          <a:p>
            <a:pPr marL="0" indent="0" algn="just">
              <a:buNone/>
            </a:pPr>
            <a:r>
              <a:rPr lang="pl-PL" dirty="0"/>
              <a:t>(1) Transport, tj. nadmierny przepływ produktu, (2) Inwentarz, tj. zapasy towarów i surowców, (3) Ruch, tj. nadmierny ruch maszyny lub ludzi, (4) Oczekiwanie, (5) Nadprodukcja, (6) Nadmierne przetwarzanie oraz (7) Wady.</a:t>
            </a:r>
          </a:p>
        </p:txBody>
      </p:sp>
    </p:spTree>
    <p:extLst>
      <p:ext uri="{BB962C8B-B14F-4D97-AF65-F5344CB8AC3E}">
        <p14:creationId xmlns:p14="http://schemas.microsoft.com/office/powerpoint/2010/main" val="21863897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FD5CD-6EB3-460A-9CB4-89CCECD8DB09}"/>
              </a:ext>
            </a:extLst>
          </p:cNvPr>
          <p:cNvSpPr>
            <a:spLocks noGrp="1"/>
          </p:cNvSpPr>
          <p:nvPr>
            <p:ph type="title"/>
          </p:nvPr>
        </p:nvSpPr>
        <p:spPr/>
        <p:txBody>
          <a:bodyPr/>
          <a:lstStyle/>
          <a:p>
            <a:r>
              <a:rPr lang="pl-PL" dirty="0" err="1"/>
              <a:t>Muri</a:t>
            </a:r>
            <a:r>
              <a:rPr lang="pl-PL" dirty="0"/>
              <a:t> omówienie definicji i przykłady</a:t>
            </a:r>
          </a:p>
        </p:txBody>
      </p:sp>
      <p:sp>
        <p:nvSpPr>
          <p:cNvPr id="3" name="Content Placeholder 2">
            <a:extLst>
              <a:ext uri="{FF2B5EF4-FFF2-40B4-BE49-F238E27FC236}">
                <a16:creationId xmlns:a16="http://schemas.microsoft.com/office/drawing/2014/main" id="{64563FED-CD0F-4778-9163-742AFF36DF1E}"/>
              </a:ext>
            </a:extLst>
          </p:cNvPr>
          <p:cNvSpPr>
            <a:spLocks noGrp="1"/>
          </p:cNvSpPr>
          <p:nvPr>
            <p:ph idx="1"/>
          </p:nvPr>
        </p:nvSpPr>
        <p:spPr/>
        <p:txBody>
          <a:bodyPr/>
          <a:lstStyle/>
          <a:p>
            <a:pPr marL="0" indent="0" algn="just">
              <a:buNone/>
            </a:pPr>
            <a:r>
              <a:rPr lang="pl-PL" dirty="0" err="1"/>
              <a:t>Muri</a:t>
            </a:r>
            <a:r>
              <a:rPr lang="pl-PL" dirty="0"/>
              <a:t> oznacza przeciążenie, ponad siły, przesadność, niemożliwość lub nieracjonalność. </a:t>
            </a:r>
            <a:r>
              <a:rPr lang="pl-PL" dirty="0" err="1"/>
              <a:t>Muri</a:t>
            </a:r>
            <a:r>
              <a:rPr lang="pl-PL" dirty="0"/>
              <a:t> może wynikać z Mury, a w niektórych przypadkach być spowodowane nadmiernym usuwaniem </a:t>
            </a:r>
            <a:r>
              <a:rPr lang="pl-PL" dirty="0" err="1"/>
              <a:t>Mudy</a:t>
            </a:r>
            <a:r>
              <a:rPr lang="pl-PL" dirty="0"/>
              <a:t> (odpadów) z procesu. </a:t>
            </a:r>
            <a:r>
              <a:rPr lang="pl-PL" dirty="0" err="1"/>
              <a:t>Muri</a:t>
            </a:r>
            <a:r>
              <a:rPr lang="pl-PL" dirty="0"/>
              <a:t> istnieje również wtedy, gdy maszyny lub operatorzy są wykorzystywani do ponad 100% zdolności do wykonania zadania lub w sposób niezrównoważony.</a:t>
            </a:r>
          </a:p>
          <a:p>
            <a:pPr marL="0" indent="0" algn="just">
              <a:buNone/>
            </a:pPr>
            <a:r>
              <a:rPr lang="pl-PL" dirty="0" err="1"/>
              <a:t>Muri</a:t>
            </a:r>
            <a:r>
              <a:rPr lang="pl-PL" dirty="0"/>
              <a:t> przez pewien czas może skutkować absencją pracowników, chorobami i awariami maszyn. Standaryzacja pracy może pomóc                     w uniknięciu </a:t>
            </a:r>
            <a:r>
              <a:rPr lang="pl-PL" dirty="0" err="1"/>
              <a:t>Muri</a:t>
            </a:r>
            <a:r>
              <a:rPr lang="pl-PL" dirty="0"/>
              <a:t> poprzez zaprojektowanie procesów pracy tak, aby równomiernie rozłożyć obciążenie i nie obciążać żadnego konkretnego pracownika lub sprzętu.</a:t>
            </a:r>
          </a:p>
          <a:p>
            <a:endParaRPr lang="pl-PL" dirty="0"/>
          </a:p>
        </p:txBody>
      </p:sp>
    </p:spTree>
    <p:extLst>
      <p:ext uri="{BB962C8B-B14F-4D97-AF65-F5344CB8AC3E}">
        <p14:creationId xmlns:p14="http://schemas.microsoft.com/office/powerpoint/2010/main" val="657559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FD5CD-6EB3-460A-9CB4-89CCECD8DB09}"/>
              </a:ext>
            </a:extLst>
          </p:cNvPr>
          <p:cNvSpPr>
            <a:spLocks noGrp="1"/>
          </p:cNvSpPr>
          <p:nvPr>
            <p:ph type="title"/>
          </p:nvPr>
        </p:nvSpPr>
        <p:spPr/>
        <p:txBody>
          <a:bodyPr/>
          <a:lstStyle/>
          <a:p>
            <a:r>
              <a:rPr lang="pl-PL" dirty="0"/>
              <a:t>Znaczenie eliminacji marnotrawstw w procesach</a:t>
            </a:r>
          </a:p>
        </p:txBody>
      </p:sp>
      <p:sp>
        <p:nvSpPr>
          <p:cNvPr id="3" name="Content Placeholder 2">
            <a:extLst>
              <a:ext uri="{FF2B5EF4-FFF2-40B4-BE49-F238E27FC236}">
                <a16:creationId xmlns:a16="http://schemas.microsoft.com/office/drawing/2014/main" id="{64563FED-CD0F-4778-9163-742AFF36DF1E}"/>
              </a:ext>
            </a:extLst>
          </p:cNvPr>
          <p:cNvSpPr>
            <a:spLocks noGrp="1"/>
          </p:cNvSpPr>
          <p:nvPr>
            <p:ph idx="1"/>
          </p:nvPr>
        </p:nvSpPr>
        <p:spPr/>
        <p:txBody>
          <a:bodyPr/>
          <a:lstStyle/>
          <a:p>
            <a:pPr marL="0" indent="0" algn="just">
              <a:buNone/>
            </a:pPr>
            <a:r>
              <a:rPr lang="pl-PL" dirty="0"/>
              <a:t>Eliminacja marnotrawstw to działanie skupione na usprawnieniu realizacji procesów. Pozwala to na zwiększenie produktywności firmy, poprawę efektywności, poprawę jakości i skupienie działalności przedsiębiorstwa wyłącznie na czynnościach                          i działaniach które powodują zwiększenie wartości dodanej dla klienta.</a:t>
            </a:r>
          </a:p>
          <a:p>
            <a:pPr marL="0" indent="0" algn="just">
              <a:buNone/>
            </a:pPr>
            <a:r>
              <a:rPr lang="pl-PL" dirty="0"/>
              <a:t>Występowanie marnotrawstwa w procesach powoduje zwiększenie czasu realizacji procesów, zwiększenie ich kosztu, oraz wzrost strat                     i problemów jakościowych. Wszystkie te czynniki przekładają się na gorsze funkcjonowanie firmy i mogą powodować dyskomfort pracowników związany z przeciążeniem oraz wykonywaniem czynności realnie nie potrzebnych z punktu widzenia wartości kreowanej w procesie.</a:t>
            </a:r>
          </a:p>
        </p:txBody>
      </p:sp>
    </p:spTree>
    <p:extLst>
      <p:ext uri="{BB962C8B-B14F-4D97-AF65-F5344CB8AC3E}">
        <p14:creationId xmlns:p14="http://schemas.microsoft.com/office/powerpoint/2010/main" val="29823128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5E58A-618A-4E9F-A347-7C52F6EB3F66}"/>
              </a:ext>
            </a:extLst>
          </p:cNvPr>
          <p:cNvSpPr>
            <a:spLocks noGrp="1"/>
          </p:cNvSpPr>
          <p:nvPr>
            <p:ph type="title"/>
          </p:nvPr>
        </p:nvSpPr>
        <p:spPr/>
        <p:txBody>
          <a:bodyPr/>
          <a:lstStyle/>
          <a:p>
            <a:r>
              <a:rPr lang="pl-PL" dirty="0"/>
              <a:t>Ćwiczenie numer 2 </a:t>
            </a:r>
          </a:p>
        </p:txBody>
      </p:sp>
      <p:sp>
        <p:nvSpPr>
          <p:cNvPr id="3" name="Content Placeholder 2">
            <a:extLst>
              <a:ext uri="{FF2B5EF4-FFF2-40B4-BE49-F238E27FC236}">
                <a16:creationId xmlns:a16="http://schemas.microsoft.com/office/drawing/2014/main" id="{45BDA47A-83AE-4325-8D19-8BC06A6B7A61}"/>
              </a:ext>
            </a:extLst>
          </p:cNvPr>
          <p:cNvSpPr>
            <a:spLocks noGrp="1"/>
          </p:cNvSpPr>
          <p:nvPr>
            <p:ph idx="1"/>
          </p:nvPr>
        </p:nvSpPr>
        <p:spPr/>
        <p:txBody>
          <a:bodyPr>
            <a:normAutofit fontScale="92500" lnSpcReduction="10000"/>
          </a:bodyPr>
          <a:lstStyle/>
          <a:p>
            <a:pPr marL="0" indent="0" algn="just">
              <a:buNone/>
            </a:pPr>
            <a:r>
              <a:rPr lang="pl-PL" dirty="0"/>
              <a:t>Proszę przeczytać podane poniżej opisy i poprawnie zidentyfikować do jakiego obszaru usprawnień się one odnoszą. Proszę o uzasadnienie decyzji.</a:t>
            </a:r>
          </a:p>
          <a:p>
            <a:pPr marL="457200" indent="-457200" algn="just">
              <a:buFont typeface="+mj-lt"/>
              <a:buAutoNum type="arabicPeriod"/>
            </a:pPr>
            <a:r>
              <a:rPr lang="pl-PL" dirty="0"/>
              <a:t>Opóźnienia realizacji wynikające z wolniejszej niż zwykle obsługi wysyłek,</a:t>
            </a:r>
          </a:p>
          <a:p>
            <a:pPr marL="457200" indent="-457200" algn="just">
              <a:buFont typeface="+mj-lt"/>
              <a:buAutoNum type="arabicPeriod"/>
            </a:pPr>
            <a:r>
              <a:rPr lang="pl-PL" dirty="0"/>
              <a:t>Produkowanie na zapas, powyżej wielkości produkcji objętych zleceniem,</a:t>
            </a:r>
          </a:p>
          <a:p>
            <a:pPr marL="457200" indent="-457200" algn="just">
              <a:buFont typeface="+mj-lt"/>
              <a:buAutoNum type="arabicPeriod"/>
            </a:pPr>
            <a:r>
              <a:rPr lang="pl-PL" dirty="0"/>
              <a:t>Brak możliwości produkcji z uwagi na niekompletne narzędzia,</a:t>
            </a:r>
          </a:p>
          <a:p>
            <a:pPr marL="457200" indent="-457200" algn="just">
              <a:buFont typeface="+mj-lt"/>
              <a:buAutoNum type="arabicPeriod"/>
            </a:pPr>
            <a:r>
              <a:rPr lang="pl-PL" dirty="0"/>
              <a:t>Błędy realizacji wynikające z bardzo dużej liczby zleceń, wyraźnie większej niż średnia liczba zleceń realizowanych przez zespół, </a:t>
            </a:r>
          </a:p>
          <a:p>
            <a:pPr marL="457200" indent="-457200" algn="just">
              <a:buFont typeface="+mj-lt"/>
              <a:buAutoNum type="arabicPeriod"/>
            </a:pPr>
            <a:r>
              <a:rPr lang="pl-PL" dirty="0"/>
              <a:t>Wadliwa produkcja, wyroby gotowe nie przechodzą kontroli jakościowej,</a:t>
            </a:r>
          </a:p>
          <a:p>
            <a:pPr marL="457200" indent="-457200" algn="just">
              <a:buFont typeface="+mj-lt"/>
              <a:buAutoNum type="arabicPeriod"/>
            </a:pPr>
            <a:r>
              <a:rPr lang="pl-PL" dirty="0"/>
              <a:t>Wprowadzenie systemu rotacji pracowników w obszarze jednej zmiany. Zgodnie z założeniami pracownicy w trakcie zmiany obsługują trzy różne linie produkcyjne ulokowane w dwóch halach produkcyjnych.</a:t>
            </a:r>
          </a:p>
          <a:p>
            <a:pPr marL="0" indent="0">
              <a:buNone/>
            </a:pPr>
            <a:endParaRPr lang="pl-PL" dirty="0"/>
          </a:p>
        </p:txBody>
      </p:sp>
    </p:spTree>
    <p:extLst>
      <p:ext uri="{BB962C8B-B14F-4D97-AF65-F5344CB8AC3E}">
        <p14:creationId xmlns:p14="http://schemas.microsoft.com/office/powerpoint/2010/main" val="16732394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6B9675-624E-4709-9195-D8C47B05A8DA}"/>
              </a:ext>
            </a:extLst>
          </p:cNvPr>
          <p:cNvSpPr>
            <a:spLocks noGrp="1"/>
          </p:cNvSpPr>
          <p:nvPr>
            <p:ph type="title"/>
          </p:nvPr>
        </p:nvSpPr>
        <p:spPr/>
        <p:txBody>
          <a:bodyPr/>
          <a:lstStyle/>
          <a:p>
            <a:r>
              <a:rPr lang="pl-PL" dirty="0"/>
              <a:t>LEAN – RODZAJE MARNOTRAWSTW</a:t>
            </a:r>
          </a:p>
        </p:txBody>
      </p:sp>
      <p:sp>
        <p:nvSpPr>
          <p:cNvPr id="3" name="Text Placeholder 2">
            <a:extLst>
              <a:ext uri="{FF2B5EF4-FFF2-40B4-BE49-F238E27FC236}">
                <a16:creationId xmlns:a16="http://schemas.microsoft.com/office/drawing/2014/main" id="{BAC1DABA-CDD5-4F85-A77F-A0D1D007C80F}"/>
              </a:ext>
            </a:extLst>
          </p:cNvPr>
          <p:cNvSpPr>
            <a:spLocks noGrp="1"/>
          </p:cNvSpPr>
          <p:nvPr>
            <p:ph type="body" idx="1"/>
          </p:nvPr>
        </p:nvSpPr>
        <p:spPr/>
        <p:txBody>
          <a:bodyPr/>
          <a:lstStyle/>
          <a:p>
            <a:r>
              <a:rPr lang="pl-PL" dirty="0"/>
              <a:t>LEKCJA 3 - LEKCJA 4 </a:t>
            </a:r>
          </a:p>
        </p:txBody>
      </p:sp>
    </p:spTree>
    <p:extLst>
      <p:ext uri="{BB962C8B-B14F-4D97-AF65-F5344CB8AC3E}">
        <p14:creationId xmlns:p14="http://schemas.microsoft.com/office/powerpoint/2010/main" val="396345553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C2037-D69A-42B9-8021-EDF786DE5D06}"/>
              </a:ext>
            </a:extLst>
          </p:cNvPr>
          <p:cNvSpPr>
            <a:spLocks noGrp="1"/>
          </p:cNvSpPr>
          <p:nvPr>
            <p:ph type="title"/>
          </p:nvPr>
        </p:nvSpPr>
        <p:spPr/>
        <p:txBody>
          <a:bodyPr>
            <a:normAutofit/>
          </a:bodyPr>
          <a:lstStyle/>
          <a:p>
            <a:r>
              <a:rPr lang="pl-PL" sz="3200" dirty="0"/>
              <a:t>Marnotrawstwo</a:t>
            </a:r>
          </a:p>
        </p:txBody>
      </p:sp>
      <p:sp>
        <p:nvSpPr>
          <p:cNvPr id="3" name="Content Placeholder 2">
            <a:extLst>
              <a:ext uri="{FF2B5EF4-FFF2-40B4-BE49-F238E27FC236}">
                <a16:creationId xmlns:a16="http://schemas.microsoft.com/office/drawing/2014/main" id="{A00C65CE-BAB6-46B5-97A8-A83CC2D36699}"/>
              </a:ext>
            </a:extLst>
          </p:cNvPr>
          <p:cNvSpPr>
            <a:spLocks noGrp="1"/>
          </p:cNvSpPr>
          <p:nvPr>
            <p:ph idx="1"/>
          </p:nvPr>
        </p:nvSpPr>
        <p:spPr/>
        <p:txBody>
          <a:bodyPr/>
          <a:lstStyle/>
          <a:p>
            <a:pPr marL="0" indent="0" algn="just">
              <a:buNone/>
            </a:pPr>
            <a:r>
              <a:rPr lang="pl-PL" dirty="0"/>
              <a:t>Marnotrawstwo – MUDA</a:t>
            </a:r>
          </a:p>
          <a:p>
            <a:pPr marL="0" indent="0" algn="just">
              <a:buNone/>
            </a:pPr>
            <a:r>
              <a:rPr lang="pl-PL" dirty="0"/>
              <a:t>W zakresie Lean Management oznacza wszystkie czynniki pochłaniające zasoby, które jednocześnie nie przyczyniają się do generowania wartości dodanej w organizacji. </a:t>
            </a:r>
          </a:p>
          <a:p>
            <a:pPr marL="0" indent="0" algn="just">
              <a:buNone/>
            </a:pPr>
            <a:r>
              <a:rPr lang="pl-PL" dirty="0"/>
              <a:t>Wartość w tym ujęciu rozpatrywana jest jako działania i elementy rozwiązania przynoszące realną korzyść klientowi. Stanowi wszystko to za co klient chce zapłacić i oczekuje otrzymać w ramach rozwiązania.</a:t>
            </a:r>
          </a:p>
          <a:p>
            <a:endParaRPr lang="pl-PL" dirty="0"/>
          </a:p>
        </p:txBody>
      </p:sp>
    </p:spTree>
    <p:extLst>
      <p:ext uri="{BB962C8B-B14F-4D97-AF65-F5344CB8AC3E}">
        <p14:creationId xmlns:p14="http://schemas.microsoft.com/office/powerpoint/2010/main" val="28369244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C2037-D69A-42B9-8021-EDF786DE5D06}"/>
              </a:ext>
            </a:extLst>
          </p:cNvPr>
          <p:cNvSpPr>
            <a:spLocks noGrp="1"/>
          </p:cNvSpPr>
          <p:nvPr>
            <p:ph type="title"/>
          </p:nvPr>
        </p:nvSpPr>
        <p:spPr/>
        <p:txBody>
          <a:bodyPr/>
          <a:lstStyle/>
          <a:p>
            <a:r>
              <a:rPr lang="pl-PL" dirty="0"/>
              <a:t>9 rodzajów marnotrawstw</a:t>
            </a:r>
          </a:p>
        </p:txBody>
      </p:sp>
      <p:sp>
        <p:nvSpPr>
          <p:cNvPr id="3" name="Content Placeholder 2">
            <a:extLst>
              <a:ext uri="{FF2B5EF4-FFF2-40B4-BE49-F238E27FC236}">
                <a16:creationId xmlns:a16="http://schemas.microsoft.com/office/drawing/2014/main" id="{A00C65CE-BAB6-46B5-97A8-A83CC2D36699}"/>
              </a:ext>
            </a:extLst>
          </p:cNvPr>
          <p:cNvSpPr>
            <a:spLocks noGrp="1"/>
          </p:cNvSpPr>
          <p:nvPr>
            <p:ph idx="1"/>
          </p:nvPr>
        </p:nvSpPr>
        <p:spPr/>
        <p:txBody>
          <a:bodyPr>
            <a:normAutofit lnSpcReduction="10000"/>
          </a:bodyPr>
          <a:lstStyle/>
          <a:p>
            <a:pPr algn="just"/>
            <a:r>
              <a:rPr lang="pl-PL" b="1" dirty="0"/>
              <a:t>Nadprodukcja</a:t>
            </a:r>
          </a:p>
          <a:p>
            <a:pPr marL="0" indent="0" algn="just">
              <a:buNone/>
            </a:pPr>
            <a:r>
              <a:rPr lang="pl-PL" dirty="0"/>
              <a:t>Produkowanie w większych ilościach i wcześniej niż oczekuje tego kolejny proces lub klient. Skutkuje ono nadmiernym obciążeniem procesu produkcji, koniecznością zwiększenia obsady, poniesienia kosztów magazynowania, transportu.</a:t>
            </a:r>
          </a:p>
          <a:p>
            <a:pPr marL="0" indent="0" algn="just">
              <a:buNone/>
            </a:pPr>
            <a:endParaRPr lang="pl-PL" dirty="0"/>
          </a:p>
          <a:p>
            <a:pPr algn="just"/>
            <a:r>
              <a:rPr lang="pl-PL" b="1" dirty="0"/>
              <a:t>Zapasy</a:t>
            </a:r>
          </a:p>
          <a:p>
            <a:pPr marL="0" indent="0" algn="just">
              <a:buNone/>
            </a:pPr>
            <a:r>
              <a:rPr lang="pl-PL" dirty="0"/>
              <a:t>Obejmuje tworzenie zapasów takich jak np. dokumentów czy raportów w formie papierowej czy też elektronicznej. Nadmierne przetwarzanie w porównaniu do pojedynczych elementów, wymaga większego obciążenia procesu.</a:t>
            </a:r>
          </a:p>
          <a:p>
            <a:pPr marL="0" indent="0" algn="just">
              <a:buNone/>
            </a:pPr>
            <a:endParaRPr lang="pl-PL" dirty="0"/>
          </a:p>
          <a:p>
            <a:pPr algn="just"/>
            <a:r>
              <a:rPr lang="pl-PL" b="1" dirty="0"/>
              <a:t>Transport</a:t>
            </a:r>
          </a:p>
          <a:p>
            <a:pPr marL="0" indent="0" algn="just">
              <a:buNone/>
            </a:pPr>
            <a:r>
              <a:rPr lang="pl-PL" dirty="0"/>
              <a:t>Nadmierne operacje obejmujące przekazywanie dokumentacji, materiałów, informacji, które ostatecznie nie skutkują realnym efektem zwiększenia wartości dodanej.</a:t>
            </a:r>
          </a:p>
        </p:txBody>
      </p:sp>
    </p:spTree>
    <p:extLst>
      <p:ext uri="{BB962C8B-B14F-4D97-AF65-F5344CB8AC3E}">
        <p14:creationId xmlns:p14="http://schemas.microsoft.com/office/powerpoint/2010/main" val="39698130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C2037-D69A-42B9-8021-EDF786DE5D06}"/>
              </a:ext>
            </a:extLst>
          </p:cNvPr>
          <p:cNvSpPr>
            <a:spLocks noGrp="1"/>
          </p:cNvSpPr>
          <p:nvPr>
            <p:ph type="title"/>
          </p:nvPr>
        </p:nvSpPr>
        <p:spPr/>
        <p:txBody>
          <a:bodyPr/>
          <a:lstStyle/>
          <a:p>
            <a:r>
              <a:rPr lang="pl-PL" dirty="0"/>
              <a:t>9 rodzajów marnotrawstw</a:t>
            </a:r>
          </a:p>
        </p:txBody>
      </p:sp>
      <p:sp>
        <p:nvSpPr>
          <p:cNvPr id="3" name="Content Placeholder 2">
            <a:extLst>
              <a:ext uri="{FF2B5EF4-FFF2-40B4-BE49-F238E27FC236}">
                <a16:creationId xmlns:a16="http://schemas.microsoft.com/office/drawing/2014/main" id="{A00C65CE-BAB6-46B5-97A8-A83CC2D36699}"/>
              </a:ext>
            </a:extLst>
          </p:cNvPr>
          <p:cNvSpPr>
            <a:spLocks noGrp="1"/>
          </p:cNvSpPr>
          <p:nvPr>
            <p:ph idx="1"/>
          </p:nvPr>
        </p:nvSpPr>
        <p:spPr/>
        <p:txBody>
          <a:bodyPr>
            <a:normAutofit fontScale="92500" lnSpcReduction="10000"/>
          </a:bodyPr>
          <a:lstStyle/>
          <a:p>
            <a:pPr algn="just"/>
            <a:r>
              <a:rPr lang="pl-PL" b="1" dirty="0"/>
              <a:t>Błędy, poprawk</a:t>
            </a:r>
            <a:r>
              <a:rPr lang="pl-PL" dirty="0"/>
              <a:t>i</a:t>
            </a:r>
          </a:p>
          <a:p>
            <a:pPr marL="0" indent="0" algn="just">
              <a:buNone/>
            </a:pPr>
            <a:r>
              <a:rPr lang="pl-PL" dirty="0"/>
              <a:t>Produkowanie wyrobów wadliwych, wykonywanie pracy w sposób niewłaściwy, nieprawidłowy, oraz czynności wynikające z konieczności ich poprawy i korygowania.</a:t>
            </a:r>
          </a:p>
          <a:p>
            <a:pPr marL="0" indent="0" algn="just">
              <a:buNone/>
            </a:pPr>
            <a:endParaRPr lang="pl-PL" dirty="0"/>
          </a:p>
          <a:p>
            <a:pPr algn="just"/>
            <a:r>
              <a:rPr lang="pl-PL" b="1" dirty="0"/>
              <a:t>Ruch</a:t>
            </a:r>
          </a:p>
          <a:p>
            <a:pPr marL="0" indent="0" algn="just">
              <a:buNone/>
            </a:pPr>
            <a:r>
              <a:rPr lang="pl-PL" dirty="0"/>
              <a:t>Czynności i ruchy pomocnicze wykonywane przez pracownika, nie skutkujące jednocześnie zwiększeniem wartości dodanej dla klienta. Obejmują one ruchy takie jak: poszukiwanie narzędzi i części, przekładanie materiałów, niepotrzebne poruszanie się w obrębie stanowiska pracy.</a:t>
            </a:r>
          </a:p>
          <a:p>
            <a:pPr marL="0" indent="0" algn="just">
              <a:buNone/>
            </a:pPr>
            <a:endParaRPr lang="pl-PL" dirty="0"/>
          </a:p>
          <a:p>
            <a:pPr algn="just"/>
            <a:r>
              <a:rPr lang="pl-PL" b="1" dirty="0"/>
              <a:t>Czekanie</a:t>
            </a:r>
          </a:p>
          <a:p>
            <a:pPr marL="0" indent="0" algn="just">
              <a:buNone/>
            </a:pPr>
            <a:r>
              <a:rPr lang="pl-PL" dirty="0"/>
              <a:t>Obejmuje ono klientów oczekujących na zaistnienie różnego rodzaju zdarzeń odblokowujących realizację procesu. W tym obszarze znajduje się zarówno oczekiwanie na zgody formalne, jak i oczekiwanie na usunięcie usterek.</a:t>
            </a:r>
          </a:p>
        </p:txBody>
      </p:sp>
    </p:spTree>
    <p:extLst>
      <p:ext uri="{BB962C8B-B14F-4D97-AF65-F5344CB8AC3E}">
        <p14:creationId xmlns:p14="http://schemas.microsoft.com/office/powerpoint/2010/main" val="25515495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C2037-D69A-42B9-8021-EDF786DE5D06}"/>
              </a:ext>
            </a:extLst>
          </p:cNvPr>
          <p:cNvSpPr>
            <a:spLocks noGrp="1"/>
          </p:cNvSpPr>
          <p:nvPr>
            <p:ph type="title"/>
          </p:nvPr>
        </p:nvSpPr>
        <p:spPr/>
        <p:txBody>
          <a:bodyPr/>
          <a:lstStyle/>
          <a:p>
            <a:r>
              <a:rPr lang="pl-PL" dirty="0"/>
              <a:t>9 rodzajów marnotrawstw</a:t>
            </a:r>
          </a:p>
        </p:txBody>
      </p:sp>
      <p:sp>
        <p:nvSpPr>
          <p:cNvPr id="3" name="Content Placeholder 2">
            <a:extLst>
              <a:ext uri="{FF2B5EF4-FFF2-40B4-BE49-F238E27FC236}">
                <a16:creationId xmlns:a16="http://schemas.microsoft.com/office/drawing/2014/main" id="{A00C65CE-BAB6-46B5-97A8-A83CC2D36699}"/>
              </a:ext>
            </a:extLst>
          </p:cNvPr>
          <p:cNvSpPr>
            <a:spLocks noGrp="1"/>
          </p:cNvSpPr>
          <p:nvPr>
            <p:ph idx="1"/>
          </p:nvPr>
        </p:nvSpPr>
        <p:spPr/>
        <p:txBody>
          <a:bodyPr/>
          <a:lstStyle/>
          <a:p>
            <a:pPr algn="just"/>
            <a:r>
              <a:rPr lang="pl-PL" b="1" dirty="0"/>
              <a:t>Przetwarzanie</a:t>
            </a:r>
          </a:p>
          <a:p>
            <a:pPr marL="0" indent="0" algn="just">
              <a:buNone/>
            </a:pPr>
            <a:r>
              <a:rPr lang="pl-PL" dirty="0"/>
              <a:t>Obejmuje ono nadmierne przetwarzanie produktu, czyli wszystkie czynności które są wykonywane w procesie produkcji a nie są niezbędne do wytworzenia produktów spełniających wymogi jakościowe klienta.</a:t>
            </a:r>
          </a:p>
          <a:p>
            <a:pPr algn="just"/>
            <a:r>
              <a:rPr lang="pl-PL" b="1" dirty="0"/>
              <a:t>Zarządzanie</a:t>
            </a:r>
          </a:p>
          <a:p>
            <a:pPr marL="0" indent="0" algn="just">
              <a:buNone/>
            </a:pPr>
            <a:r>
              <a:rPr lang="pl-PL" dirty="0"/>
              <a:t>Nieefektywne zarządzanie. Nieskuteczność planowania, organizowania, motywowania, kierowania. Może obejmować przykładowo nadmierne kontrolowanie podwładnych.</a:t>
            </a:r>
          </a:p>
          <a:p>
            <a:pPr algn="just"/>
            <a:r>
              <a:rPr lang="pl-PL" b="1" dirty="0"/>
              <a:t>Niewykorzystane talenty</a:t>
            </a:r>
          </a:p>
          <a:p>
            <a:pPr marL="0" indent="0" algn="just">
              <a:buNone/>
            </a:pPr>
            <a:r>
              <a:rPr lang="pl-PL" dirty="0"/>
              <a:t>W zakresie tego rodzaju marnotrawstwa wliczane są niewykorzystane przez organizację umiejętności, pomysłowość, kreatywność i kompetencje pracowników. Może ono wystąpić szczególnie w organizacjach zarządzanych w autorytarnym stylu.</a:t>
            </a:r>
          </a:p>
        </p:txBody>
      </p:sp>
    </p:spTree>
    <p:extLst>
      <p:ext uri="{BB962C8B-B14F-4D97-AF65-F5344CB8AC3E}">
        <p14:creationId xmlns:p14="http://schemas.microsoft.com/office/powerpoint/2010/main" val="37518542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77557-59CD-4018-A409-4F05EC944CC0}"/>
              </a:ext>
            </a:extLst>
          </p:cNvPr>
          <p:cNvSpPr>
            <a:spLocks noGrp="1"/>
          </p:cNvSpPr>
          <p:nvPr>
            <p:ph type="title"/>
          </p:nvPr>
        </p:nvSpPr>
        <p:spPr/>
        <p:txBody>
          <a:bodyPr/>
          <a:lstStyle/>
          <a:p>
            <a:r>
              <a:rPr lang="pl-PL" dirty="0"/>
              <a:t>klient wewnętrzny</a:t>
            </a:r>
          </a:p>
        </p:txBody>
      </p:sp>
      <p:sp>
        <p:nvSpPr>
          <p:cNvPr id="3" name="Content Placeholder 2">
            <a:extLst>
              <a:ext uri="{FF2B5EF4-FFF2-40B4-BE49-F238E27FC236}">
                <a16:creationId xmlns:a16="http://schemas.microsoft.com/office/drawing/2014/main" id="{5EF39A63-E4FC-4386-9C79-1196087E314E}"/>
              </a:ext>
            </a:extLst>
          </p:cNvPr>
          <p:cNvSpPr>
            <a:spLocks noGrp="1"/>
          </p:cNvSpPr>
          <p:nvPr>
            <p:ph idx="1"/>
          </p:nvPr>
        </p:nvSpPr>
        <p:spPr/>
        <p:txBody>
          <a:bodyPr>
            <a:normAutofit/>
          </a:bodyPr>
          <a:lstStyle/>
          <a:p>
            <a:pPr algn="just"/>
            <a:r>
              <a:rPr lang="pl-PL" dirty="0"/>
              <a:t>klient wewnętrzny</a:t>
            </a:r>
          </a:p>
          <a:p>
            <a:pPr marL="0" indent="0" algn="just">
              <a:buNone/>
            </a:pPr>
            <a:r>
              <a:rPr lang="pl-PL" dirty="0"/>
              <a:t>Klient wewnętrzny to każdy, kto pracuje w firmie lub z którym pracownicy lub personel wchodzą w interakcje wewnątrz organizacji w ramach swojej normalnej pracy lub obowiązków.</a:t>
            </a:r>
          </a:p>
          <a:p>
            <a:pPr marL="0" indent="0" algn="just">
              <a:buNone/>
            </a:pPr>
            <a:r>
              <a:rPr lang="pl-PL" dirty="0"/>
              <a:t>Ich ogólne doświadczenie ma bezpośredni wpływ na jakość produktu, który ma być dostarczony klientowi zewnętrznemu.</a:t>
            </a:r>
          </a:p>
          <a:p>
            <a:pPr marL="0" indent="0" algn="just">
              <a:buNone/>
            </a:pPr>
            <a:r>
              <a:rPr lang="pl-PL" dirty="0"/>
              <a:t>Klienci wewnętrzni to interesariusze, którzy mają bezpośredni wpływ na produkt lub usługę, pomagając w ten sposób firmie osiągnąć cel organizacyjny.</a:t>
            </a:r>
          </a:p>
          <a:p>
            <a:pPr marL="0" indent="0" algn="just">
              <a:buNone/>
            </a:pPr>
            <a:r>
              <a:rPr lang="pl-PL" dirty="0"/>
              <a:t>Klient wewnętrzny jest w każdym dziale i może pojawić się w dowolnej formie relacji, mogą to być: pracownicy w zespole, dział IT, dział HR.</a:t>
            </a:r>
          </a:p>
          <a:p>
            <a:pPr marL="0" indent="0">
              <a:buNone/>
            </a:pPr>
            <a:endParaRPr lang="pl-PL" dirty="0"/>
          </a:p>
        </p:txBody>
      </p:sp>
    </p:spTree>
    <p:extLst>
      <p:ext uri="{BB962C8B-B14F-4D97-AF65-F5344CB8AC3E}">
        <p14:creationId xmlns:p14="http://schemas.microsoft.com/office/powerpoint/2010/main" val="8458414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Organizacja</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normAutofit/>
          </a:bodyPr>
          <a:lstStyle/>
          <a:p>
            <a:pPr marL="0" indent="0" algn="just">
              <a:buNone/>
            </a:pPr>
            <a:r>
              <a:rPr lang="pl-PL" dirty="0"/>
              <a:t>Termin organizacja pochodzi od greckiego słowa </a:t>
            </a:r>
            <a:r>
              <a:rPr lang="pl-PL" i="1" dirty="0" err="1"/>
              <a:t>organizo</a:t>
            </a:r>
            <a:r>
              <a:rPr lang="pl-PL" dirty="0"/>
              <a:t>,                             co oznacza tworzenie uporządkowanej harmonijnej całości. </a:t>
            </a:r>
            <a:r>
              <a:rPr lang="pl-PL" i="1" dirty="0" err="1"/>
              <a:t>organisatio</a:t>
            </a:r>
            <a:r>
              <a:rPr lang="pl-PL" dirty="0"/>
              <a:t> zaś, oznacza system.</a:t>
            </a:r>
          </a:p>
          <a:p>
            <a:pPr marL="0" indent="0" algn="just">
              <a:buNone/>
            </a:pPr>
            <a:r>
              <a:rPr lang="pl-PL" b="1" dirty="0"/>
              <a:t>Organizacja </a:t>
            </a:r>
            <a:r>
              <a:rPr lang="pl-PL" dirty="0"/>
              <a:t>to wyodrębniony z otoczenia zbiór wewnętrznie powiązanych ze sobą i uporządkowanych elementów, nakierowanych na realizację wspólnego celu.</a:t>
            </a:r>
            <a:endParaRPr lang="pl-PL" b="1" dirty="0"/>
          </a:p>
          <a:p>
            <a:pPr marL="0" indent="0" algn="just">
              <a:buNone/>
            </a:pPr>
            <a:r>
              <a:rPr lang="pl-PL" b="1" dirty="0"/>
              <a:t>Organizacja</a:t>
            </a:r>
            <a:r>
              <a:rPr lang="pl-PL" dirty="0"/>
              <a:t> stanowi ustrukturalizowany, uporządkowany system złożony z czterech elementów: celów, ludzi, wyposażenia, formalnej struktury.</a:t>
            </a:r>
          </a:p>
          <a:p>
            <a:pPr marL="0" indent="0" algn="just">
              <a:buNone/>
            </a:pPr>
            <a:endParaRPr lang="pl-PL" dirty="0"/>
          </a:p>
        </p:txBody>
      </p:sp>
    </p:spTree>
    <p:extLst>
      <p:ext uri="{BB962C8B-B14F-4D97-AF65-F5344CB8AC3E}">
        <p14:creationId xmlns:p14="http://schemas.microsoft.com/office/powerpoint/2010/main" val="16073880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77557-59CD-4018-A409-4F05EC944CC0}"/>
              </a:ext>
            </a:extLst>
          </p:cNvPr>
          <p:cNvSpPr>
            <a:spLocks noGrp="1"/>
          </p:cNvSpPr>
          <p:nvPr>
            <p:ph type="title"/>
          </p:nvPr>
        </p:nvSpPr>
        <p:spPr/>
        <p:txBody>
          <a:bodyPr/>
          <a:lstStyle/>
          <a:p>
            <a:r>
              <a:rPr lang="pl-PL" dirty="0"/>
              <a:t>klient zewnętrzny</a:t>
            </a:r>
          </a:p>
        </p:txBody>
      </p:sp>
      <p:sp>
        <p:nvSpPr>
          <p:cNvPr id="3" name="Content Placeholder 2">
            <a:extLst>
              <a:ext uri="{FF2B5EF4-FFF2-40B4-BE49-F238E27FC236}">
                <a16:creationId xmlns:a16="http://schemas.microsoft.com/office/drawing/2014/main" id="{5EF39A63-E4FC-4386-9C79-1196087E314E}"/>
              </a:ext>
            </a:extLst>
          </p:cNvPr>
          <p:cNvSpPr>
            <a:spLocks noGrp="1"/>
          </p:cNvSpPr>
          <p:nvPr>
            <p:ph idx="1"/>
          </p:nvPr>
        </p:nvSpPr>
        <p:spPr/>
        <p:txBody>
          <a:bodyPr>
            <a:normAutofit/>
          </a:bodyPr>
          <a:lstStyle/>
          <a:p>
            <a:pPr algn="just"/>
            <a:r>
              <a:rPr lang="pl-PL" dirty="0"/>
              <a:t>klient zewnętrzny</a:t>
            </a:r>
          </a:p>
          <a:p>
            <a:pPr marL="0" indent="0" algn="just">
              <a:buNone/>
            </a:pPr>
            <a:r>
              <a:rPr lang="pl-PL" dirty="0"/>
              <a:t>Klient Zewnętrzny to typ klienta, który nie ma żadnych bezpośrednich relacji z firmą, ale kupuje i konsumuje wytwarzane produkty i usługi. Klient zewnętrzny jest powszechnie określany mianem „klienta”.</a:t>
            </a:r>
          </a:p>
          <a:p>
            <a:pPr marL="0" indent="0" algn="just">
              <a:buNone/>
            </a:pPr>
            <a:r>
              <a:rPr lang="pl-PL" dirty="0"/>
              <a:t>Kupują produkty lub usługi firmy, ale nie są pracownikami, partnerami, dostawcami ani częścią organizacji w żaden inny sposób. Typowymi przykładami mogą być ludzie, którzy idą do sklepu detalicznego, aby kupić artykuły spożywcze, goście kupujący bilety do pomników lub parków, goście zatrzymujący się w hotelach, goście jedzący w restauracjach.</a:t>
            </a:r>
          </a:p>
          <a:p>
            <a:pPr marL="0" indent="0" algn="just">
              <a:buNone/>
            </a:pPr>
            <a:r>
              <a:rPr lang="pl-PL" dirty="0"/>
              <a:t>Klienci zewnętrzni są często porównywani z klientami wewnętrznymi, którzy są klientami firmy, a także są częścią organizacji, podobnie jak pracownicy firmy.</a:t>
            </a:r>
          </a:p>
        </p:txBody>
      </p:sp>
    </p:spTree>
    <p:extLst>
      <p:ext uri="{BB962C8B-B14F-4D97-AF65-F5344CB8AC3E}">
        <p14:creationId xmlns:p14="http://schemas.microsoft.com/office/powerpoint/2010/main" val="12122434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77557-59CD-4018-A409-4F05EC944CC0}"/>
              </a:ext>
            </a:extLst>
          </p:cNvPr>
          <p:cNvSpPr>
            <a:spLocks noGrp="1"/>
          </p:cNvSpPr>
          <p:nvPr>
            <p:ph type="title"/>
          </p:nvPr>
        </p:nvSpPr>
        <p:spPr/>
        <p:txBody>
          <a:bodyPr/>
          <a:lstStyle/>
          <a:p>
            <a:r>
              <a:rPr lang="pl-PL" dirty="0"/>
              <a:t>Znaczenie wartości dodanej</a:t>
            </a:r>
            <a:br>
              <a:rPr lang="pl-PL" dirty="0"/>
            </a:br>
            <a:endParaRPr lang="pl-PL" dirty="0"/>
          </a:p>
        </p:txBody>
      </p:sp>
      <p:sp>
        <p:nvSpPr>
          <p:cNvPr id="3" name="Content Placeholder 2">
            <a:extLst>
              <a:ext uri="{FF2B5EF4-FFF2-40B4-BE49-F238E27FC236}">
                <a16:creationId xmlns:a16="http://schemas.microsoft.com/office/drawing/2014/main" id="{5EF39A63-E4FC-4386-9C79-1196087E314E}"/>
              </a:ext>
            </a:extLst>
          </p:cNvPr>
          <p:cNvSpPr>
            <a:spLocks noGrp="1"/>
          </p:cNvSpPr>
          <p:nvPr>
            <p:ph idx="1"/>
          </p:nvPr>
        </p:nvSpPr>
        <p:spPr/>
        <p:txBody>
          <a:bodyPr>
            <a:normAutofit/>
          </a:bodyPr>
          <a:lstStyle/>
          <a:p>
            <a:pPr marL="0" lvl="0" indent="0" algn="just">
              <a:lnSpc>
                <a:spcPct val="107000"/>
              </a:lnSpc>
              <a:spcAft>
                <a:spcPts val="800"/>
              </a:spcAft>
              <a:buNone/>
            </a:pPr>
            <a:r>
              <a:rPr lang="pl-PL" sz="1800" dirty="0">
                <a:effectLst/>
                <a:latin typeface="Calibri" panose="020F0502020204030204" pitchFamily="34" charset="0"/>
                <a:ea typeface="Calibri" panose="020F0502020204030204" pitchFamily="34" charset="0"/>
                <a:cs typeface="Times New Roman" panose="02020603050405020304" pitchFamily="18" charset="0"/>
              </a:rPr>
              <a:t>Czynność ma wartość dodaną, jeśli klient jest gotów za nią zapłacić; zmienia formę, dopasowanie lub funkcję produktu lub usługi; konwertuje dane wejściowe na dane wyjściowe. Wartość dodana to nie jest marnotrawstwo.</a:t>
            </a:r>
          </a:p>
          <a:p>
            <a:pPr marL="0" lvl="0" indent="0" algn="just">
              <a:lnSpc>
                <a:spcPct val="107000"/>
              </a:lnSpc>
              <a:spcAft>
                <a:spcPts val="800"/>
              </a:spcAft>
              <a:buNone/>
            </a:pPr>
            <a:r>
              <a:rPr lang="pl-PL" sz="1800" dirty="0">
                <a:effectLst/>
                <a:latin typeface="Calibri" panose="020F0502020204030204" pitchFamily="34" charset="0"/>
                <a:ea typeface="Calibri" panose="020F0502020204030204" pitchFamily="34" charset="0"/>
                <a:cs typeface="Times New Roman" panose="02020603050405020304" pitchFamily="18" charset="0"/>
              </a:rPr>
              <a:t>Tworzenie wartości dodanej, ogniskowanie procesu w obszarze czynności prowadzących do generowania wartości dodanej to główne podstawy implementacji filozofii </a:t>
            </a:r>
            <a:r>
              <a:rPr lang="pl-PL" sz="1800" dirty="0" err="1">
                <a:effectLst/>
                <a:latin typeface="Calibri" panose="020F0502020204030204" pitchFamily="34" charset="0"/>
                <a:ea typeface="Calibri" panose="020F0502020204030204" pitchFamily="34" charset="0"/>
                <a:cs typeface="Times New Roman" panose="02020603050405020304" pitchFamily="18" charset="0"/>
              </a:rPr>
              <a:t>lean</a:t>
            </a:r>
            <a:r>
              <a:rPr lang="pl-PL" sz="1800" dirty="0">
                <a:effectLst/>
                <a:latin typeface="Calibri" panose="020F0502020204030204" pitchFamily="34" charset="0"/>
                <a:ea typeface="Calibri" panose="020F0502020204030204" pitchFamily="34" charset="0"/>
                <a:cs typeface="Times New Roman" panose="02020603050405020304" pitchFamily="18" charset="0"/>
              </a:rPr>
              <a:t> w praktyce. Organizacja powinna wykluczać marnotrawstwo i czynności nie generujące wartości dla klienta, tak aby mieć pewność że jej zasoby będą odpowiednio wykorzystane.</a:t>
            </a:r>
          </a:p>
          <a:p>
            <a:pPr marL="0" lvl="0" indent="0" algn="just">
              <a:lnSpc>
                <a:spcPct val="107000"/>
              </a:lnSpc>
              <a:spcAft>
                <a:spcPts val="800"/>
              </a:spcAft>
              <a:buNone/>
            </a:pPr>
            <a:r>
              <a:rPr lang="pl-PL" sz="1800" dirty="0">
                <a:effectLst/>
                <a:latin typeface="Calibri" panose="020F0502020204030204" pitchFamily="34" charset="0"/>
                <a:ea typeface="Calibri" panose="020F0502020204030204" pitchFamily="34" charset="0"/>
                <a:cs typeface="Times New Roman" panose="02020603050405020304" pitchFamily="18" charset="0"/>
              </a:rPr>
              <a:t>Lean dostarcza prostych wskazówek. Aby coś miało wartość dodaną, muszą się wydarzyć trzy rzeczy:</a:t>
            </a:r>
          </a:p>
          <a:p>
            <a:pPr lvl="1" algn="just">
              <a:lnSpc>
                <a:spcPct val="107000"/>
              </a:lnSpc>
              <a:spcAft>
                <a:spcPts val="800"/>
              </a:spcAft>
            </a:pPr>
            <a:r>
              <a:rPr lang="pl-PL" sz="1600" dirty="0">
                <a:effectLst/>
                <a:latin typeface="Calibri" panose="020F0502020204030204" pitchFamily="34" charset="0"/>
                <a:ea typeface="Calibri" panose="020F0502020204030204" pitchFamily="34" charset="0"/>
                <a:cs typeface="Times New Roman" panose="02020603050405020304" pitchFamily="18" charset="0"/>
              </a:rPr>
              <a:t>Krok musi zmienić formę lub funkcję produktu lub usługi</a:t>
            </a:r>
          </a:p>
          <a:p>
            <a:pPr lvl="1" algn="just">
              <a:lnSpc>
                <a:spcPct val="107000"/>
              </a:lnSpc>
              <a:spcAft>
                <a:spcPts val="800"/>
              </a:spcAft>
            </a:pPr>
            <a:r>
              <a:rPr lang="pl-PL" sz="1600" dirty="0">
                <a:effectLst/>
                <a:latin typeface="Calibri" panose="020F0502020204030204" pitchFamily="34" charset="0"/>
                <a:ea typeface="Calibri" panose="020F0502020204030204" pitchFamily="34" charset="0"/>
                <a:cs typeface="Times New Roman" panose="02020603050405020304" pitchFamily="18" charset="0"/>
              </a:rPr>
              <a:t>Klient musi być gotów zapłacić za zmianę</a:t>
            </a:r>
          </a:p>
          <a:p>
            <a:pPr lvl="1" algn="just">
              <a:lnSpc>
                <a:spcPct val="107000"/>
              </a:lnSpc>
              <a:spcAft>
                <a:spcPts val="800"/>
              </a:spcAft>
            </a:pPr>
            <a:r>
              <a:rPr lang="pl-PL" sz="1600" dirty="0">
                <a:effectLst/>
                <a:latin typeface="Calibri" panose="020F0502020204030204" pitchFamily="34" charset="0"/>
                <a:ea typeface="Calibri" panose="020F0502020204030204" pitchFamily="34" charset="0"/>
                <a:cs typeface="Times New Roman" panose="02020603050405020304" pitchFamily="18" charset="0"/>
              </a:rPr>
              <a:t>Krok musi być wykonany poprawnie za pierwszym razem</a:t>
            </a:r>
          </a:p>
        </p:txBody>
      </p:sp>
    </p:spTree>
    <p:extLst>
      <p:ext uri="{BB962C8B-B14F-4D97-AF65-F5344CB8AC3E}">
        <p14:creationId xmlns:p14="http://schemas.microsoft.com/office/powerpoint/2010/main" val="25080917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B1D1B-6381-4E82-941A-91C082B7691F}"/>
              </a:ext>
            </a:extLst>
          </p:cNvPr>
          <p:cNvSpPr>
            <a:spLocks noGrp="1"/>
          </p:cNvSpPr>
          <p:nvPr>
            <p:ph type="title"/>
          </p:nvPr>
        </p:nvSpPr>
        <p:spPr/>
        <p:txBody>
          <a:bodyPr/>
          <a:lstStyle/>
          <a:p>
            <a:r>
              <a:rPr lang="pl-PL" dirty="0"/>
              <a:t>Ćwiczenie numer 3 </a:t>
            </a:r>
            <a:br>
              <a:rPr lang="pl-PL" dirty="0"/>
            </a:br>
            <a:endParaRPr lang="pl-PL" dirty="0"/>
          </a:p>
        </p:txBody>
      </p:sp>
      <p:sp>
        <p:nvSpPr>
          <p:cNvPr id="3" name="Content Placeholder 2">
            <a:extLst>
              <a:ext uri="{FF2B5EF4-FFF2-40B4-BE49-F238E27FC236}">
                <a16:creationId xmlns:a16="http://schemas.microsoft.com/office/drawing/2014/main" id="{D1C77E51-CE6E-4F43-A880-C3242448F0B4}"/>
              </a:ext>
            </a:extLst>
          </p:cNvPr>
          <p:cNvSpPr>
            <a:spLocks noGrp="1"/>
          </p:cNvSpPr>
          <p:nvPr>
            <p:ph idx="1"/>
          </p:nvPr>
        </p:nvSpPr>
        <p:spPr/>
        <p:txBody>
          <a:bodyPr>
            <a:normAutofit fontScale="92500" lnSpcReduction="20000"/>
          </a:bodyPr>
          <a:lstStyle/>
          <a:p>
            <a:pPr marL="0" indent="0" algn="just">
              <a:buNone/>
            </a:pPr>
            <a:r>
              <a:rPr lang="pl-PL" dirty="0"/>
              <a:t>Proszę przeczytać podane poniżej opisy i poprawnie zidentyfikować jakiego rodzaju marnotrawstwa one dotyczą. Proszę o uzasadnienie decyzji.</a:t>
            </a:r>
          </a:p>
          <a:p>
            <a:pPr marL="457200" indent="-457200" algn="just">
              <a:buFont typeface="+mj-lt"/>
              <a:buAutoNum type="arabicPeriod"/>
            </a:pPr>
            <a:r>
              <a:rPr lang="pl-PL" dirty="0"/>
              <a:t>Raportowanie działalności i wyników w formie dokumentów poddawanych archiwizacji, nie wykorzystywanych do podejmowania decyzji biznesowych, </a:t>
            </a:r>
          </a:p>
          <a:p>
            <a:pPr marL="457200" indent="-457200" algn="just">
              <a:buFont typeface="+mj-lt"/>
              <a:buAutoNum type="arabicPeriod"/>
            </a:pPr>
            <a:r>
              <a:rPr lang="pl-PL" dirty="0"/>
              <a:t>Przepisanie zleceń produkcyjnych w formie papierowej do formy elektronicznej</a:t>
            </a:r>
          </a:p>
          <a:p>
            <a:pPr marL="457200" indent="-457200" algn="just">
              <a:buFont typeface="+mj-lt"/>
              <a:buAutoNum type="arabicPeriod"/>
            </a:pPr>
            <a:r>
              <a:rPr lang="pl-PL" dirty="0"/>
              <a:t>Czekanie na wydanie narzędzi i pojazdów niezbędnych do wykonania zlecenia</a:t>
            </a:r>
          </a:p>
          <a:p>
            <a:pPr marL="457200" indent="-457200" algn="just">
              <a:buFont typeface="+mj-lt"/>
              <a:buAutoNum type="arabicPeriod"/>
            </a:pPr>
            <a:r>
              <a:rPr lang="pl-PL" dirty="0"/>
              <a:t>Utrzymywanie stanów magazynowych na poziomie znacznie przekraczającym miesięczną sprzedaż produktów firmy</a:t>
            </a:r>
          </a:p>
          <a:p>
            <a:pPr marL="457200" indent="-457200" algn="just">
              <a:buFont typeface="+mj-lt"/>
              <a:buAutoNum type="arabicPeriod"/>
            </a:pPr>
            <a:r>
              <a:rPr lang="pl-PL" dirty="0"/>
              <a:t>Zakup elementów i prefabrykatów na zapas, w celu magazynowania w szerszym horyzoncie czasowym, zanim będą faktycznie potrzebne</a:t>
            </a:r>
          </a:p>
          <a:p>
            <a:pPr marL="457200" indent="-457200" algn="just">
              <a:buFont typeface="+mj-lt"/>
              <a:buAutoNum type="arabicPeriod"/>
            </a:pPr>
            <a:r>
              <a:rPr lang="pl-PL" dirty="0"/>
              <a:t>Omyłkowe przesłanie dostaw towarów do nieprawidłowych klientów</a:t>
            </a:r>
          </a:p>
          <a:p>
            <a:pPr marL="457200" indent="-457200" algn="just">
              <a:buFont typeface="+mj-lt"/>
              <a:buAutoNum type="arabicPeriod"/>
            </a:pPr>
            <a:r>
              <a:rPr lang="pl-PL" dirty="0"/>
              <a:t>Poprawianie pakowania wyrobów gotowych</a:t>
            </a:r>
          </a:p>
        </p:txBody>
      </p:sp>
    </p:spTree>
    <p:extLst>
      <p:ext uri="{BB962C8B-B14F-4D97-AF65-F5344CB8AC3E}">
        <p14:creationId xmlns:p14="http://schemas.microsoft.com/office/powerpoint/2010/main" val="17009862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B1D1B-6381-4E82-941A-91C082B7691F}"/>
              </a:ext>
            </a:extLst>
          </p:cNvPr>
          <p:cNvSpPr>
            <a:spLocks noGrp="1"/>
          </p:cNvSpPr>
          <p:nvPr>
            <p:ph type="title"/>
          </p:nvPr>
        </p:nvSpPr>
        <p:spPr/>
        <p:txBody>
          <a:bodyPr/>
          <a:lstStyle/>
          <a:p>
            <a:r>
              <a:rPr lang="pl-PL" dirty="0"/>
              <a:t>Ćwiczenie numer 3 </a:t>
            </a:r>
            <a:br>
              <a:rPr lang="pl-PL" dirty="0"/>
            </a:br>
            <a:endParaRPr lang="pl-PL" dirty="0"/>
          </a:p>
        </p:txBody>
      </p:sp>
      <p:sp>
        <p:nvSpPr>
          <p:cNvPr id="3" name="Content Placeholder 2">
            <a:extLst>
              <a:ext uri="{FF2B5EF4-FFF2-40B4-BE49-F238E27FC236}">
                <a16:creationId xmlns:a16="http://schemas.microsoft.com/office/drawing/2014/main" id="{D1C77E51-CE6E-4F43-A880-C3242448F0B4}"/>
              </a:ext>
            </a:extLst>
          </p:cNvPr>
          <p:cNvSpPr>
            <a:spLocks noGrp="1"/>
          </p:cNvSpPr>
          <p:nvPr>
            <p:ph idx="1"/>
          </p:nvPr>
        </p:nvSpPr>
        <p:spPr/>
        <p:txBody>
          <a:bodyPr>
            <a:normAutofit fontScale="85000" lnSpcReduction="10000"/>
          </a:bodyPr>
          <a:lstStyle/>
          <a:p>
            <a:pPr marL="0" indent="0" algn="just">
              <a:buNone/>
            </a:pPr>
            <a:r>
              <a:rPr lang="pl-PL" dirty="0"/>
              <a:t>Proszę przeczytać podane poniżej opisy i poprawnie zidentyfikować jakiego rodzaju marnotrawstwa one dotyczą. Proszę o uzasadnienie decyzji.</a:t>
            </a:r>
          </a:p>
          <a:p>
            <a:pPr marL="457200" indent="-457200" algn="just">
              <a:buFont typeface="+mj-lt"/>
              <a:buAutoNum type="arabicPeriod" startAt="8"/>
            </a:pPr>
            <a:r>
              <a:rPr lang="pl-PL" dirty="0"/>
              <a:t>Oczekiwanie na materiały do produkcji niezbędne do wykonania zlecenia</a:t>
            </a:r>
          </a:p>
          <a:p>
            <a:pPr marL="457200" indent="-457200" algn="just">
              <a:buFont typeface="+mj-lt"/>
              <a:buAutoNum type="arabicPeriod" startAt="8"/>
            </a:pPr>
            <a:r>
              <a:rPr lang="pl-PL" dirty="0"/>
              <a:t>Wyprodukowanie błędnej wersji produktu,</a:t>
            </a:r>
          </a:p>
          <a:p>
            <a:pPr marL="457200" indent="-457200" algn="just">
              <a:buFont typeface="+mj-lt"/>
              <a:buAutoNum type="arabicPeriod" startAt="8"/>
            </a:pPr>
            <a:r>
              <a:rPr lang="pl-PL" dirty="0"/>
              <a:t>Produkowanie wyrobów w liczbie przekraczającej zlecenie, oraz możliwości wykorzystania, odsprzedaży czy też magazynowania</a:t>
            </a:r>
          </a:p>
          <a:p>
            <a:pPr marL="457200" indent="-457200" algn="just">
              <a:buFont typeface="+mj-lt"/>
              <a:buAutoNum type="arabicPeriod" startAt="8"/>
            </a:pPr>
            <a:r>
              <a:rPr lang="pl-PL" dirty="0"/>
              <a:t>Przechowanie zeszłotygodniowej dokumentacji dostaw, bez wprowadzania do systemu, </a:t>
            </a:r>
          </a:p>
          <a:p>
            <a:pPr marL="457200" indent="-457200" algn="just">
              <a:buFont typeface="+mj-lt"/>
              <a:buAutoNum type="arabicPeriod" startAt="8"/>
            </a:pPr>
            <a:r>
              <a:rPr lang="pl-PL" dirty="0"/>
              <a:t>Bezpośrednie spotkania pomiędzy kierownikiem działu sprzedaży                              a kierownikiem magazynu, chociaż omawiana sytuacja równie dobrze mogłaby zostać omówiona telefonicznie lub na wideokonferencji</a:t>
            </a:r>
          </a:p>
          <a:p>
            <a:pPr marL="457200" indent="-457200" algn="just">
              <a:buFont typeface="+mj-lt"/>
              <a:buAutoNum type="arabicPeriod" startAt="8"/>
            </a:pPr>
            <a:r>
              <a:rPr lang="pl-PL" dirty="0"/>
              <a:t>Ignorowanie propozycji usprawnień ze strony pracowników firmy</a:t>
            </a:r>
          </a:p>
          <a:p>
            <a:pPr marL="457200" indent="-457200" algn="just">
              <a:buFont typeface="+mj-lt"/>
              <a:buAutoNum type="arabicPeriod" startAt="8"/>
            </a:pPr>
            <a:r>
              <a:rPr lang="pl-PL" dirty="0"/>
              <a:t>Nieoptymalna organizacja miejsca pracy, wpływająca na konieczność częstego przestawiania przedmiotów,</a:t>
            </a:r>
          </a:p>
          <a:p>
            <a:pPr marL="457200" indent="-457200" algn="just">
              <a:buFont typeface="+mj-lt"/>
              <a:buAutoNum type="arabicPeriod" startAt="8"/>
            </a:pPr>
            <a:r>
              <a:rPr lang="pl-PL" dirty="0"/>
              <a:t>Nieoptymalna struktura przechowywania dokumentacji, wymagającą poszukiwania w kilku katalogach jednocześnie z koniecznością przełączania się pomiędzy nimi</a:t>
            </a:r>
          </a:p>
          <a:p>
            <a:endParaRPr lang="pl-PL" dirty="0"/>
          </a:p>
        </p:txBody>
      </p:sp>
    </p:spTree>
    <p:extLst>
      <p:ext uri="{BB962C8B-B14F-4D97-AF65-F5344CB8AC3E}">
        <p14:creationId xmlns:p14="http://schemas.microsoft.com/office/powerpoint/2010/main" val="3814563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D999E-5360-4C98-B638-16B90A5E3D5C}"/>
              </a:ext>
            </a:extLst>
          </p:cNvPr>
          <p:cNvSpPr>
            <a:spLocks noGrp="1"/>
          </p:cNvSpPr>
          <p:nvPr>
            <p:ph type="title"/>
          </p:nvPr>
        </p:nvSpPr>
        <p:spPr/>
        <p:txBody>
          <a:bodyPr/>
          <a:lstStyle/>
          <a:p>
            <a:r>
              <a:rPr lang="pl-PL" dirty="0"/>
              <a:t>Ćwiczenie numer 4 </a:t>
            </a:r>
            <a:br>
              <a:rPr lang="pl-PL" dirty="0"/>
            </a:br>
            <a:endParaRPr lang="pl-PL" dirty="0"/>
          </a:p>
        </p:txBody>
      </p:sp>
      <p:sp>
        <p:nvSpPr>
          <p:cNvPr id="3" name="Content Placeholder 2">
            <a:extLst>
              <a:ext uri="{FF2B5EF4-FFF2-40B4-BE49-F238E27FC236}">
                <a16:creationId xmlns:a16="http://schemas.microsoft.com/office/drawing/2014/main" id="{52C4620C-6B7C-4BE9-8062-679D7C2F6333}"/>
              </a:ext>
            </a:extLst>
          </p:cNvPr>
          <p:cNvSpPr>
            <a:spLocks noGrp="1"/>
          </p:cNvSpPr>
          <p:nvPr>
            <p:ph idx="1"/>
          </p:nvPr>
        </p:nvSpPr>
        <p:spPr/>
        <p:txBody>
          <a:bodyPr>
            <a:normAutofit fontScale="70000" lnSpcReduction="20000"/>
          </a:bodyPr>
          <a:lstStyle/>
          <a:p>
            <a:pPr marL="0" indent="0">
              <a:buNone/>
            </a:pPr>
            <a:endParaRPr lang="pl-PL" dirty="0"/>
          </a:p>
          <a:p>
            <a:pPr marL="0" indent="0" algn="just">
              <a:buNone/>
            </a:pPr>
            <a:r>
              <a:rPr lang="pl-PL" dirty="0"/>
              <a:t>Proszę przeczytać podane poniżej opisy i poprawnie zidentyfikować jakiego rodzaju klienta one dotyczą. Proszę o uzasadnienie decyzji.</a:t>
            </a:r>
          </a:p>
          <a:p>
            <a:pPr marL="457200" indent="-457200" algn="just">
              <a:buFont typeface="+mj-lt"/>
              <a:buAutoNum type="arabicPeriod"/>
            </a:pPr>
            <a:r>
              <a:rPr lang="pl-PL" dirty="0"/>
              <a:t>Może stanowić jedną komórkę organizacyjną, proces, lub cały obszar funkcjonalny przedsiębiorstwa, który do realizacji zadań wykorzystuje informacje pochodzące                      z wyników pracy innej komórki.</a:t>
            </a:r>
          </a:p>
          <a:p>
            <a:pPr marL="457200" indent="-457200" algn="just">
              <a:buFont typeface="+mj-lt"/>
              <a:buAutoNum type="arabicPeriod"/>
            </a:pPr>
            <a:r>
              <a:rPr lang="pl-PL" dirty="0"/>
              <a:t>Stanowi komórkę poza strukturą organizacyjną danego przedsiębiorstwa. Podmiot samostanowiący i niezależny od struktury organizacyjnej zaopatrującego go przedsiębiorstwa.</a:t>
            </a:r>
          </a:p>
          <a:p>
            <a:pPr marL="457200" indent="-457200" algn="just">
              <a:buFont typeface="+mj-lt"/>
              <a:buAutoNum type="arabicPeriod"/>
            </a:pPr>
            <a:r>
              <a:rPr lang="pl-PL" dirty="0"/>
              <a:t>Jest odbiorcą wartości finalnej wytworzonej w procesie.</a:t>
            </a:r>
          </a:p>
          <a:p>
            <a:pPr marL="457200" indent="-457200" algn="just">
              <a:buFont typeface="+mj-lt"/>
              <a:buAutoNum type="arabicPeriod"/>
            </a:pPr>
            <a:r>
              <a:rPr lang="pl-PL" dirty="0"/>
              <a:t>Bierze czynny udział w procesie kreowania łańcucha wartości.</a:t>
            </a:r>
          </a:p>
          <a:p>
            <a:pPr marL="0" indent="0" algn="just">
              <a:buNone/>
            </a:pPr>
            <a:r>
              <a:rPr lang="pl-PL" dirty="0"/>
              <a:t>Wskaż które ze zdań są prawdą a które fałszem:</a:t>
            </a:r>
          </a:p>
          <a:p>
            <a:pPr marL="457200" indent="-457200" algn="just">
              <a:buFont typeface="+mj-lt"/>
              <a:buAutoNum type="arabicPeriod" startAt="5"/>
            </a:pPr>
            <a:r>
              <a:rPr lang="pl-PL" dirty="0"/>
              <a:t>Satysfakcja klientów wewnętrznych wywiera silny wpływ na poziom zadowolenia klientów zewnętrznych.</a:t>
            </a:r>
          </a:p>
          <a:p>
            <a:pPr marL="457200" indent="-457200" algn="just">
              <a:buFont typeface="+mj-lt"/>
              <a:buAutoNum type="arabicPeriod" startAt="5"/>
            </a:pPr>
            <a:r>
              <a:rPr lang="pl-PL" dirty="0"/>
              <a:t>współpraca pomiędzy poszczególnymi komórkami przedsiębiorstwa biorącymi udział                               w procesie powinna skupiać się wyłącznie na doskonaleniu produktu.</a:t>
            </a:r>
          </a:p>
          <a:p>
            <a:pPr marL="457200" indent="-457200" algn="just">
              <a:buFont typeface="+mj-lt"/>
              <a:buAutoNum type="arabicPeriod" startAt="5"/>
            </a:pPr>
            <a:r>
              <a:rPr lang="pl-PL" dirty="0"/>
              <a:t>Lojalność pracownika zwiększa wydajność jego pracy. W efekcie pozwala to na zwiększenie kreowania wartości dodanej i zwiększenie satysfakcji klienta końcowego.</a:t>
            </a:r>
          </a:p>
          <a:p>
            <a:pPr marL="457200" indent="-457200" algn="just">
              <a:buFont typeface="+mj-lt"/>
              <a:buAutoNum type="arabicPeriod" startAt="5"/>
            </a:pPr>
            <a:r>
              <a:rPr lang="pl-PL" dirty="0"/>
              <a:t>Satysfakcja i zaufanie klientów zewnętrznych nie ma bezpośredniego przełożenia na wartość firmy</a:t>
            </a:r>
          </a:p>
        </p:txBody>
      </p:sp>
    </p:spTree>
    <p:extLst>
      <p:ext uri="{BB962C8B-B14F-4D97-AF65-F5344CB8AC3E}">
        <p14:creationId xmlns:p14="http://schemas.microsoft.com/office/powerpoint/2010/main" val="2185601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3BCDA-F103-4E6F-8D2A-D809E237E6FF}"/>
              </a:ext>
            </a:extLst>
          </p:cNvPr>
          <p:cNvSpPr>
            <a:spLocks noGrp="1"/>
          </p:cNvSpPr>
          <p:nvPr>
            <p:ph type="title"/>
          </p:nvPr>
        </p:nvSpPr>
        <p:spPr/>
        <p:txBody>
          <a:bodyPr/>
          <a:lstStyle/>
          <a:p>
            <a:r>
              <a:rPr lang="pl-PL" dirty="0"/>
              <a:t>KAIZEN I KAIZEN BLITZ – PODSTAWY DEFINICYJNE</a:t>
            </a:r>
          </a:p>
        </p:txBody>
      </p:sp>
      <p:sp>
        <p:nvSpPr>
          <p:cNvPr id="3" name="Text Placeholder 2">
            <a:extLst>
              <a:ext uri="{FF2B5EF4-FFF2-40B4-BE49-F238E27FC236}">
                <a16:creationId xmlns:a16="http://schemas.microsoft.com/office/drawing/2014/main" id="{4167E05E-A024-4FE9-A7ED-36617020B04B}"/>
              </a:ext>
            </a:extLst>
          </p:cNvPr>
          <p:cNvSpPr>
            <a:spLocks noGrp="1"/>
          </p:cNvSpPr>
          <p:nvPr>
            <p:ph type="body" idx="1"/>
          </p:nvPr>
        </p:nvSpPr>
        <p:spPr/>
        <p:txBody>
          <a:bodyPr/>
          <a:lstStyle/>
          <a:p>
            <a:r>
              <a:rPr lang="pl-PL" dirty="0"/>
              <a:t>LEKCJA 5</a:t>
            </a:r>
          </a:p>
        </p:txBody>
      </p:sp>
    </p:spTree>
    <p:extLst>
      <p:ext uri="{BB962C8B-B14F-4D97-AF65-F5344CB8AC3E}">
        <p14:creationId xmlns:p14="http://schemas.microsoft.com/office/powerpoint/2010/main" val="395802487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84807-A4FC-4132-AE93-752334323C4F}"/>
              </a:ext>
            </a:extLst>
          </p:cNvPr>
          <p:cNvSpPr>
            <a:spLocks noGrp="1"/>
          </p:cNvSpPr>
          <p:nvPr>
            <p:ph type="title"/>
          </p:nvPr>
        </p:nvSpPr>
        <p:spPr/>
        <p:txBody>
          <a:bodyPr/>
          <a:lstStyle/>
          <a:p>
            <a:r>
              <a:rPr lang="pl-PL" dirty="0"/>
              <a:t>KAIZEN</a:t>
            </a:r>
          </a:p>
        </p:txBody>
      </p:sp>
      <p:sp>
        <p:nvSpPr>
          <p:cNvPr id="3" name="Content Placeholder 2">
            <a:extLst>
              <a:ext uri="{FF2B5EF4-FFF2-40B4-BE49-F238E27FC236}">
                <a16:creationId xmlns:a16="http://schemas.microsoft.com/office/drawing/2014/main" id="{1E6CDA07-ADCE-4CA7-A6ED-C5F9C71058A0}"/>
              </a:ext>
            </a:extLst>
          </p:cNvPr>
          <p:cNvSpPr>
            <a:spLocks noGrp="1"/>
          </p:cNvSpPr>
          <p:nvPr>
            <p:ph idx="1"/>
          </p:nvPr>
        </p:nvSpPr>
        <p:spPr/>
        <p:txBody>
          <a:bodyPr/>
          <a:lstStyle/>
          <a:p>
            <a:pPr marL="0" indent="0" algn="just">
              <a:buNone/>
            </a:pPr>
            <a:r>
              <a:rPr lang="pl-PL" dirty="0"/>
              <a:t>Podstawowe definicje przedstawiają </a:t>
            </a:r>
            <a:r>
              <a:rPr lang="pl-PL" dirty="0" err="1"/>
              <a:t>Kaizen</a:t>
            </a:r>
            <a:r>
              <a:rPr lang="pl-PL" dirty="0"/>
              <a:t>, jako:</a:t>
            </a:r>
          </a:p>
          <a:p>
            <a:pPr algn="just"/>
            <a:r>
              <a:rPr lang="pl-PL" dirty="0"/>
              <a:t>Poprawę, polepszenie, zmianę na lepsze</a:t>
            </a:r>
          </a:p>
          <a:p>
            <a:pPr algn="just"/>
            <a:r>
              <a:rPr lang="pl-PL" dirty="0"/>
              <a:t>Japońską filozofię biznesową, opartą o ciągłe i ustawiczne polepszanie i poprawianie procesu zarządzania i produkcji</a:t>
            </a:r>
          </a:p>
          <a:p>
            <a:pPr marL="0" indent="0" algn="just">
              <a:buNone/>
            </a:pPr>
            <a:endParaRPr lang="pl-PL" dirty="0"/>
          </a:p>
          <a:p>
            <a:pPr marL="0" indent="0" algn="just">
              <a:buNone/>
            </a:pPr>
            <a:r>
              <a:rPr lang="pl-PL" dirty="0"/>
              <a:t>„KAIZEN™ oznacza doskonalenie. Co więcej, oznacza ciągłą poprawę w życiu osobistym, domowym, towarzyskim                                           i zawodowym. W przypadku zastosowania w miejscu pracy KAIZEN™ oznacza ciągłe doskonalenie angażujące wszystkich – zarówno menedżerów, jak i pracowników”. </a:t>
            </a:r>
            <a:r>
              <a:rPr lang="pl-PL" dirty="0" err="1"/>
              <a:t>Masaaki</a:t>
            </a:r>
            <a:r>
              <a:rPr lang="pl-PL" dirty="0"/>
              <a:t> </a:t>
            </a:r>
            <a:r>
              <a:rPr lang="pl-PL" dirty="0" err="1"/>
              <a:t>Imai</a:t>
            </a:r>
            <a:r>
              <a:rPr lang="pl-PL" dirty="0"/>
              <a:t>, założyciel </a:t>
            </a:r>
            <a:r>
              <a:rPr lang="pl-PL" dirty="0" err="1"/>
              <a:t>Kaizen</a:t>
            </a:r>
            <a:r>
              <a:rPr lang="pl-PL" dirty="0"/>
              <a:t> </a:t>
            </a:r>
            <a:r>
              <a:rPr lang="pl-PL" dirty="0" err="1"/>
              <a:t>Institute</a:t>
            </a:r>
            <a:r>
              <a:rPr lang="pl-PL" dirty="0"/>
              <a:t>.</a:t>
            </a:r>
          </a:p>
        </p:txBody>
      </p:sp>
    </p:spTree>
    <p:extLst>
      <p:ext uri="{BB962C8B-B14F-4D97-AF65-F5344CB8AC3E}">
        <p14:creationId xmlns:p14="http://schemas.microsoft.com/office/powerpoint/2010/main" val="33918974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84807-A4FC-4132-AE93-752334323C4F}"/>
              </a:ext>
            </a:extLst>
          </p:cNvPr>
          <p:cNvSpPr>
            <a:spLocks noGrp="1"/>
          </p:cNvSpPr>
          <p:nvPr>
            <p:ph type="title"/>
          </p:nvPr>
        </p:nvSpPr>
        <p:spPr/>
        <p:txBody>
          <a:bodyPr/>
          <a:lstStyle/>
          <a:p>
            <a:r>
              <a:rPr lang="pl-PL" dirty="0"/>
              <a:t>Zasady przewodnie </a:t>
            </a:r>
            <a:r>
              <a:rPr lang="pl-PL" dirty="0" err="1"/>
              <a:t>Kaizen</a:t>
            </a:r>
            <a:endParaRPr lang="pl-PL" dirty="0"/>
          </a:p>
        </p:txBody>
      </p:sp>
      <p:sp>
        <p:nvSpPr>
          <p:cNvPr id="3" name="Content Placeholder 2">
            <a:extLst>
              <a:ext uri="{FF2B5EF4-FFF2-40B4-BE49-F238E27FC236}">
                <a16:creationId xmlns:a16="http://schemas.microsoft.com/office/drawing/2014/main" id="{1E6CDA07-ADCE-4CA7-A6ED-C5F9C71058A0}"/>
              </a:ext>
            </a:extLst>
          </p:cNvPr>
          <p:cNvSpPr>
            <a:spLocks noGrp="1"/>
          </p:cNvSpPr>
          <p:nvPr>
            <p:ph idx="1"/>
          </p:nvPr>
        </p:nvSpPr>
        <p:spPr/>
        <p:txBody>
          <a:bodyPr>
            <a:normAutofit/>
          </a:bodyPr>
          <a:lstStyle/>
          <a:p>
            <a:pPr marL="0" indent="0" algn="just">
              <a:buNone/>
            </a:pPr>
            <a:r>
              <a:rPr lang="pl-PL" sz="1600" dirty="0"/>
              <a:t>Zasady przewodnie </a:t>
            </a:r>
            <a:r>
              <a:rPr lang="pl-PL" sz="1600" dirty="0" err="1"/>
              <a:t>Kaizen</a:t>
            </a:r>
            <a:r>
              <a:rPr lang="pl-PL" sz="1600" dirty="0"/>
              <a:t>:</a:t>
            </a:r>
          </a:p>
          <a:p>
            <a:pPr algn="just"/>
            <a:r>
              <a:rPr lang="pl-PL" sz="1600" dirty="0"/>
              <a:t>Dobre procesy skutkują dobrymi rezultatami;</a:t>
            </a:r>
          </a:p>
          <a:p>
            <a:pPr algn="just"/>
            <a:r>
              <a:rPr lang="pl-PL" sz="1600" dirty="0"/>
              <a:t>Zrozumienie aktualnej sytuacji wymaga zobaczenia jej na własne oczy, </a:t>
            </a:r>
          </a:p>
          <a:p>
            <a:pPr algn="just"/>
            <a:r>
              <a:rPr lang="pl-PL" sz="1600" dirty="0"/>
              <a:t>W decyzjach należy korzystać z danych. Zarządzanie powinno być oparte o liczby, fakty, sprawdzalne dane,</a:t>
            </a:r>
          </a:p>
          <a:p>
            <a:pPr algn="just"/>
            <a:r>
              <a:rPr lang="pl-PL" sz="1600" dirty="0"/>
              <a:t>Dla wszystkich problemów poszukuj przyczyny źródłowej,</a:t>
            </a:r>
          </a:p>
          <a:p>
            <a:pPr algn="just"/>
            <a:r>
              <a:rPr lang="pl-PL" sz="1600" dirty="0"/>
              <a:t>Sukces jest wynikiem pracy zespołowej;</a:t>
            </a:r>
          </a:p>
          <a:p>
            <a:pPr algn="just"/>
            <a:r>
              <a:rPr lang="pl-PL" sz="1600" dirty="0" err="1"/>
              <a:t>Kaizen</a:t>
            </a:r>
            <a:r>
              <a:rPr lang="pl-PL" sz="1600" dirty="0"/>
              <a:t> jest sprawą każdego członka organizacji;</a:t>
            </a:r>
          </a:p>
          <a:p>
            <a:pPr algn="just"/>
            <a:r>
              <a:rPr lang="pl-PL" sz="1600" dirty="0"/>
              <a:t>Korzystaj z małych kroków na drodze do doskonalenia;</a:t>
            </a:r>
          </a:p>
          <a:p>
            <a:pPr algn="just"/>
            <a:r>
              <a:rPr lang="pl-PL" sz="1600" dirty="0"/>
              <a:t>Zawsze w pierwszej kolejności wdrażaj zmiany </a:t>
            </a:r>
            <a:r>
              <a:rPr lang="pl-PL" sz="1600" dirty="0" err="1"/>
              <a:t>bezkosztowo</a:t>
            </a:r>
            <a:r>
              <a:rPr lang="pl-PL" sz="1600" dirty="0"/>
              <a:t>;</a:t>
            </a:r>
          </a:p>
          <a:p>
            <a:pPr algn="just"/>
            <a:r>
              <a:rPr lang="pl-PL" sz="1600" dirty="0"/>
              <a:t>Poświęcaj dużo czasu na analizę i mało na wdrożenie;</a:t>
            </a:r>
          </a:p>
          <a:p>
            <a:pPr algn="just"/>
            <a:r>
              <a:rPr lang="pl-PL" sz="1600" dirty="0"/>
              <a:t>Zawsze bezpieczeństwo pracowników powinno być głównym priorytetem;</a:t>
            </a:r>
          </a:p>
          <a:p>
            <a:pPr algn="just"/>
            <a:r>
              <a:rPr lang="pl-PL" sz="1600" dirty="0"/>
              <a:t>Nie staraj się pracować szybciej, lecz mądrzej.</a:t>
            </a:r>
          </a:p>
          <a:p>
            <a:endParaRPr lang="pl-PL" sz="1600" dirty="0"/>
          </a:p>
        </p:txBody>
      </p:sp>
    </p:spTree>
    <p:extLst>
      <p:ext uri="{BB962C8B-B14F-4D97-AF65-F5344CB8AC3E}">
        <p14:creationId xmlns:p14="http://schemas.microsoft.com/office/powerpoint/2010/main" val="172501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84807-A4FC-4132-AE93-752334323C4F}"/>
              </a:ext>
            </a:extLst>
          </p:cNvPr>
          <p:cNvSpPr>
            <a:spLocks noGrp="1"/>
          </p:cNvSpPr>
          <p:nvPr>
            <p:ph type="title"/>
          </p:nvPr>
        </p:nvSpPr>
        <p:spPr/>
        <p:txBody>
          <a:bodyPr/>
          <a:lstStyle/>
          <a:p>
            <a:r>
              <a:rPr lang="pl-PL" dirty="0"/>
              <a:t>Teoria kontroli pięciu potrzeb</a:t>
            </a:r>
          </a:p>
        </p:txBody>
      </p:sp>
      <p:sp>
        <p:nvSpPr>
          <p:cNvPr id="3" name="Content Placeholder 2">
            <a:extLst>
              <a:ext uri="{FF2B5EF4-FFF2-40B4-BE49-F238E27FC236}">
                <a16:creationId xmlns:a16="http://schemas.microsoft.com/office/drawing/2014/main" id="{1E6CDA07-ADCE-4CA7-A6ED-C5F9C71058A0}"/>
              </a:ext>
            </a:extLst>
          </p:cNvPr>
          <p:cNvSpPr>
            <a:spLocks noGrp="1"/>
          </p:cNvSpPr>
          <p:nvPr>
            <p:ph idx="1"/>
          </p:nvPr>
        </p:nvSpPr>
        <p:spPr>
          <a:xfrm>
            <a:off x="3869268" y="864108"/>
            <a:ext cx="7315200" cy="5120640"/>
          </a:xfrm>
        </p:spPr>
        <p:txBody>
          <a:bodyPr>
            <a:normAutofit fontScale="92500" lnSpcReduction="20000"/>
          </a:bodyPr>
          <a:lstStyle/>
          <a:p>
            <a:pPr marL="0" indent="0" algn="just">
              <a:buNone/>
            </a:pPr>
            <a:r>
              <a:rPr lang="pl-PL" dirty="0"/>
              <a:t>Teoria kontroli: pięciu potrzeb kontrolujących wszystkie ludzie zachowania zakłada, że wszyscy ludzie mają takie same podstawowe potrzeby:</a:t>
            </a:r>
          </a:p>
          <a:p>
            <a:pPr marL="457200" indent="-457200" algn="just">
              <a:buFont typeface="+mj-lt"/>
              <a:buAutoNum type="arabicPeriod"/>
            </a:pPr>
            <a:r>
              <a:rPr lang="pl-PL" dirty="0"/>
              <a:t>Przetrwanie i reprodukcja – obejmuje potrzeby pozostawania przy życiu i rozmnażania się. Pracownicy powinni „dostrzec”, w jaki sposób ich codzienne działania wpływają bezpośrednio na ich przetrwanie.</a:t>
            </a:r>
          </a:p>
          <a:p>
            <a:pPr marL="457200" indent="-457200" algn="just">
              <a:buFont typeface="+mj-lt"/>
              <a:buAutoNum type="arabicPeriod"/>
            </a:pPr>
            <a:r>
              <a:rPr lang="pl-PL" dirty="0"/>
              <a:t>Przynależność i miłość – obejmuje potrzebę przynależności do zbiorowości, która daje możliwość bycia docenianym przez ważne osoby w zakresie danej grupy.</a:t>
            </a:r>
          </a:p>
          <a:p>
            <a:pPr marL="457200" indent="-457200" algn="just">
              <a:buFont typeface="+mj-lt"/>
              <a:buAutoNum type="arabicPeriod"/>
            </a:pPr>
            <a:r>
              <a:rPr lang="pl-PL" dirty="0"/>
              <a:t>Władza – obejmuje potrzebę wpływania na otoczenie. Potrzeba ta jest powiązana z nadaniem uprawnień, poczuciem decyzyjności, oraz odpowiedzialności za zbiorowość, grupę.</a:t>
            </a:r>
          </a:p>
          <a:p>
            <a:pPr marL="457200" indent="-457200" algn="just">
              <a:buFont typeface="+mj-lt"/>
              <a:buAutoNum type="arabicPeriod"/>
            </a:pPr>
            <a:r>
              <a:rPr lang="pl-PL" dirty="0"/>
              <a:t>Wolność – obejmuje potrzebę podejmowania decyzji na temat swojego życia. Potrzebę samostanowienia i władzy nad swoimi działaniami.</a:t>
            </a:r>
          </a:p>
          <a:p>
            <a:pPr marL="457200" indent="-457200" algn="just">
              <a:buFont typeface="+mj-lt"/>
              <a:buAutoNum type="arabicPeriod"/>
            </a:pPr>
            <a:r>
              <a:rPr lang="pl-PL" dirty="0"/>
              <a:t>Rozrywka – jest potrzebą relaksu, odpoczynku, rozładowania napięć. Jej zaspokajanie pozwala zwiększyć komfort psychiczny                       i zwiększyć zadowolenie z życia.</a:t>
            </a:r>
          </a:p>
        </p:txBody>
      </p:sp>
    </p:spTree>
    <p:extLst>
      <p:ext uri="{BB962C8B-B14F-4D97-AF65-F5344CB8AC3E}">
        <p14:creationId xmlns:p14="http://schemas.microsoft.com/office/powerpoint/2010/main" val="27517679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84807-A4FC-4132-AE93-752334323C4F}"/>
              </a:ext>
            </a:extLst>
          </p:cNvPr>
          <p:cNvSpPr>
            <a:spLocks noGrp="1"/>
          </p:cNvSpPr>
          <p:nvPr>
            <p:ph type="title"/>
          </p:nvPr>
        </p:nvSpPr>
        <p:spPr/>
        <p:txBody>
          <a:bodyPr/>
          <a:lstStyle/>
          <a:p>
            <a:r>
              <a:rPr lang="pl-PL" dirty="0" err="1"/>
              <a:t>Kaizen</a:t>
            </a:r>
            <a:r>
              <a:rPr lang="pl-PL" dirty="0"/>
              <a:t> </a:t>
            </a:r>
            <a:r>
              <a:rPr lang="pl-PL" dirty="0" err="1"/>
              <a:t>Blitz</a:t>
            </a:r>
            <a:endParaRPr lang="pl-PL" dirty="0"/>
          </a:p>
        </p:txBody>
      </p:sp>
      <p:sp>
        <p:nvSpPr>
          <p:cNvPr id="3" name="Content Placeholder 2">
            <a:extLst>
              <a:ext uri="{FF2B5EF4-FFF2-40B4-BE49-F238E27FC236}">
                <a16:creationId xmlns:a16="http://schemas.microsoft.com/office/drawing/2014/main" id="{1E6CDA07-ADCE-4CA7-A6ED-C5F9C71058A0}"/>
              </a:ext>
            </a:extLst>
          </p:cNvPr>
          <p:cNvSpPr>
            <a:spLocks noGrp="1"/>
          </p:cNvSpPr>
          <p:nvPr>
            <p:ph idx="1"/>
          </p:nvPr>
        </p:nvSpPr>
        <p:spPr/>
        <p:txBody>
          <a:bodyPr/>
          <a:lstStyle/>
          <a:p>
            <a:pPr marL="0" indent="0" algn="just">
              <a:buNone/>
            </a:pPr>
            <a:r>
              <a:rPr lang="pl-PL" dirty="0" err="1"/>
              <a:t>Kaizen</a:t>
            </a:r>
            <a:r>
              <a:rPr lang="pl-PL" dirty="0"/>
              <a:t> </a:t>
            </a:r>
            <a:r>
              <a:rPr lang="pl-PL" dirty="0" err="1"/>
              <a:t>Blitz</a:t>
            </a:r>
            <a:r>
              <a:rPr lang="pl-PL" dirty="0"/>
              <a:t> opisuje szybki i skoncentrowany warsztat nakierowany na poprawę procesu, linii produkcyjnej, maszyn. Metoda jest oparta o skoncentrowane i szybkie działania. Stosowanie metody zakłada wykorzystanie interdyscyplinarnego zespołu złożonego                                      z  pracowników firmy, zazwyczaj na okres 3-5 dni. W tym czasie zespół analizuje problemy i usprawnia miejsce odbywania warsztatu. </a:t>
            </a:r>
          </a:p>
          <a:p>
            <a:pPr marL="0" indent="0" algn="just">
              <a:buNone/>
            </a:pPr>
            <a:r>
              <a:rPr lang="pl-PL" dirty="0"/>
              <a:t>Ważnym czynnikiem </a:t>
            </a:r>
            <a:r>
              <a:rPr lang="pl-PL" dirty="0" err="1"/>
              <a:t>Kaizen</a:t>
            </a:r>
            <a:r>
              <a:rPr lang="pl-PL" dirty="0"/>
              <a:t> </a:t>
            </a:r>
            <a:r>
              <a:rPr lang="pl-PL" dirty="0" err="1"/>
              <a:t>Blitz</a:t>
            </a:r>
            <a:r>
              <a:rPr lang="pl-PL" dirty="0"/>
              <a:t> jest włączenie w identyfikację problemów  pracowników liniowych. Pozwala to na przełamanie stereotypów i barier dotyczących zwiększania sprawności operacyjnej organizacji. Dzięki temu następuje wzrost efektywności i produktywności. </a:t>
            </a:r>
          </a:p>
        </p:txBody>
      </p:sp>
    </p:spTree>
    <p:extLst>
      <p:ext uri="{BB962C8B-B14F-4D97-AF65-F5344CB8AC3E}">
        <p14:creationId xmlns:p14="http://schemas.microsoft.com/office/powerpoint/2010/main" val="1089152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Organizacja</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normAutofit/>
          </a:bodyPr>
          <a:lstStyle/>
          <a:p>
            <a:pPr marL="0" indent="0" algn="just">
              <a:buNone/>
            </a:pPr>
            <a:r>
              <a:rPr lang="pl-PL" dirty="0"/>
              <a:t>Pojęcie organizacja można rozumieć w trzech różnych ujęciach: rzeczowym, atrybutowym lub też czynnościowym.</a:t>
            </a:r>
          </a:p>
          <a:p>
            <a:pPr algn="just"/>
            <a:r>
              <a:rPr lang="pl-PL" dirty="0"/>
              <a:t>Rzeczowe – wyodrębniona i zorganizowana całość, składająca się z rzeczy i zdarzeń. Cechuje ją złożoność, celowość i odrębność od otoczenia.</a:t>
            </a:r>
          </a:p>
          <a:p>
            <a:pPr algn="just"/>
            <a:r>
              <a:rPr lang="pl-PL" dirty="0"/>
              <a:t>Atrybutowe – stanowi stosunki elementów struktury wobec siebie i struktury jako całości.</a:t>
            </a:r>
          </a:p>
          <a:p>
            <a:pPr algn="just"/>
            <a:r>
              <a:rPr lang="pl-PL" dirty="0"/>
              <a:t>Czynnościowe – stanowi działania i czynności nakierowane na uzyskanie określonego efektu.</a:t>
            </a:r>
          </a:p>
        </p:txBody>
      </p:sp>
    </p:spTree>
    <p:extLst>
      <p:ext uri="{BB962C8B-B14F-4D97-AF65-F5344CB8AC3E}">
        <p14:creationId xmlns:p14="http://schemas.microsoft.com/office/powerpoint/2010/main" val="25781759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84807-A4FC-4132-AE93-752334323C4F}"/>
              </a:ext>
            </a:extLst>
          </p:cNvPr>
          <p:cNvSpPr>
            <a:spLocks noGrp="1"/>
          </p:cNvSpPr>
          <p:nvPr>
            <p:ph type="title"/>
          </p:nvPr>
        </p:nvSpPr>
        <p:spPr/>
        <p:txBody>
          <a:bodyPr/>
          <a:lstStyle/>
          <a:p>
            <a:r>
              <a:rPr lang="pl-PL" dirty="0" err="1"/>
              <a:t>Kaizen</a:t>
            </a:r>
            <a:r>
              <a:rPr lang="pl-PL" dirty="0"/>
              <a:t> </a:t>
            </a:r>
            <a:r>
              <a:rPr lang="pl-PL" err="1"/>
              <a:t>Blitz</a:t>
            </a:r>
            <a:r>
              <a:rPr lang="pl-PL"/>
              <a:t> trzy </a:t>
            </a:r>
            <a:r>
              <a:rPr lang="pl-PL" dirty="0"/>
              <a:t>fazy </a:t>
            </a:r>
          </a:p>
        </p:txBody>
      </p:sp>
      <p:sp>
        <p:nvSpPr>
          <p:cNvPr id="3" name="Content Placeholder 2">
            <a:extLst>
              <a:ext uri="{FF2B5EF4-FFF2-40B4-BE49-F238E27FC236}">
                <a16:creationId xmlns:a16="http://schemas.microsoft.com/office/drawing/2014/main" id="{1E6CDA07-ADCE-4CA7-A6ED-C5F9C71058A0}"/>
              </a:ext>
            </a:extLst>
          </p:cNvPr>
          <p:cNvSpPr>
            <a:spLocks noGrp="1"/>
          </p:cNvSpPr>
          <p:nvPr>
            <p:ph idx="1"/>
          </p:nvPr>
        </p:nvSpPr>
        <p:spPr>
          <a:xfrm>
            <a:off x="3869268" y="864108"/>
            <a:ext cx="7315200" cy="5585460"/>
          </a:xfrm>
        </p:spPr>
        <p:txBody>
          <a:bodyPr>
            <a:normAutofit fontScale="85000" lnSpcReduction="20000"/>
          </a:bodyPr>
          <a:lstStyle/>
          <a:p>
            <a:pPr marL="457200" indent="-457200" algn="just">
              <a:buFont typeface="+mj-lt"/>
              <a:buAutoNum type="arabicPeriod"/>
            </a:pPr>
            <a:r>
              <a:rPr lang="pl-PL" dirty="0"/>
              <a:t>Faza przygotowawcza – faza początkowa, w której lider projektu identyfikuje proces poddawany dalej analizie i usprawnianiu. Określa on zakres na którym skupiona zostanie metoda, ustanawia jednoznaczne cele, oraz tworzy i szkoli zespół projektowy. Lider wskazuje jakie są możliwości                      i ograniczenia projektu pod względem budżetu, harmonogramu i ryzyka, oraz jakie są kryteria sukcesu.</a:t>
            </a:r>
          </a:p>
          <a:p>
            <a:pPr marL="457200" indent="-457200" algn="just">
              <a:buFont typeface="+mj-lt"/>
              <a:buAutoNum type="arabicPeriod"/>
            </a:pPr>
            <a:r>
              <a:rPr lang="pl-PL" dirty="0"/>
              <a:t>Faza </a:t>
            </a:r>
            <a:r>
              <a:rPr lang="pl-PL" dirty="0" err="1"/>
              <a:t>Blitz</a:t>
            </a:r>
            <a:r>
              <a:rPr lang="pl-PL" dirty="0"/>
              <a:t> - etap, w którym zdarzenie </a:t>
            </a:r>
            <a:r>
              <a:rPr lang="pl-PL" dirty="0" err="1"/>
              <a:t>Blitz</a:t>
            </a:r>
            <a:r>
              <a:rPr lang="pl-PL" dirty="0"/>
              <a:t> odbywa się od trzech do pięciu dni, tj.:</a:t>
            </a:r>
          </a:p>
          <a:p>
            <a:pPr algn="just"/>
            <a:r>
              <a:rPr lang="pl-PL" dirty="0"/>
              <a:t>Dzień pierwszy- zespół pogłębia wiedzę o narzędziach Lean i podejściu filozofii </a:t>
            </a:r>
            <a:r>
              <a:rPr lang="pl-PL" dirty="0" err="1"/>
              <a:t>Kaizen</a:t>
            </a:r>
            <a:r>
              <a:rPr lang="pl-PL" dirty="0"/>
              <a:t> </a:t>
            </a:r>
            <a:r>
              <a:rPr lang="pl-PL" dirty="0" err="1"/>
              <a:t>Blitz</a:t>
            </a:r>
            <a:r>
              <a:rPr lang="pl-PL" dirty="0"/>
              <a:t>.</a:t>
            </a:r>
          </a:p>
          <a:p>
            <a:pPr algn="just"/>
            <a:r>
              <a:rPr lang="pl-PL" dirty="0"/>
              <a:t>Dzień drugi - zespół projektowy przechodzi przez proces i dokonuje jego mapowania.</a:t>
            </a:r>
          </a:p>
          <a:p>
            <a:pPr algn="just"/>
            <a:r>
              <a:rPr lang="pl-PL" dirty="0"/>
              <a:t>Dzień trzeci – zespół kompletuje dane. Następnie analizuje je i przygotowuje propozycje poprawek i usprawnień procesu.</a:t>
            </a:r>
          </a:p>
          <a:p>
            <a:pPr algn="just"/>
            <a:r>
              <a:rPr lang="pl-PL" dirty="0"/>
              <a:t>Dzień czwarty – zespół wybiera najlepsze rozwiązanie i rozpoczyna jego wdrażanie.</a:t>
            </a:r>
          </a:p>
          <a:p>
            <a:pPr algn="just"/>
            <a:r>
              <a:rPr lang="pl-PL" dirty="0"/>
              <a:t>Dzień piąty – zespół przygotowuje podsumowanie danych, zaproponowane rozwiązania, wyniki przygotowanych realizacji oraz zaleceń – lider dokonuje ich prezentacji oraz omówienia.</a:t>
            </a:r>
          </a:p>
          <a:p>
            <a:pPr marL="457200" indent="-457200" algn="just">
              <a:buFont typeface="+mj-lt"/>
              <a:buAutoNum type="arabicPeriod" startAt="3"/>
            </a:pPr>
            <a:r>
              <a:rPr lang="pl-PL" dirty="0"/>
              <a:t>Kontrola – ostatnia faza zamyka wszystkie otwarte działania i skutkuje wdrożeniem nowych rozwiązań. Nowy proces zastępuje stary, następuje dokumentacja procesów.</a:t>
            </a:r>
          </a:p>
        </p:txBody>
      </p:sp>
    </p:spTree>
    <p:extLst>
      <p:ext uri="{BB962C8B-B14F-4D97-AF65-F5344CB8AC3E}">
        <p14:creationId xmlns:p14="http://schemas.microsoft.com/office/powerpoint/2010/main" val="39633772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684807-A4FC-4132-AE93-752334323C4F}"/>
              </a:ext>
            </a:extLst>
          </p:cNvPr>
          <p:cNvSpPr>
            <a:spLocks noGrp="1"/>
          </p:cNvSpPr>
          <p:nvPr>
            <p:ph type="title"/>
          </p:nvPr>
        </p:nvSpPr>
        <p:spPr/>
        <p:txBody>
          <a:bodyPr/>
          <a:lstStyle/>
          <a:p>
            <a:r>
              <a:rPr lang="pl-PL" dirty="0"/>
              <a:t>Czynniki sukcesu wdrożenia </a:t>
            </a:r>
            <a:r>
              <a:rPr lang="pl-PL" dirty="0" err="1"/>
              <a:t>Kaizen</a:t>
            </a:r>
            <a:endParaRPr lang="pl-PL" dirty="0"/>
          </a:p>
        </p:txBody>
      </p:sp>
      <p:sp>
        <p:nvSpPr>
          <p:cNvPr id="3" name="Content Placeholder 2">
            <a:extLst>
              <a:ext uri="{FF2B5EF4-FFF2-40B4-BE49-F238E27FC236}">
                <a16:creationId xmlns:a16="http://schemas.microsoft.com/office/drawing/2014/main" id="{1E6CDA07-ADCE-4CA7-A6ED-C5F9C71058A0}"/>
              </a:ext>
            </a:extLst>
          </p:cNvPr>
          <p:cNvSpPr>
            <a:spLocks noGrp="1"/>
          </p:cNvSpPr>
          <p:nvPr>
            <p:ph idx="1"/>
          </p:nvPr>
        </p:nvSpPr>
        <p:spPr/>
        <p:txBody>
          <a:bodyPr>
            <a:normAutofit/>
          </a:bodyPr>
          <a:lstStyle/>
          <a:p>
            <a:pPr marL="0" indent="0" algn="just">
              <a:buNone/>
            </a:pPr>
            <a:r>
              <a:rPr lang="pl-PL" dirty="0"/>
              <a:t>Sukces wdrożenia metody KAIZEN zależny jest od uwzględnienia szeregu czynników:</a:t>
            </a:r>
          </a:p>
          <a:p>
            <a:pPr algn="just"/>
            <a:r>
              <a:rPr lang="pl-PL" dirty="0"/>
              <a:t>Mierzalne i jednoznaczne wyznaczenie celu poprawy (np. redukcja liczby błędów procesu o 55%),</a:t>
            </a:r>
          </a:p>
          <a:p>
            <a:pPr algn="just"/>
            <a:r>
              <a:rPr lang="pl-PL" dirty="0"/>
              <a:t>Wsparcie zespołu i projektu ze strony kierownictwa                                 i przełożonych,</a:t>
            </a:r>
          </a:p>
          <a:p>
            <a:pPr algn="just"/>
            <a:r>
              <a:rPr lang="pl-PL" dirty="0"/>
              <a:t>Zapewnienie niezbędnych i dokładnych danych, które posłużą zbadaniu stanu aktualnego, przyczyn problemów i możliwości poprawy procesu,</a:t>
            </a:r>
          </a:p>
          <a:p>
            <a:pPr algn="just"/>
            <a:r>
              <a:rPr lang="pl-PL" dirty="0"/>
              <a:t>Zaangażowanie w </a:t>
            </a:r>
            <a:r>
              <a:rPr lang="pl-PL" dirty="0" err="1"/>
              <a:t>Kaizen</a:t>
            </a:r>
            <a:r>
              <a:rPr lang="pl-PL" dirty="0"/>
              <a:t> wszystkich osób uczestniczących                           w procesie,</a:t>
            </a:r>
          </a:p>
          <a:p>
            <a:pPr algn="just"/>
            <a:r>
              <a:rPr lang="pl-PL" dirty="0"/>
              <a:t>Organizowania odpowiednich szkoleń dla zespołów interdyscyplinarnych,</a:t>
            </a:r>
          </a:p>
          <a:p>
            <a:pPr algn="just"/>
            <a:r>
              <a:rPr lang="pl-PL" dirty="0"/>
              <a:t>Przygotowanie przejrzystego planu kontroli, tak aby wdrożone rozwiązania były w pełni </a:t>
            </a:r>
            <a:r>
              <a:rPr lang="pl-PL" dirty="0" err="1"/>
              <a:t>utrzymywalne</a:t>
            </a:r>
            <a:r>
              <a:rPr lang="pl-PL" dirty="0"/>
              <a:t>. </a:t>
            </a:r>
          </a:p>
        </p:txBody>
      </p:sp>
    </p:spTree>
    <p:extLst>
      <p:ext uri="{BB962C8B-B14F-4D97-AF65-F5344CB8AC3E}">
        <p14:creationId xmlns:p14="http://schemas.microsoft.com/office/powerpoint/2010/main" val="30703537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71B0A9-BE5D-428B-9A5C-FAFD0FC94A5A}"/>
              </a:ext>
            </a:extLst>
          </p:cNvPr>
          <p:cNvSpPr>
            <a:spLocks noGrp="1"/>
          </p:cNvSpPr>
          <p:nvPr>
            <p:ph type="title"/>
          </p:nvPr>
        </p:nvSpPr>
        <p:spPr/>
        <p:txBody>
          <a:bodyPr/>
          <a:lstStyle/>
          <a:p>
            <a:r>
              <a:rPr lang="pl-PL" dirty="0"/>
              <a:t>LEAN – ZASADY KAIZEN I WŁAŚCICIELE PROCESÓW</a:t>
            </a:r>
          </a:p>
        </p:txBody>
      </p:sp>
      <p:sp>
        <p:nvSpPr>
          <p:cNvPr id="3" name="Text Placeholder 2">
            <a:extLst>
              <a:ext uri="{FF2B5EF4-FFF2-40B4-BE49-F238E27FC236}">
                <a16:creationId xmlns:a16="http://schemas.microsoft.com/office/drawing/2014/main" id="{6A8EE0AA-30F9-41D9-93B1-19E2AB9D91C3}"/>
              </a:ext>
            </a:extLst>
          </p:cNvPr>
          <p:cNvSpPr>
            <a:spLocks noGrp="1"/>
          </p:cNvSpPr>
          <p:nvPr>
            <p:ph type="body" idx="1"/>
          </p:nvPr>
        </p:nvSpPr>
        <p:spPr/>
        <p:txBody>
          <a:bodyPr/>
          <a:lstStyle/>
          <a:p>
            <a:r>
              <a:rPr lang="pl-PL" dirty="0"/>
              <a:t>LEKCJA 6</a:t>
            </a:r>
          </a:p>
        </p:txBody>
      </p:sp>
    </p:spTree>
    <p:extLst>
      <p:ext uri="{BB962C8B-B14F-4D97-AF65-F5344CB8AC3E}">
        <p14:creationId xmlns:p14="http://schemas.microsoft.com/office/powerpoint/2010/main" val="34457932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510A1-CA11-4E17-8333-AF883EE7246F}"/>
              </a:ext>
            </a:extLst>
          </p:cNvPr>
          <p:cNvSpPr>
            <a:spLocks noGrp="1"/>
          </p:cNvSpPr>
          <p:nvPr>
            <p:ph type="title"/>
          </p:nvPr>
        </p:nvSpPr>
        <p:spPr/>
        <p:txBody>
          <a:bodyPr/>
          <a:lstStyle/>
          <a:p>
            <a:r>
              <a:rPr lang="pl-PL" dirty="0"/>
              <a:t>10 zasad </a:t>
            </a:r>
            <a:r>
              <a:rPr lang="pl-PL" dirty="0" err="1"/>
              <a:t>Kaizen</a:t>
            </a:r>
            <a:endParaRPr lang="pl-PL" dirty="0"/>
          </a:p>
        </p:txBody>
      </p:sp>
      <p:sp>
        <p:nvSpPr>
          <p:cNvPr id="3" name="Content Placeholder 2">
            <a:extLst>
              <a:ext uri="{FF2B5EF4-FFF2-40B4-BE49-F238E27FC236}">
                <a16:creationId xmlns:a16="http://schemas.microsoft.com/office/drawing/2014/main" id="{9C6DAED8-ABE8-45C0-A957-56E0EAB62682}"/>
              </a:ext>
            </a:extLst>
          </p:cNvPr>
          <p:cNvSpPr>
            <a:spLocks noGrp="1"/>
          </p:cNvSpPr>
          <p:nvPr>
            <p:ph idx="1"/>
          </p:nvPr>
        </p:nvSpPr>
        <p:spPr/>
        <p:txBody>
          <a:bodyPr>
            <a:normAutofit/>
          </a:bodyPr>
          <a:lstStyle/>
          <a:p>
            <a:pPr marL="457200" indent="-457200" algn="just">
              <a:buFont typeface="+mj-lt"/>
              <a:buAutoNum type="arabicPeriod"/>
            </a:pPr>
            <a:r>
              <a:rPr lang="pl-PL" dirty="0"/>
              <a:t>Problemy pozwalają na nowe możliwości – należy odrzucić konwencjonalne rozwiązania</a:t>
            </a:r>
          </a:p>
          <a:p>
            <a:pPr marL="457200" indent="-457200" algn="just">
              <a:buFont typeface="+mj-lt"/>
              <a:buAutoNum type="arabicPeriod"/>
            </a:pPr>
            <a:r>
              <a:rPr lang="pl-PL" dirty="0"/>
              <a:t>Koncentruj się na rozwiązaniach możliwych do wdrożenia – myśl „jak” a nie „dlaczego”</a:t>
            </a:r>
          </a:p>
          <a:p>
            <a:pPr marL="457200" indent="-457200" algn="just">
              <a:buFont typeface="+mj-lt"/>
              <a:buAutoNum type="arabicPeriod"/>
            </a:pPr>
            <a:r>
              <a:rPr lang="pl-PL" dirty="0"/>
              <a:t>Należy kwestionować dotychczasowe rozwiązania</a:t>
            </a:r>
          </a:p>
          <a:p>
            <a:pPr marL="457200" indent="-457200" algn="just">
              <a:buFont typeface="+mj-lt"/>
              <a:buAutoNum type="arabicPeriod"/>
            </a:pPr>
            <a:r>
              <a:rPr lang="pl-PL" dirty="0"/>
              <a:t>Nie oczekuj perfekcyjnych rozwiązań na początku drogi</a:t>
            </a:r>
          </a:p>
          <a:p>
            <a:pPr marL="457200" indent="-457200" algn="just">
              <a:buFont typeface="+mj-lt"/>
              <a:buAutoNum type="arabicPeriod"/>
            </a:pPr>
            <a:r>
              <a:rPr lang="pl-PL" dirty="0"/>
              <a:t>Pomyłki koryguj na bieżąco</a:t>
            </a:r>
          </a:p>
          <a:p>
            <a:pPr marL="457200" indent="-457200" algn="just">
              <a:buFont typeface="+mj-lt"/>
              <a:buAutoNum type="arabicPeriod"/>
            </a:pPr>
            <a:r>
              <a:rPr lang="pl-PL" dirty="0"/>
              <a:t>Użyj sprytu zamiast pieniędzy</a:t>
            </a:r>
          </a:p>
          <a:p>
            <a:pPr marL="457200" indent="-457200" algn="just">
              <a:buFont typeface="+mj-lt"/>
              <a:buAutoNum type="arabicPeriod"/>
            </a:pPr>
            <a:r>
              <a:rPr lang="pl-PL" dirty="0"/>
              <a:t>Nie przejmuj się trudnościami</a:t>
            </a:r>
          </a:p>
          <a:p>
            <a:pPr marL="457200" indent="-457200" algn="just">
              <a:buFont typeface="+mj-lt"/>
              <a:buAutoNum type="arabicPeriod"/>
            </a:pPr>
            <a:r>
              <a:rPr lang="pl-PL" dirty="0"/>
              <a:t>5x pytaj dlaczego</a:t>
            </a:r>
          </a:p>
          <a:p>
            <a:pPr marL="457200" indent="-457200" algn="just">
              <a:buFont typeface="+mj-lt"/>
              <a:buAutoNum type="arabicPeriod"/>
            </a:pPr>
            <a:r>
              <a:rPr lang="pl-PL" dirty="0"/>
              <a:t>Zbieraj pomysły od wszystkich w zespole</a:t>
            </a:r>
          </a:p>
          <a:p>
            <a:pPr marL="457200" indent="-457200" algn="just">
              <a:buFont typeface="+mj-lt"/>
              <a:buAutoNum type="arabicPeriod"/>
            </a:pPr>
            <a:r>
              <a:rPr lang="pl-PL" dirty="0"/>
              <a:t>Ulepszenia </a:t>
            </a:r>
            <a:r>
              <a:rPr lang="pl-PL" dirty="0" err="1"/>
              <a:t>Kaizen</a:t>
            </a:r>
            <a:r>
              <a:rPr lang="pl-PL" dirty="0"/>
              <a:t> to proces – nie powinny mieć końca</a:t>
            </a:r>
          </a:p>
        </p:txBody>
      </p:sp>
    </p:spTree>
    <p:extLst>
      <p:ext uri="{BB962C8B-B14F-4D97-AF65-F5344CB8AC3E}">
        <p14:creationId xmlns:p14="http://schemas.microsoft.com/office/powerpoint/2010/main" val="11804496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510A1-CA11-4E17-8333-AF883EE7246F}"/>
              </a:ext>
            </a:extLst>
          </p:cNvPr>
          <p:cNvSpPr>
            <a:spLocks noGrp="1"/>
          </p:cNvSpPr>
          <p:nvPr>
            <p:ph type="title"/>
          </p:nvPr>
        </p:nvSpPr>
        <p:spPr/>
        <p:txBody>
          <a:bodyPr/>
          <a:lstStyle/>
          <a:p>
            <a:r>
              <a:rPr lang="pl-PL" dirty="0"/>
              <a:t>Właściciel procesu</a:t>
            </a:r>
          </a:p>
        </p:txBody>
      </p:sp>
      <p:sp>
        <p:nvSpPr>
          <p:cNvPr id="3" name="Content Placeholder 2">
            <a:extLst>
              <a:ext uri="{FF2B5EF4-FFF2-40B4-BE49-F238E27FC236}">
                <a16:creationId xmlns:a16="http://schemas.microsoft.com/office/drawing/2014/main" id="{9C6DAED8-ABE8-45C0-A957-56E0EAB62682}"/>
              </a:ext>
            </a:extLst>
          </p:cNvPr>
          <p:cNvSpPr>
            <a:spLocks noGrp="1"/>
          </p:cNvSpPr>
          <p:nvPr>
            <p:ph idx="1"/>
          </p:nvPr>
        </p:nvSpPr>
        <p:spPr/>
        <p:txBody>
          <a:bodyPr>
            <a:normAutofit/>
          </a:bodyPr>
          <a:lstStyle/>
          <a:p>
            <a:pPr marL="0" indent="0" algn="just">
              <a:buNone/>
            </a:pPr>
            <a:r>
              <a:rPr lang="pl-PL" dirty="0"/>
              <a:t>Właściciel procesu to osoba wyłącznie odpowiedzialna za realizację procesu, odpowiada ona za zaprojektowanie skutecznego                                 i sprawnego procesu, przy użyciu odpowiednich ludzi oraz zasobów finansowych i technicznych do prowadzenia procesu i dostarczania jego rezultatów w jakości zgodnej z wymaganiami w organizacji.</a:t>
            </a:r>
          </a:p>
          <a:p>
            <a:pPr marL="0" indent="0" algn="just">
              <a:buNone/>
            </a:pPr>
            <a:endParaRPr lang="pl-PL" dirty="0"/>
          </a:p>
          <a:p>
            <a:pPr marL="0" indent="0" algn="just">
              <a:buNone/>
            </a:pPr>
            <a:r>
              <a:rPr lang="pl-PL" dirty="0"/>
              <a:t>Z kolei wykonawca procesu, to każdy pracownik organizacji zaangażowany w wykonywanie procesu. W filozofii </a:t>
            </a:r>
            <a:r>
              <a:rPr lang="pl-PL" dirty="0" err="1"/>
              <a:t>Kaizen</a:t>
            </a:r>
            <a:r>
              <a:rPr lang="pl-PL" dirty="0"/>
              <a:t> ma on szereg obowiązków wobec wykonywanego przez siebie procesu:</a:t>
            </a:r>
          </a:p>
          <a:p>
            <a:pPr marL="457200" indent="-457200" algn="just">
              <a:buFont typeface="+mj-lt"/>
              <a:buAutoNum type="arabicPeriod"/>
            </a:pPr>
            <a:r>
              <a:rPr lang="pl-PL" dirty="0"/>
              <a:t>Doskonalenie wykonywanych czynności i procedur w celu:</a:t>
            </a:r>
          </a:p>
          <a:p>
            <a:pPr lvl="1" algn="just"/>
            <a:r>
              <a:rPr lang="pl-PL" dirty="0"/>
              <a:t>Poprawy jakości tworzonych produktów,</a:t>
            </a:r>
          </a:p>
          <a:p>
            <a:pPr lvl="1" algn="just"/>
            <a:r>
              <a:rPr lang="pl-PL" dirty="0"/>
              <a:t>Zwiększenia wydajności pracy,</a:t>
            </a:r>
          </a:p>
          <a:p>
            <a:pPr lvl="1" algn="just"/>
            <a:r>
              <a:rPr lang="pl-PL" dirty="0"/>
              <a:t>Poprawy jakości warunków pracy;</a:t>
            </a:r>
          </a:p>
          <a:p>
            <a:pPr marL="457200" indent="-457200" algn="just">
              <a:buFont typeface="+mj-lt"/>
              <a:buAutoNum type="arabicPeriod"/>
            </a:pPr>
            <a:r>
              <a:rPr lang="pl-PL" dirty="0"/>
              <a:t>Zdobywanie nowej wiedzy i się w zakresie wiedzy o procesie.</a:t>
            </a:r>
          </a:p>
          <a:p>
            <a:pPr marL="0" indent="0">
              <a:buNone/>
            </a:pPr>
            <a:endParaRPr lang="pl-PL" dirty="0"/>
          </a:p>
        </p:txBody>
      </p:sp>
    </p:spTree>
    <p:extLst>
      <p:ext uri="{BB962C8B-B14F-4D97-AF65-F5344CB8AC3E}">
        <p14:creationId xmlns:p14="http://schemas.microsoft.com/office/powerpoint/2010/main" val="10842962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9510A1-CA11-4E17-8333-AF883EE7246F}"/>
              </a:ext>
            </a:extLst>
          </p:cNvPr>
          <p:cNvSpPr>
            <a:spLocks noGrp="1"/>
          </p:cNvSpPr>
          <p:nvPr>
            <p:ph type="title"/>
          </p:nvPr>
        </p:nvSpPr>
        <p:spPr/>
        <p:txBody>
          <a:bodyPr/>
          <a:lstStyle/>
          <a:p>
            <a:r>
              <a:rPr lang="pl-PL" dirty="0"/>
              <a:t>Właściciel procesu</a:t>
            </a:r>
          </a:p>
        </p:txBody>
      </p:sp>
      <p:sp>
        <p:nvSpPr>
          <p:cNvPr id="3" name="Content Placeholder 2">
            <a:extLst>
              <a:ext uri="{FF2B5EF4-FFF2-40B4-BE49-F238E27FC236}">
                <a16:creationId xmlns:a16="http://schemas.microsoft.com/office/drawing/2014/main" id="{9C6DAED8-ABE8-45C0-A957-56E0EAB62682}"/>
              </a:ext>
            </a:extLst>
          </p:cNvPr>
          <p:cNvSpPr>
            <a:spLocks noGrp="1"/>
          </p:cNvSpPr>
          <p:nvPr>
            <p:ph idx="1"/>
          </p:nvPr>
        </p:nvSpPr>
        <p:spPr/>
        <p:txBody>
          <a:bodyPr>
            <a:normAutofit lnSpcReduction="10000"/>
          </a:bodyPr>
          <a:lstStyle/>
          <a:p>
            <a:pPr marL="0" indent="0" algn="just">
              <a:buNone/>
            </a:pPr>
            <a:r>
              <a:rPr lang="pl-PL" dirty="0"/>
              <a:t>Właściciele procesów posiadają szereg uprawnień do podejmowania decyzji w zakresie:</a:t>
            </a:r>
          </a:p>
          <a:p>
            <a:pPr marL="457200" indent="-457200" algn="just">
              <a:buFont typeface="+mj-lt"/>
              <a:buAutoNum type="arabicPeriod"/>
            </a:pPr>
            <a:r>
              <a:rPr lang="pl-PL" dirty="0"/>
              <a:t>Sposobu realizacji czynności w procesie (jak należy to robić);</a:t>
            </a:r>
          </a:p>
          <a:p>
            <a:pPr marL="457200" indent="-457200" algn="just">
              <a:buFont typeface="+mj-lt"/>
              <a:buAutoNum type="arabicPeriod"/>
            </a:pPr>
            <a:r>
              <a:rPr lang="pl-PL" dirty="0"/>
              <a:t>Określania w porozumieniu z właścicielami innych procesów, norm jakościowych, które pozwolą na zaspokojenie oczekiwań klienta;</a:t>
            </a:r>
          </a:p>
          <a:p>
            <a:pPr marL="457200" indent="-457200" algn="just">
              <a:buFont typeface="+mj-lt"/>
              <a:buAutoNum type="arabicPeriod"/>
            </a:pPr>
            <a:r>
              <a:rPr lang="pl-PL" dirty="0"/>
              <a:t>Zapewniania jakości produktów, oraz wiedzę wykonawców procesów w tym obszarze;</a:t>
            </a:r>
          </a:p>
          <a:p>
            <a:pPr marL="457200" indent="-457200" algn="just">
              <a:buFont typeface="+mj-lt"/>
              <a:buAutoNum type="arabicPeriod"/>
            </a:pPr>
            <a:r>
              <a:rPr lang="pl-PL" dirty="0"/>
              <a:t>Zapewniania dbałości o wiedzę dostawców usług i produktów                                    w zakresie wymaganej przez nich jakości;</a:t>
            </a:r>
          </a:p>
          <a:p>
            <a:pPr marL="457200" indent="-457200" algn="just">
              <a:buFont typeface="+mj-lt"/>
              <a:buAutoNum type="arabicPeriod"/>
            </a:pPr>
            <a:r>
              <a:rPr lang="pl-PL" dirty="0"/>
              <a:t>Organizacji i prowadzenia szkoleń.</a:t>
            </a:r>
          </a:p>
          <a:p>
            <a:pPr marL="0" indent="0" algn="just">
              <a:buNone/>
            </a:pPr>
            <a:r>
              <a:rPr lang="pl-PL" b="1" dirty="0"/>
              <a:t>Uwaga:</a:t>
            </a:r>
            <a:r>
              <a:rPr lang="pl-PL" dirty="0"/>
              <a:t> Właściciel procesu odpowiada na pytania: jak to zrobić? </a:t>
            </a:r>
          </a:p>
          <a:p>
            <a:pPr marL="0" indent="0" algn="just">
              <a:buNone/>
            </a:pPr>
            <a:r>
              <a:rPr lang="pl-PL" dirty="0"/>
              <a:t>Właściciel procesu nie może wydawać poleceń zarządczych: kto, co           i kiedy – decyzja w tych kwestiach należy do kierowników  zespołów (wyjątkiem, są sytuacje gdy kierownik zespołu jest jednocześnie właścicielem procesu). </a:t>
            </a:r>
          </a:p>
          <a:p>
            <a:pPr marL="0" indent="0">
              <a:buNone/>
            </a:pPr>
            <a:endParaRPr lang="pl-PL" dirty="0"/>
          </a:p>
        </p:txBody>
      </p:sp>
    </p:spTree>
    <p:extLst>
      <p:ext uri="{BB962C8B-B14F-4D97-AF65-F5344CB8AC3E}">
        <p14:creationId xmlns:p14="http://schemas.microsoft.com/office/powerpoint/2010/main" val="205137386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2DD9A-15B7-42BE-AC4D-3C064C8B0600}"/>
              </a:ext>
            </a:extLst>
          </p:cNvPr>
          <p:cNvSpPr>
            <a:spLocks noGrp="1"/>
          </p:cNvSpPr>
          <p:nvPr>
            <p:ph type="title"/>
          </p:nvPr>
        </p:nvSpPr>
        <p:spPr/>
        <p:txBody>
          <a:bodyPr>
            <a:normAutofit fontScale="90000"/>
          </a:bodyPr>
          <a:lstStyle/>
          <a:p>
            <a:r>
              <a:rPr lang="pl-PL" dirty="0"/>
              <a:t>ROLA KADRY ZARZĄDZAJĄCEJ WE WDRAŻANIU LEAN OFFICE</a:t>
            </a:r>
          </a:p>
        </p:txBody>
      </p:sp>
      <p:sp>
        <p:nvSpPr>
          <p:cNvPr id="3" name="Text Placeholder 2">
            <a:extLst>
              <a:ext uri="{FF2B5EF4-FFF2-40B4-BE49-F238E27FC236}">
                <a16:creationId xmlns:a16="http://schemas.microsoft.com/office/drawing/2014/main" id="{F2A8F949-2904-4CFC-A981-7F0A2526823E}"/>
              </a:ext>
            </a:extLst>
          </p:cNvPr>
          <p:cNvSpPr>
            <a:spLocks noGrp="1"/>
          </p:cNvSpPr>
          <p:nvPr>
            <p:ph type="body" idx="1"/>
          </p:nvPr>
        </p:nvSpPr>
        <p:spPr/>
        <p:txBody>
          <a:bodyPr/>
          <a:lstStyle/>
          <a:p>
            <a:r>
              <a:rPr lang="pl-PL" dirty="0"/>
              <a:t>LEKCJA 7 - LEKCJA 8</a:t>
            </a:r>
          </a:p>
        </p:txBody>
      </p:sp>
    </p:spTree>
    <p:extLst>
      <p:ext uri="{BB962C8B-B14F-4D97-AF65-F5344CB8AC3E}">
        <p14:creationId xmlns:p14="http://schemas.microsoft.com/office/powerpoint/2010/main" val="30374328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3E801-2F74-48AB-AEA1-2817ED385E76}"/>
              </a:ext>
            </a:extLst>
          </p:cNvPr>
          <p:cNvSpPr>
            <a:spLocks noGrp="1"/>
          </p:cNvSpPr>
          <p:nvPr>
            <p:ph type="title"/>
          </p:nvPr>
        </p:nvSpPr>
        <p:spPr/>
        <p:txBody>
          <a:bodyPr/>
          <a:lstStyle/>
          <a:p>
            <a:r>
              <a:rPr lang="pl-PL" dirty="0"/>
              <a:t>14 zasad </a:t>
            </a:r>
            <a:r>
              <a:rPr lang="pl-PL" dirty="0" err="1"/>
              <a:t>Deminga</a:t>
            </a:r>
            <a:br>
              <a:rPr lang="pl-PL" dirty="0"/>
            </a:br>
            <a:r>
              <a:rPr lang="pl-PL" dirty="0"/>
              <a:t>1/2</a:t>
            </a:r>
            <a:br>
              <a:rPr lang="pl-PL" dirty="0"/>
            </a:br>
            <a:endParaRPr lang="pl-PL" dirty="0"/>
          </a:p>
        </p:txBody>
      </p:sp>
      <p:sp>
        <p:nvSpPr>
          <p:cNvPr id="3" name="Content Placeholder 2">
            <a:extLst>
              <a:ext uri="{FF2B5EF4-FFF2-40B4-BE49-F238E27FC236}">
                <a16:creationId xmlns:a16="http://schemas.microsoft.com/office/drawing/2014/main" id="{BFA10D71-F73D-4C2E-99E0-5A05537A3227}"/>
              </a:ext>
            </a:extLst>
          </p:cNvPr>
          <p:cNvSpPr>
            <a:spLocks noGrp="1"/>
          </p:cNvSpPr>
          <p:nvPr>
            <p:ph idx="1"/>
          </p:nvPr>
        </p:nvSpPr>
        <p:spPr/>
        <p:txBody>
          <a:bodyPr>
            <a:normAutofit/>
          </a:bodyPr>
          <a:lstStyle/>
          <a:p>
            <a:pPr marL="457200" indent="-457200" algn="just">
              <a:buFont typeface="+mj-lt"/>
              <a:buAutoNum type="arabicPeriod"/>
            </a:pPr>
            <a:r>
              <a:rPr lang="pl-PL" dirty="0"/>
              <a:t>Bądź stanowczy i systematyczny w zarządzaniu jakością</a:t>
            </a:r>
          </a:p>
          <a:p>
            <a:pPr marL="457200" indent="-457200" algn="just">
              <a:buFont typeface="+mj-lt"/>
              <a:buAutoNum type="arabicPeriod"/>
            </a:pPr>
            <a:r>
              <a:rPr lang="pl-PL" dirty="0"/>
              <a:t>Odmawiaj przyjmowania zakorzenionych w tradycji poziomów błędów, usterek i defektów.</a:t>
            </a:r>
          </a:p>
          <a:p>
            <a:pPr marL="457200" indent="-457200" algn="just">
              <a:buFont typeface="+mj-lt"/>
              <a:buAutoNum type="arabicPeriod"/>
            </a:pPr>
            <a:r>
              <a:rPr lang="pl-PL" dirty="0"/>
              <a:t>Przestań polegać na masowej kontroli, ale przede wszystkim wbuduj jakość w swój produkt.</a:t>
            </a:r>
          </a:p>
          <a:p>
            <a:pPr marL="457200" indent="-457200" algn="just">
              <a:buFont typeface="+mj-lt"/>
              <a:buAutoNum type="arabicPeriod"/>
            </a:pPr>
            <a:r>
              <a:rPr lang="pl-PL" dirty="0"/>
              <a:t>Przestań oceniać dostawców tylko na podstawie ceny – zredukuj ich liczbę i nalegaj na wprowadzenie miar jakości.</a:t>
            </a:r>
          </a:p>
          <a:p>
            <a:pPr marL="457200" indent="-457200" algn="just">
              <a:buFont typeface="+mj-lt"/>
              <a:buAutoNum type="arabicPeriod"/>
            </a:pPr>
            <a:r>
              <a:rPr lang="pl-PL" dirty="0"/>
              <a:t>Stwórz program stałej poprawy jakości, produktywności, usługi i obniżania kosztów.</a:t>
            </a:r>
          </a:p>
          <a:p>
            <a:pPr marL="457200" indent="-457200" algn="just">
              <a:buFont typeface="+mj-lt"/>
              <a:buAutoNum type="arabicPeriod"/>
            </a:pPr>
            <a:r>
              <a:rPr lang="pl-PL" dirty="0"/>
              <a:t>Wprowadź szkolenia dla wszystkich pracowników.</a:t>
            </a:r>
          </a:p>
          <a:p>
            <a:pPr marL="457200" indent="-457200" algn="just">
              <a:buFont typeface="+mj-lt"/>
              <a:buAutoNum type="arabicPeriod"/>
            </a:pPr>
            <a:r>
              <a:rPr lang="pl-PL" dirty="0"/>
              <a:t>Nastaw kierownictwo na wspomaganie pracowników, aby lepiej wykonywali swoje obowiązki.</a:t>
            </a:r>
          </a:p>
          <a:p>
            <a:pPr marL="0" indent="0">
              <a:buNone/>
            </a:pPr>
            <a:endParaRPr lang="pl-PL" dirty="0"/>
          </a:p>
        </p:txBody>
      </p:sp>
    </p:spTree>
    <p:extLst>
      <p:ext uri="{BB962C8B-B14F-4D97-AF65-F5344CB8AC3E}">
        <p14:creationId xmlns:p14="http://schemas.microsoft.com/office/powerpoint/2010/main" val="42411941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C3E801-2F74-48AB-AEA1-2817ED385E76}"/>
              </a:ext>
            </a:extLst>
          </p:cNvPr>
          <p:cNvSpPr>
            <a:spLocks noGrp="1"/>
          </p:cNvSpPr>
          <p:nvPr>
            <p:ph type="title"/>
          </p:nvPr>
        </p:nvSpPr>
        <p:spPr/>
        <p:txBody>
          <a:bodyPr/>
          <a:lstStyle/>
          <a:p>
            <a:r>
              <a:rPr lang="pl-PL" dirty="0"/>
              <a:t>14 zasad </a:t>
            </a:r>
            <a:r>
              <a:rPr lang="pl-PL" dirty="0" err="1"/>
              <a:t>Deminga</a:t>
            </a:r>
            <a:br>
              <a:rPr lang="pl-PL" dirty="0"/>
            </a:br>
            <a:r>
              <a:rPr lang="pl-PL" dirty="0"/>
              <a:t>2/2</a:t>
            </a:r>
          </a:p>
        </p:txBody>
      </p:sp>
      <p:sp>
        <p:nvSpPr>
          <p:cNvPr id="3" name="Content Placeholder 2">
            <a:extLst>
              <a:ext uri="{FF2B5EF4-FFF2-40B4-BE49-F238E27FC236}">
                <a16:creationId xmlns:a16="http://schemas.microsoft.com/office/drawing/2014/main" id="{BFA10D71-F73D-4C2E-99E0-5A05537A3227}"/>
              </a:ext>
            </a:extLst>
          </p:cNvPr>
          <p:cNvSpPr>
            <a:spLocks noGrp="1"/>
          </p:cNvSpPr>
          <p:nvPr>
            <p:ph idx="1"/>
          </p:nvPr>
        </p:nvSpPr>
        <p:spPr/>
        <p:txBody>
          <a:bodyPr>
            <a:normAutofit/>
          </a:bodyPr>
          <a:lstStyle/>
          <a:p>
            <a:pPr marL="457200" indent="-457200" algn="just">
              <a:buFont typeface="+mj-lt"/>
              <a:buAutoNum type="arabicPeriod" startAt="8"/>
            </a:pPr>
            <a:r>
              <a:rPr lang="pl-PL" dirty="0"/>
              <a:t>Wyeliminuj strach, wprowadzając dwustronną komunikację.</a:t>
            </a:r>
          </a:p>
          <a:p>
            <a:pPr marL="457200" indent="-457200" algn="just">
              <a:buFont typeface="+mj-lt"/>
              <a:buAutoNum type="arabicPeriod" startAt="8"/>
            </a:pPr>
            <a:r>
              <a:rPr lang="pl-PL" dirty="0"/>
              <a:t>Przełam bariery między poszczególnymi wydziałami i zachęcaj załogę do rozwiązywania problemów.</a:t>
            </a:r>
          </a:p>
          <a:p>
            <a:pPr marL="457200" indent="-457200" algn="just">
              <a:buFont typeface="+mj-lt"/>
              <a:buAutoNum type="arabicPeriod" startAt="8"/>
            </a:pPr>
            <a:r>
              <a:rPr lang="pl-PL" dirty="0"/>
              <a:t>Wyeliminuj liczbowe cele, plakaty i slogany wymagające poprawy bez wskazania sposobu, w jaki miałyby być osiągnięta.</a:t>
            </a:r>
          </a:p>
          <a:p>
            <a:pPr marL="457200" indent="-457200" algn="just">
              <a:buFont typeface="+mj-lt"/>
              <a:buAutoNum type="arabicPeriod" startAt="8"/>
            </a:pPr>
            <a:r>
              <a:rPr lang="pl-PL" dirty="0"/>
              <a:t>Wyeliminuj arbitralne cele, które kolidują z jakością.</a:t>
            </a:r>
          </a:p>
          <a:p>
            <a:pPr marL="457200" indent="-457200" algn="just">
              <a:buFont typeface="+mj-lt"/>
              <a:buAutoNum type="arabicPeriod" startAt="8"/>
            </a:pPr>
            <a:r>
              <a:rPr lang="pl-PL" dirty="0"/>
              <a:t>Usuń bariery, które nie pozwalają pracownikom być dumnymi                    z ich pracy.</a:t>
            </a:r>
          </a:p>
          <a:p>
            <a:pPr marL="457200" indent="-457200" algn="just">
              <a:buFont typeface="+mj-lt"/>
              <a:buAutoNum type="arabicPeriod" startAt="8"/>
            </a:pPr>
            <a:r>
              <a:rPr lang="pl-PL" dirty="0"/>
              <a:t>Wprowadź energiczny program długoletniej edukacji, szkolenia i samorealizacji.</a:t>
            </a:r>
          </a:p>
          <a:p>
            <a:pPr marL="457200" indent="-457200" algn="just">
              <a:buFont typeface="+mj-lt"/>
              <a:buAutoNum type="arabicPeriod" startAt="8"/>
            </a:pPr>
            <a:r>
              <a:rPr lang="pl-PL" dirty="0"/>
              <a:t>Pozwól każdemu pracować nad wprowadzeniem tych zasad.</a:t>
            </a:r>
          </a:p>
          <a:p>
            <a:endParaRPr lang="pl-PL" dirty="0"/>
          </a:p>
        </p:txBody>
      </p:sp>
    </p:spTree>
    <p:extLst>
      <p:ext uri="{BB962C8B-B14F-4D97-AF65-F5344CB8AC3E}">
        <p14:creationId xmlns:p14="http://schemas.microsoft.com/office/powerpoint/2010/main" val="370050458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02E28-D824-4D42-959C-7990CB30F67B}"/>
              </a:ext>
            </a:extLst>
          </p:cNvPr>
          <p:cNvSpPr>
            <a:spLocks noGrp="1"/>
          </p:cNvSpPr>
          <p:nvPr>
            <p:ph type="title"/>
          </p:nvPr>
        </p:nvSpPr>
        <p:spPr/>
        <p:txBody>
          <a:bodyPr/>
          <a:lstStyle/>
          <a:p>
            <a:r>
              <a:rPr lang="pl-PL" dirty="0"/>
              <a:t>Ćwiczenie numer 5 </a:t>
            </a:r>
            <a:br>
              <a:rPr lang="pl-PL" dirty="0"/>
            </a:br>
            <a:endParaRPr lang="pl-PL" dirty="0"/>
          </a:p>
        </p:txBody>
      </p:sp>
      <p:sp>
        <p:nvSpPr>
          <p:cNvPr id="3" name="Content Placeholder 2">
            <a:extLst>
              <a:ext uri="{FF2B5EF4-FFF2-40B4-BE49-F238E27FC236}">
                <a16:creationId xmlns:a16="http://schemas.microsoft.com/office/drawing/2014/main" id="{C40349C1-E2C1-42C4-A55F-7A9A70CD6100}"/>
              </a:ext>
            </a:extLst>
          </p:cNvPr>
          <p:cNvSpPr>
            <a:spLocks noGrp="1"/>
          </p:cNvSpPr>
          <p:nvPr>
            <p:ph idx="1"/>
          </p:nvPr>
        </p:nvSpPr>
        <p:spPr/>
        <p:txBody>
          <a:bodyPr>
            <a:normAutofit fontScale="62500" lnSpcReduction="20000"/>
          </a:bodyPr>
          <a:lstStyle/>
          <a:p>
            <a:pPr marL="0" indent="0" algn="just">
              <a:buNone/>
            </a:pPr>
            <a:r>
              <a:rPr lang="pl-PL" dirty="0"/>
              <a:t>Proszę przeczytać podane poniżej opisy i poprawnie zidentyfikować którą z zasad </a:t>
            </a:r>
            <a:r>
              <a:rPr lang="pl-PL" dirty="0" err="1"/>
              <a:t>Deminga</a:t>
            </a:r>
            <a:r>
              <a:rPr lang="pl-PL" dirty="0"/>
              <a:t> one opisują. Proszę o uzasadnienie decyzji.</a:t>
            </a:r>
          </a:p>
          <a:p>
            <a:pPr marL="457200" indent="-457200" algn="just">
              <a:buFont typeface="+mj-lt"/>
              <a:buAutoNum type="arabicPeriod"/>
            </a:pPr>
            <a:r>
              <a:rPr lang="pl-PL" dirty="0"/>
              <a:t>Cena oferty nie powinna być brana pod uwagę jako główny czynnik decyzyjny. Poleganie na samej cenie w zamian brania pod uwagę jakości skutkować będzie dodatkowymi kosztami związanymi                        z obsługą reklamacji.</a:t>
            </a:r>
          </a:p>
          <a:p>
            <a:pPr marL="457200" indent="-457200" algn="just">
              <a:buFont typeface="+mj-lt"/>
              <a:buAutoNum type="arabicPeriod"/>
            </a:pPr>
            <a:r>
              <a:rPr lang="pl-PL" dirty="0"/>
              <a:t>Doskonalenie zawodowe powinno być procesem realizowanym szeroko, kompleksowo i w pełnym porozumieniu z kierownictwem firmy. Szkolenia powinny uwzględniać również aspekty metodyki zarządzania oraz psychologię i wartości organizacji.</a:t>
            </a:r>
          </a:p>
          <a:p>
            <a:pPr marL="457200" indent="-457200" algn="just">
              <a:buFont typeface="+mj-lt"/>
              <a:buAutoNum type="arabicPeriod"/>
            </a:pPr>
            <a:r>
              <a:rPr lang="pl-PL" dirty="0"/>
              <a:t>Wdrażanie nowego systemu zarządzania w organizacji to kompleksowy i złożony proces, należy zaangażować w niego całą organizację, wszystkie komórki w strukturze. Zmiana może być negatywnie odbierana przez część pracowników dlatego konieczne jest wdrożenie narzędzi zarządzania oporem wobec zmian.</a:t>
            </a:r>
          </a:p>
          <a:p>
            <a:pPr marL="457200" indent="-457200" algn="just">
              <a:buFont typeface="+mj-lt"/>
              <a:buAutoNum type="arabicPeriod"/>
            </a:pPr>
            <a:r>
              <a:rPr lang="pl-PL" dirty="0"/>
              <a:t>Pracownicy organizacji powinni nie tylko przechodzić stałe, zaplanowane szkolenia podnoszące kompetencje, lecz również powinni poszukiwać możliwości samodoskonalenia i podnoszenia kompetencji na podstawie własnych spostrzeżeń odnośnie pożądanych kompetencji i widocznych możliwości rozwoju.</a:t>
            </a:r>
          </a:p>
          <a:p>
            <a:pPr marL="457200" indent="-457200" algn="just">
              <a:buFont typeface="+mj-lt"/>
              <a:buAutoNum type="arabicPeriod"/>
            </a:pPr>
            <a:r>
              <a:rPr lang="pl-PL" dirty="0"/>
              <a:t>Podstawowym standardem zarządzania powinno być przywództwo w drodze do podnoszenia jakości. Należy eliminować cele kolidujące z jakością procesów. Cele statystyczne nie powinny stanowić celu samego w sobie, w zamian powinny wspierać proces podejmowania decyzji.</a:t>
            </a:r>
          </a:p>
          <a:p>
            <a:pPr marL="457200" indent="-457200" algn="just">
              <a:buFont typeface="+mj-lt"/>
              <a:buAutoNum type="arabicPeriod"/>
            </a:pPr>
            <a:r>
              <a:rPr lang="pl-PL" dirty="0"/>
              <a:t>Usuwaj czynniki ograniczające efektywność pracowników i menedżerów. Zarządzanie przez cele                      i oceny roczne niepotrzebnie ogniskują uwagę na celach liczbowych odsuwając uwagę od jakości                     i odpowiedzialności za proces. Pracownicy powinni być dumni z wykonywanej pracy.</a:t>
            </a:r>
          </a:p>
          <a:p>
            <a:pPr marL="457200" indent="-457200" algn="just">
              <a:buFont typeface="+mj-lt"/>
              <a:buAutoNum type="arabicPeriod"/>
            </a:pPr>
            <a:r>
              <a:rPr lang="pl-PL" dirty="0"/>
              <a:t>Proces rozwiązywania problemów powinien być w miarę potrzeb realizowany przez interdyscyplinarne zespoły, złożone z ekspertów reprezentujących zróżnicowane działy funkcjonalne przedsiębiorstwa.</a:t>
            </a:r>
          </a:p>
        </p:txBody>
      </p:sp>
    </p:spTree>
    <p:extLst>
      <p:ext uri="{BB962C8B-B14F-4D97-AF65-F5344CB8AC3E}">
        <p14:creationId xmlns:p14="http://schemas.microsoft.com/office/powerpoint/2010/main" val="3968987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normAutofit/>
          </a:bodyPr>
          <a:lstStyle/>
          <a:p>
            <a:r>
              <a:rPr lang="pl-PL" sz="2800" dirty="0"/>
              <a:t>Przedsiębiorstwo</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normAutofit/>
          </a:bodyPr>
          <a:lstStyle/>
          <a:p>
            <a:pPr marL="0" indent="0" algn="just">
              <a:buNone/>
            </a:pPr>
            <a:r>
              <a:rPr lang="pl-PL" dirty="0"/>
              <a:t>Przedsiębiorstwo jest jednym z rodzajów organizacji. Jako jednostka organizacyjna, ma na celu prowadzenie działalności gospodarczej. Cechuje się ono:</a:t>
            </a:r>
          </a:p>
          <a:p>
            <a:pPr algn="just"/>
            <a:r>
              <a:rPr lang="pl-PL" dirty="0"/>
              <a:t>Odrębnością prawną, organizacyjną, terytorialną i ekonomiczną,</a:t>
            </a:r>
          </a:p>
          <a:p>
            <a:pPr algn="just"/>
            <a:r>
              <a:rPr lang="pl-PL" dirty="0"/>
              <a:t>Składa się z zasobów ludzkich i finansowych, materialnych                              i niematerialnych,</a:t>
            </a:r>
          </a:p>
          <a:p>
            <a:pPr algn="just"/>
            <a:r>
              <a:rPr lang="pl-PL" dirty="0"/>
              <a:t>Posiada zdolność do czynności prawnych,</a:t>
            </a:r>
          </a:p>
          <a:p>
            <a:pPr algn="just"/>
            <a:r>
              <a:rPr lang="pl-PL" dirty="0"/>
              <a:t>Celem jego działania jest przynoszenie zysku,</a:t>
            </a:r>
          </a:p>
          <a:p>
            <a:pPr algn="just"/>
            <a:r>
              <a:rPr lang="pl-PL" dirty="0"/>
              <a:t>Forma jego działania wynika z przepisów prawa.</a:t>
            </a:r>
          </a:p>
        </p:txBody>
      </p:sp>
    </p:spTree>
    <p:extLst>
      <p:ext uri="{BB962C8B-B14F-4D97-AF65-F5344CB8AC3E}">
        <p14:creationId xmlns:p14="http://schemas.microsoft.com/office/powerpoint/2010/main" val="42639697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02E28-D824-4D42-959C-7990CB30F67B}"/>
              </a:ext>
            </a:extLst>
          </p:cNvPr>
          <p:cNvSpPr>
            <a:spLocks noGrp="1"/>
          </p:cNvSpPr>
          <p:nvPr>
            <p:ph type="title"/>
          </p:nvPr>
        </p:nvSpPr>
        <p:spPr/>
        <p:txBody>
          <a:bodyPr/>
          <a:lstStyle/>
          <a:p>
            <a:r>
              <a:rPr lang="pl-PL" dirty="0"/>
              <a:t>Ćwiczenie numer 5 </a:t>
            </a:r>
            <a:br>
              <a:rPr lang="pl-PL" dirty="0"/>
            </a:br>
            <a:endParaRPr lang="pl-PL" dirty="0"/>
          </a:p>
        </p:txBody>
      </p:sp>
      <p:sp>
        <p:nvSpPr>
          <p:cNvPr id="3" name="Content Placeholder 2">
            <a:extLst>
              <a:ext uri="{FF2B5EF4-FFF2-40B4-BE49-F238E27FC236}">
                <a16:creationId xmlns:a16="http://schemas.microsoft.com/office/drawing/2014/main" id="{C40349C1-E2C1-42C4-A55F-7A9A70CD6100}"/>
              </a:ext>
            </a:extLst>
          </p:cNvPr>
          <p:cNvSpPr>
            <a:spLocks noGrp="1"/>
          </p:cNvSpPr>
          <p:nvPr>
            <p:ph idx="1"/>
          </p:nvPr>
        </p:nvSpPr>
        <p:spPr/>
        <p:txBody>
          <a:bodyPr>
            <a:normAutofit fontScale="70000" lnSpcReduction="20000"/>
          </a:bodyPr>
          <a:lstStyle/>
          <a:p>
            <a:pPr marL="0" indent="0" algn="just">
              <a:buNone/>
            </a:pPr>
            <a:r>
              <a:rPr lang="pl-PL" dirty="0"/>
              <a:t>Proszę przeczytać podane poniżej opisy i poprawnie zidentyfikować którą z zasad </a:t>
            </a:r>
            <a:r>
              <a:rPr lang="pl-PL" dirty="0" err="1"/>
              <a:t>Deminga</a:t>
            </a:r>
            <a:r>
              <a:rPr lang="pl-PL" dirty="0"/>
              <a:t> one opisują. Proszę o uzasadnienie decyzji.</a:t>
            </a:r>
          </a:p>
          <a:p>
            <a:pPr marL="457200" indent="-457200" algn="just">
              <a:buFont typeface="+mj-lt"/>
              <a:buAutoNum type="arabicPeriod" startAt="8"/>
            </a:pPr>
            <a:r>
              <a:rPr lang="pl-PL" dirty="0"/>
              <a:t>Pracownicy firmy nie powinni odczuwać strachu przed wyrażaniem swojej opinii                                       i spostrzeżeń. Organizacja powinna wspierać proces komunikacji pracownik przełożony przez spotkania zespołu oraz spotkania indywidualne.</a:t>
            </a:r>
          </a:p>
          <a:p>
            <a:pPr marL="457200" indent="-457200" algn="just">
              <a:buFont typeface="+mj-lt"/>
              <a:buAutoNum type="arabicPeriod" startAt="8"/>
            </a:pPr>
            <a:r>
              <a:rPr lang="pl-PL" dirty="0"/>
              <a:t>Puste slogany nie przekładają się na pobudzenie motywacji pracowników. W zamian sloganów „zero defektów” należy stosować metody i narzędzia usprawniające procesy na poziomie systemowym.</a:t>
            </a:r>
          </a:p>
          <a:p>
            <a:pPr marL="457200" indent="-457200" algn="just">
              <a:buFont typeface="+mj-lt"/>
              <a:buAutoNum type="arabicPeriod" startAt="8"/>
            </a:pPr>
            <a:r>
              <a:rPr lang="pl-PL" dirty="0"/>
              <a:t>Organizacja powinna implementować narzędzia i metody wspierające ciągły proces doskonalenia, podnoszenia jakości, produktywności, obniżania kosztów.</a:t>
            </a:r>
          </a:p>
          <a:p>
            <a:pPr marL="457200" indent="-457200" algn="just">
              <a:buFont typeface="+mj-lt"/>
              <a:buAutoNum type="arabicPeriod" startAt="8"/>
            </a:pPr>
            <a:r>
              <a:rPr lang="pl-PL" dirty="0"/>
              <a:t>Dotychczasowe metody prowadzenia nadzoru przez kierownictwo powinny ulec zmianie. Docelowo firma powinna wspierać budowanie przywództwa, kierownictwo powinno wspierać pracowników w optymalizacji własnej pracy.</a:t>
            </a:r>
          </a:p>
          <a:p>
            <a:pPr marL="457200" indent="-457200" algn="just">
              <a:buFont typeface="+mj-lt"/>
              <a:buAutoNum type="arabicPeriod" startAt="8"/>
            </a:pPr>
            <a:r>
              <a:rPr lang="pl-PL" dirty="0"/>
              <a:t>Organizacja powinna stale dążyć do doskonalenia produktów i usług, tak aby zwiększać swoją konkurencyjność, poprawiać pozycję na rynku i tworzyć miejsca pracy.</a:t>
            </a:r>
          </a:p>
          <a:p>
            <a:pPr marL="457200" indent="-457200" algn="just">
              <a:buFont typeface="+mj-lt"/>
              <a:buAutoNum type="arabicPeriod" startAt="8"/>
            </a:pPr>
            <a:r>
              <a:rPr lang="pl-PL" dirty="0"/>
              <a:t>Dotychczas stosowane, tradycyjne metody zarządzani nie są wystarczające. Procesy zarządcze i system zarządzania w organizacji, powinny uwzględniać nową filozofię zarządzania. Wymaga to przemian i wyzwań na wszystkich szczeblach organizacji, począwszy od zarządu, aż po kierowników niższego szczebla. </a:t>
            </a:r>
          </a:p>
          <a:p>
            <a:pPr marL="457200" indent="-457200" algn="just">
              <a:buFont typeface="+mj-lt"/>
              <a:buAutoNum type="arabicPeriod" startAt="8"/>
            </a:pPr>
            <a:r>
              <a:rPr lang="pl-PL" dirty="0"/>
              <a:t>Kontrola masowa powoduje obciążenia procesu. Należy zastąpić ją wbudowaniem jakości w produkt. Eliminacja zmienności w procesach pozwala zmniejszyć liczbę defektów                                u źródła, bez konieczności realizacji nadmiernej kontroli.</a:t>
            </a:r>
          </a:p>
        </p:txBody>
      </p:sp>
    </p:spTree>
    <p:extLst>
      <p:ext uri="{BB962C8B-B14F-4D97-AF65-F5344CB8AC3E}">
        <p14:creationId xmlns:p14="http://schemas.microsoft.com/office/powerpoint/2010/main" val="148943242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34A460-EDD8-47A0-BC43-0556BB71DA7B}"/>
              </a:ext>
            </a:extLst>
          </p:cNvPr>
          <p:cNvSpPr>
            <a:spLocks noGrp="1"/>
          </p:cNvSpPr>
          <p:nvPr>
            <p:ph type="title"/>
          </p:nvPr>
        </p:nvSpPr>
        <p:spPr/>
        <p:txBody>
          <a:bodyPr>
            <a:normAutofit fontScale="90000"/>
          </a:bodyPr>
          <a:lstStyle/>
          <a:p>
            <a:r>
              <a:rPr lang="pl-PL" dirty="0"/>
              <a:t>KREATYWNE NARZĘDZIA ROZWIĄZYWANIA PROBLEMÓW – BURZA MÓZGÓW</a:t>
            </a:r>
          </a:p>
        </p:txBody>
      </p:sp>
      <p:sp>
        <p:nvSpPr>
          <p:cNvPr id="3" name="Text Placeholder 2">
            <a:extLst>
              <a:ext uri="{FF2B5EF4-FFF2-40B4-BE49-F238E27FC236}">
                <a16:creationId xmlns:a16="http://schemas.microsoft.com/office/drawing/2014/main" id="{238096FD-8A44-46E7-9F7E-C5DFEB59D406}"/>
              </a:ext>
            </a:extLst>
          </p:cNvPr>
          <p:cNvSpPr>
            <a:spLocks noGrp="1"/>
          </p:cNvSpPr>
          <p:nvPr>
            <p:ph type="body" idx="1"/>
          </p:nvPr>
        </p:nvSpPr>
        <p:spPr/>
        <p:txBody>
          <a:bodyPr/>
          <a:lstStyle/>
          <a:p>
            <a:r>
              <a:rPr lang="pl-PL" dirty="0"/>
              <a:t>LEKCJA 9 - LEKCJA 10 </a:t>
            </a:r>
          </a:p>
        </p:txBody>
      </p:sp>
    </p:spTree>
    <p:extLst>
      <p:ext uri="{BB962C8B-B14F-4D97-AF65-F5344CB8AC3E}">
        <p14:creationId xmlns:p14="http://schemas.microsoft.com/office/powerpoint/2010/main" val="30158452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0EE27-EA8A-4358-B03C-D02EF077B106}"/>
              </a:ext>
            </a:extLst>
          </p:cNvPr>
          <p:cNvSpPr>
            <a:spLocks noGrp="1"/>
          </p:cNvSpPr>
          <p:nvPr>
            <p:ph type="title"/>
          </p:nvPr>
        </p:nvSpPr>
        <p:spPr/>
        <p:txBody>
          <a:bodyPr/>
          <a:lstStyle/>
          <a:p>
            <a:r>
              <a:rPr lang="pl-PL" dirty="0"/>
              <a:t>Burza mózgów jako jedno z podstawowych narzędzi rozwiązywania problemów</a:t>
            </a:r>
            <a:br>
              <a:rPr lang="pl-PL" dirty="0"/>
            </a:br>
            <a:endParaRPr lang="pl-PL" dirty="0"/>
          </a:p>
        </p:txBody>
      </p:sp>
      <p:sp>
        <p:nvSpPr>
          <p:cNvPr id="3" name="Content Placeholder 2">
            <a:extLst>
              <a:ext uri="{FF2B5EF4-FFF2-40B4-BE49-F238E27FC236}">
                <a16:creationId xmlns:a16="http://schemas.microsoft.com/office/drawing/2014/main" id="{D2131854-8A33-46AD-AF22-5F0008FF1F5E}"/>
              </a:ext>
            </a:extLst>
          </p:cNvPr>
          <p:cNvSpPr>
            <a:spLocks noGrp="1"/>
          </p:cNvSpPr>
          <p:nvPr>
            <p:ph idx="1"/>
          </p:nvPr>
        </p:nvSpPr>
        <p:spPr/>
        <p:txBody>
          <a:bodyPr>
            <a:normAutofit/>
          </a:bodyPr>
          <a:lstStyle/>
          <a:p>
            <a:pPr marL="0" indent="0" algn="just">
              <a:buNone/>
            </a:pPr>
            <a:r>
              <a:rPr lang="pl-PL" dirty="0"/>
              <a:t>Burza mózgów to technika wspierająca kreatywne rozwiązywanie problemów przez grupę. Jest to technika opracowana                                          i spopularyzowana przez </a:t>
            </a:r>
            <a:r>
              <a:rPr lang="pl-PL" dirty="0" err="1"/>
              <a:t>Alexa</a:t>
            </a:r>
            <a:r>
              <a:rPr lang="pl-PL" dirty="0"/>
              <a:t> </a:t>
            </a:r>
            <a:r>
              <a:rPr lang="pl-PL" dirty="0" err="1"/>
              <a:t>Osborna</a:t>
            </a:r>
            <a:r>
              <a:rPr lang="pl-PL" dirty="0"/>
              <a:t>, utalentowanego dyrektora i praktyka w dziedzinie marketingu, szczególnie rozpoznawalnego                     z szerokiej działalności wspierającej pobudzanie kreatywne myślenie.</a:t>
            </a:r>
          </a:p>
          <a:p>
            <a:pPr marL="0" indent="0" algn="just">
              <a:buNone/>
            </a:pPr>
            <a:r>
              <a:rPr lang="pl-PL" dirty="0"/>
              <a:t>Burza mózgów to sytuacja, w której grupa ludzi spotyka się w celu wygenerowania nowych pomysłów i rozwiązań wokół określonej dziedziny zainteresowania poprzez usuwanie </a:t>
            </a:r>
            <a:r>
              <a:rPr lang="pl-PL" dirty="0" err="1"/>
              <a:t>zahamowań</a:t>
            </a:r>
            <a:r>
              <a:rPr lang="pl-PL" dirty="0"/>
              <a:t>. Ludzie potrafią swobodniej myśleć i podsuwają jak najwięcej spontanicznych nowych pomysłów.</a:t>
            </a:r>
          </a:p>
          <a:p>
            <a:pPr marL="0" indent="0" algn="just">
              <a:buNone/>
            </a:pPr>
            <a:r>
              <a:rPr lang="pl-PL" dirty="0"/>
              <a:t>Wszystkie pomysły są odnotowywane bez krytyki, a po burzy mózgów pomysły są oceniane. </a:t>
            </a:r>
          </a:p>
        </p:txBody>
      </p:sp>
    </p:spTree>
    <p:extLst>
      <p:ext uri="{BB962C8B-B14F-4D97-AF65-F5344CB8AC3E}">
        <p14:creationId xmlns:p14="http://schemas.microsoft.com/office/powerpoint/2010/main" val="29133688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0EE27-EA8A-4358-B03C-D02EF077B106}"/>
              </a:ext>
            </a:extLst>
          </p:cNvPr>
          <p:cNvSpPr>
            <a:spLocks noGrp="1"/>
          </p:cNvSpPr>
          <p:nvPr>
            <p:ph type="title"/>
          </p:nvPr>
        </p:nvSpPr>
        <p:spPr/>
        <p:txBody>
          <a:bodyPr/>
          <a:lstStyle/>
          <a:p>
            <a:r>
              <a:rPr lang="pl-PL" dirty="0"/>
              <a:t>Podstawowe założenia przeprowadzania burzy mózgów</a:t>
            </a:r>
          </a:p>
        </p:txBody>
      </p:sp>
      <p:sp>
        <p:nvSpPr>
          <p:cNvPr id="3" name="Content Placeholder 2">
            <a:extLst>
              <a:ext uri="{FF2B5EF4-FFF2-40B4-BE49-F238E27FC236}">
                <a16:creationId xmlns:a16="http://schemas.microsoft.com/office/drawing/2014/main" id="{D2131854-8A33-46AD-AF22-5F0008FF1F5E}"/>
              </a:ext>
            </a:extLst>
          </p:cNvPr>
          <p:cNvSpPr>
            <a:spLocks noGrp="1"/>
          </p:cNvSpPr>
          <p:nvPr>
            <p:ph idx="1"/>
          </p:nvPr>
        </p:nvSpPr>
        <p:spPr/>
        <p:txBody>
          <a:bodyPr>
            <a:normAutofit lnSpcReduction="10000"/>
          </a:bodyPr>
          <a:lstStyle/>
          <a:p>
            <a:pPr marL="0" indent="0" algn="just">
              <a:buNone/>
            </a:pPr>
            <a:r>
              <a:rPr lang="pl-PL" dirty="0"/>
              <a:t>Zasady obowiązujące podczas sesji burzy mózgów:</a:t>
            </a:r>
          </a:p>
          <a:p>
            <a:pPr algn="just"/>
            <a:r>
              <a:rPr lang="pl-PL" dirty="0"/>
              <a:t>Cel sesji to zebranie pomysłów służących rozwiązaniu problemu,</a:t>
            </a:r>
          </a:p>
          <a:p>
            <a:pPr algn="just"/>
            <a:r>
              <a:rPr lang="pl-PL" dirty="0"/>
              <a:t>Niezwykle istotne jest zebranie dużej liczby pomysłów, zakłada się że im więcej pomysłów powstanie, tym większe jest prawdopodobieństwo, wystąpienia bardzo dobrych pomysłów,</a:t>
            </a:r>
          </a:p>
          <a:p>
            <a:pPr algn="just"/>
            <a:r>
              <a:rPr lang="pl-PL" dirty="0"/>
              <a:t>Pomysły zgłaszane są w kolejności dowolnej, za jednym razem możliwe jest zgłoszenie tylko jednego pomysłu,</a:t>
            </a:r>
          </a:p>
          <a:p>
            <a:pPr algn="just"/>
            <a:r>
              <a:rPr lang="pl-PL" dirty="0"/>
              <a:t>Pomysły powinny być zgłaszane jasno i zwięźle, zawsze pojedynczo, </a:t>
            </a:r>
          </a:p>
          <a:p>
            <a:pPr algn="just"/>
            <a:r>
              <a:rPr lang="pl-PL" dirty="0"/>
              <a:t>Uczestnicy powinni zgłaszać wszystkie pomysły, które im się nasuwają,</a:t>
            </a:r>
          </a:p>
          <a:p>
            <a:pPr algn="just"/>
            <a:r>
              <a:rPr lang="pl-PL" dirty="0"/>
              <a:t>Dopuszczalne jest łączenie i modyfikowanie pomysłów zgłoszonych przez innych,</a:t>
            </a:r>
          </a:p>
          <a:p>
            <a:pPr algn="just"/>
            <a:r>
              <a:rPr lang="pl-PL" dirty="0"/>
              <a:t>Nie dopuszczalna jest ocena lub krytyka zgłaszanych pomysłów, czy to w formie werbalnej, czy też niewerbalnej.</a:t>
            </a:r>
          </a:p>
          <a:p>
            <a:pPr marL="0" indent="0">
              <a:buNone/>
            </a:pPr>
            <a:endParaRPr lang="pl-PL" dirty="0"/>
          </a:p>
        </p:txBody>
      </p:sp>
    </p:spTree>
    <p:extLst>
      <p:ext uri="{BB962C8B-B14F-4D97-AF65-F5344CB8AC3E}">
        <p14:creationId xmlns:p14="http://schemas.microsoft.com/office/powerpoint/2010/main" val="284825544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0EE27-EA8A-4358-B03C-D02EF077B106}"/>
              </a:ext>
            </a:extLst>
          </p:cNvPr>
          <p:cNvSpPr>
            <a:spLocks noGrp="1"/>
          </p:cNvSpPr>
          <p:nvPr>
            <p:ph type="title"/>
          </p:nvPr>
        </p:nvSpPr>
        <p:spPr/>
        <p:txBody>
          <a:bodyPr/>
          <a:lstStyle/>
          <a:p>
            <a:r>
              <a:rPr lang="pl-PL" dirty="0"/>
              <a:t>Podstawowe wady metody burza mózgów</a:t>
            </a:r>
          </a:p>
        </p:txBody>
      </p:sp>
      <p:sp>
        <p:nvSpPr>
          <p:cNvPr id="3" name="Content Placeholder 2">
            <a:extLst>
              <a:ext uri="{FF2B5EF4-FFF2-40B4-BE49-F238E27FC236}">
                <a16:creationId xmlns:a16="http://schemas.microsoft.com/office/drawing/2014/main" id="{D2131854-8A33-46AD-AF22-5F0008FF1F5E}"/>
              </a:ext>
            </a:extLst>
          </p:cNvPr>
          <p:cNvSpPr>
            <a:spLocks noGrp="1"/>
          </p:cNvSpPr>
          <p:nvPr>
            <p:ph idx="1"/>
          </p:nvPr>
        </p:nvSpPr>
        <p:spPr/>
        <p:txBody>
          <a:bodyPr/>
          <a:lstStyle/>
          <a:p>
            <a:pPr algn="just"/>
            <a:r>
              <a:rPr lang="pl-PL" dirty="0"/>
              <a:t>Nie wszyscy uczestnicy są skłonni do aktywnego uczestnictwa. Niektórzy uczestnicy są cisi, nie lubią spontanicznie rozmawiać                    w grupach, biorą udział w burzy mózgów ale poziom ich uczestnictwa jest wyraźnie niższy.</a:t>
            </a:r>
          </a:p>
          <a:p>
            <a:pPr algn="just"/>
            <a:r>
              <a:rPr lang="pl-PL" dirty="0"/>
              <a:t>Część uczestników może mówić za dużo, nadmiernie rozciągać                         i rozwlekać opisy bez realnych korzyści.</a:t>
            </a:r>
          </a:p>
          <a:p>
            <a:pPr algn="just"/>
            <a:r>
              <a:rPr lang="pl-PL" dirty="0"/>
              <a:t>Niektóre tematy mogą być trudne do pojęcia. Uczestnicy potrzebują wtedy więcej czasu na zrozumienie tematu i nie mogą od razu przedstawić pomysłów.</a:t>
            </a:r>
          </a:p>
          <a:p>
            <a:pPr algn="just"/>
            <a:r>
              <a:rPr lang="pl-PL" dirty="0"/>
              <a:t>Burza mózgów może pomijać wiele zagadnień. Grupa nie musi mieć pełnej wiedzy o sytuacji.</a:t>
            </a:r>
          </a:p>
          <a:p>
            <a:pPr algn="just"/>
            <a:r>
              <a:rPr lang="pl-PL" dirty="0"/>
              <a:t>Wyniki burzy mózgów to w dużej mierze myślenie grupowe,                          a niekoniecznie indywidualne myśli lub pomysły.</a:t>
            </a:r>
          </a:p>
        </p:txBody>
      </p:sp>
    </p:spTree>
    <p:extLst>
      <p:ext uri="{BB962C8B-B14F-4D97-AF65-F5344CB8AC3E}">
        <p14:creationId xmlns:p14="http://schemas.microsoft.com/office/powerpoint/2010/main" val="5561274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0EE27-EA8A-4358-B03C-D02EF077B106}"/>
              </a:ext>
            </a:extLst>
          </p:cNvPr>
          <p:cNvSpPr>
            <a:spLocks noGrp="1"/>
          </p:cNvSpPr>
          <p:nvPr>
            <p:ph type="title"/>
          </p:nvPr>
        </p:nvSpPr>
        <p:spPr/>
        <p:txBody>
          <a:bodyPr/>
          <a:lstStyle/>
          <a:p>
            <a:r>
              <a:rPr lang="pl-PL" dirty="0"/>
              <a:t>Podstawowe zalety metody burzy mózgów</a:t>
            </a:r>
            <a:br>
              <a:rPr lang="pl-PL" dirty="0"/>
            </a:br>
            <a:endParaRPr lang="pl-PL" dirty="0"/>
          </a:p>
        </p:txBody>
      </p:sp>
      <p:sp>
        <p:nvSpPr>
          <p:cNvPr id="3" name="Content Placeholder 2">
            <a:extLst>
              <a:ext uri="{FF2B5EF4-FFF2-40B4-BE49-F238E27FC236}">
                <a16:creationId xmlns:a16="http://schemas.microsoft.com/office/drawing/2014/main" id="{D2131854-8A33-46AD-AF22-5F0008FF1F5E}"/>
              </a:ext>
            </a:extLst>
          </p:cNvPr>
          <p:cNvSpPr>
            <a:spLocks noGrp="1"/>
          </p:cNvSpPr>
          <p:nvPr>
            <p:ph idx="1"/>
          </p:nvPr>
        </p:nvSpPr>
        <p:spPr/>
        <p:txBody>
          <a:bodyPr/>
          <a:lstStyle/>
          <a:p>
            <a:pPr algn="just"/>
            <a:r>
              <a:rPr lang="pl-PL" dirty="0"/>
              <a:t>Metoda nakierowana jest na otwarte podejście do pojawiających się pomysłów. Zgłaszane pomysły, oraz osoby biorące udział                          w sesji nie są oceniane w pierwszym etapie. Każdy pomysł jest dobry – dzięki temu uczestnicy są bardziej otwarci podczas zgłaszania pomysłów.</a:t>
            </a:r>
          </a:p>
          <a:p>
            <a:pPr algn="just"/>
            <a:r>
              <a:rPr lang="pl-PL" dirty="0"/>
              <a:t>Tworzenie warunków wspierających twórczość i kreatywność. Pozwalających na generowanie dużej liczby pomysłów.</a:t>
            </a:r>
          </a:p>
          <a:p>
            <a:pPr algn="just"/>
            <a:r>
              <a:rPr lang="pl-PL" dirty="0"/>
              <a:t>Metoda jest prosta w wykorzystaniu. Ponadto wielu uczestników zna już zasady burzy mózgów i z łatwością potrafi je zastosować.</a:t>
            </a:r>
          </a:p>
          <a:p>
            <a:pPr algn="just"/>
            <a:r>
              <a:rPr lang="pl-PL" dirty="0"/>
              <a:t>Jeden pomysł skutkuje inspiracją do tworzenia następnych.</a:t>
            </a:r>
          </a:p>
        </p:txBody>
      </p:sp>
    </p:spTree>
    <p:extLst>
      <p:ext uri="{BB962C8B-B14F-4D97-AF65-F5344CB8AC3E}">
        <p14:creationId xmlns:p14="http://schemas.microsoft.com/office/powerpoint/2010/main" val="186167570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C0EE27-EA8A-4358-B03C-D02EF077B106}"/>
              </a:ext>
            </a:extLst>
          </p:cNvPr>
          <p:cNvSpPr>
            <a:spLocks noGrp="1"/>
          </p:cNvSpPr>
          <p:nvPr>
            <p:ph type="title"/>
          </p:nvPr>
        </p:nvSpPr>
        <p:spPr/>
        <p:txBody>
          <a:bodyPr>
            <a:normAutofit/>
          </a:bodyPr>
          <a:lstStyle/>
          <a:p>
            <a:r>
              <a:rPr lang="pl-PL" dirty="0"/>
              <a:t>Sytuacje w których burza mózgów znajdzie zastosowanie</a:t>
            </a:r>
          </a:p>
        </p:txBody>
      </p:sp>
      <p:sp>
        <p:nvSpPr>
          <p:cNvPr id="3" name="Content Placeholder 2">
            <a:extLst>
              <a:ext uri="{FF2B5EF4-FFF2-40B4-BE49-F238E27FC236}">
                <a16:creationId xmlns:a16="http://schemas.microsoft.com/office/drawing/2014/main" id="{D2131854-8A33-46AD-AF22-5F0008FF1F5E}"/>
              </a:ext>
            </a:extLst>
          </p:cNvPr>
          <p:cNvSpPr>
            <a:spLocks noGrp="1"/>
          </p:cNvSpPr>
          <p:nvPr>
            <p:ph idx="1"/>
          </p:nvPr>
        </p:nvSpPr>
        <p:spPr/>
        <p:txBody>
          <a:bodyPr/>
          <a:lstStyle/>
          <a:p>
            <a:pPr algn="just"/>
            <a:r>
              <a:rPr lang="pl-PL" dirty="0"/>
              <a:t>Problem wymaga kreatywnego rozwiązania. Zwyczajne rozwiązania mogą nie być wystarczające i organizacja musi wypracować propozycje kreatywnego podejścia do problemu.</a:t>
            </a:r>
          </a:p>
          <a:p>
            <a:pPr algn="just"/>
            <a:r>
              <a:rPr lang="pl-PL" dirty="0"/>
              <a:t>W pracę nad rozwiązaniem problemu zaangażowany jest zespół cechujący się interdyscyplinarnością, zróżnicowaniem. Pozwala to na pełniejsze wykorzystanie kompetencji pracowników zaangażowanych w zespole.</a:t>
            </a:r>
          </a:p>
          <a:p>
            <a:pPr algn="just"/>
            <a:r>
              <a:rPr lang="pl-PL" dirty="0"/>
              <a:t>Sesja jest realizowana po to aby wypracować dużo ciekawych pomysłów. Najważniejsze jest generowanie pomysłów, ich ocena realizowana będzie w dalszych krokach.</a:t>
            </a:r>
          </a:p>
          <a:p>
            <a:endParaRPr lang="pl-PL" dirty="0"/>
          </a:p>
        </p:txBody>
      </p:sp>
    </p:spTree>
    <p:extLst>
      <p:ext uri="{BB962C8B-B14F-4D97-AF65-F5344CB8AC3E}">
        <p14:creationId xmlns:p14="http://schemas.microsoft.com/office/powerpoint/2010/main" val="226500622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5DF113-18C0-4F39-865D-CDA63076D651}"/>
              </a:ext>
            </a:extLst>
          </p:cNvPr>
          <p:cNvSpPr>
            <a:spLocks noGrp="1"/>
          </p:cNvSpPr>
          <p:nvPr>
            <p:ph type="title"/>
          </p:nvPr>
        </p:nvSpPr>
        <p:spPr/>
        <p:txBody>
          <a:bodyPr/>
          <a:lstStyle/>
          <a:p>
            <a:r>
              <a:rPr lang="pl-PL" dirty="0"/>
              <a:t>Praca w grupach</a:t>
            </a:r>
            <a:br>
              <a:rPr lang="pl-PL" dirty="0"/>
            </a:br>
            <a:br>
              <a:rPr lang="pl-PL" dirty="0"/>
            </a:br>
            <a:r>
              <a:rPr lang="pl-PL" dirty="0"/>
              <a:t>Ćwiczenie 6</a:t>
            </a:r>
          </a:p>
        </p:txBody>
      </p:sp>
      <p:sp>
        <p:nvSpPr>
          <p:cNvPr id="3" name="Content Placeholder 2">
            <a:extLst>
              <a:ext uri="{FF2B5EF4-FFF2-40B4-BE49-F238E27FC236}">
                <a16:creationId xmlns:a16="http://schemas.microsoft.com/office/drawing/2014/main" id="{FE3366C6-678F-43D3-98F0-F8EB412ED85E}"/>
              </a:ext>
            </a:extLst>
          </p:cNvPr>
          <p:cNvSpPr>
            <a:spLocks noGrp="1"/>
          </p:cNvSpPr>
          <p:nvPr>
            <p:ph idx="1"/>
          </p:nvPr>
        </p:nvSpPr>
        <p:spPr/>
        <p:txBody>
          <a:bodyPr>
            <a:normAutofit lnSpcReduction="10000"/>
          </a:bodyPr>
          <a:lstStyle/>
          <a:p>
            <a:pPr marL="0" indent="0" algn="just">
              <a:buNone/>
            </a:pPr>
            <a:r>
              <a:rPr lang="pl-PL" dirty="0"/>
              <a:t>Pracując w grupie wypracujcie wspólnie pomysł na rozwiązanie wybranego problemu spośród wypisanych poniżej:</a:t>
            </a:r>
          </a:p>
          <a:p>
            <a:pPr algn="just"/>
            <a:r>
              <a:rPr lang="pl-PL" dirty="0"/>
              <a:t>Jesteś specjalistą ds. marketingu w firmie sprzedającej papier. Kierownictwo firmy zauważyło negatywne trendy sprzedaży. Audyt wykazał że wasza firma na tle konkurentów posiada relatywnie gorszy marketing. Wykorzystaj metodę burzy mózgów do określenia pomysłów na nowe kampanie marketingowe.</a:t>
            </a:r>
          </a:p>
          <a:p>
            <a:pPr algn="just"/>
            <a:r>
              <a:rPr lang="pl-PL" dirty="0"/>
              <a:t>Twoja organizacja poszukuje pomysłów na usprawnienia                                     i możliwość usunięcia marnotrawstwa w procesach. Wykorzystaj metodę burzy mózgów do wskazania możliwych pomysłów usprawnień, oraz redukcji marnotrawstwa.</a:t>
            </a:r>
          </a:p>
          <a:p>
            <a:pPr algn="just"/>
            <a:r>
              <a:rPr lang="pl-PL" dirty="0"/>
              <a:t>Jesteś pracownikiem lokalnej restauracji i klubu. Niestety                                  w ostatnich latach w okolicy powstało wiele konkurencyjnych obiektów które cieszą się większą popularnością wśród twoich potencjalnych klientów. Wykorzystaj metodą burzy mózgów do przygotowania kreatywnych pomysłów na zainteresowanie potencjalnych klientów ofertą restauracji i klubu.</a:t>
            </a:r>
          </a:p>
          <a:p>
            <a:endParaRPr lang="pl-PL" dirty="0"/>
          </a:p>
        </p:txBody>
      </p:sp>
    </p:spTree>
    <p:extLst>
      <p:ext uri="{BB962C8B-B14F-4D97-AF65-F5344CB8AC3E}">
        <p14:creationId xmlns:p14="http://schemas.microsoft.com/office/powerpoint/2010/main" val="9766161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0C7C3-9034-4D39-AE68-82CFF1FA0DFD}"/>
              </a:ext>
            </a:extLst>
          </p:cNvPr>
          <p:cNvSpPr>
            <a:spLocks noGrp="1"/>
          </p:cNvSpPr>
          <p:nvPr>
            <p:ph type="title"/>
          </p:nvPr>
        </p:nvSpPr>
        <p:spPr/>
        <p:txBody>
          <a:bodyPr>
            <a:normAutofit fontScale="90000"/>
          </a:bodyPr>
          <a:lstStyle/>
          <a:p>
            <a:r>
              <a:rPr lang="pl-PL" dirty="0"/>
              <a:t>KREATYWNE NARZĘDZIA ROZWIĄZYWANIA PROBLEMÓW –DRZEWO MYŚLI</a:t>
            </a:r>
          </a:p>
        </p:txBody>
      </p:sp>
      <p:sp>
        <p:nvSpPr>
          <p:cNvPr id="3" name="Text Placeholder 2">
            <a:extLst>
              <a:ext uri="{FF2B5EF4-FFF2-40B4-BE49-F238E27FC236}">
                <a16:creationId xmlns:a16="http://schemas.microsoft.com/office/drawing/2014/main" id="{F3DF40DE-7D86-47C8-B648-4A5F7D057F63}"/>
              </a:ext>
            </a:extLst>
          </p:cNvPr>
          <p:cNvSpPr>
            <a:spLocks noGrp="1"/>
          </p:cNvSpPr>
          <p:nvPr>
            <p:ph type="body" idx="1"/>
          </p:nvPr>
        </p:nvSpPr>
        <p:spPr/>
        <p:txBody>
          <a:bodyPr/>
          <a:lstStyle/>
          <a:p>
            <a:r>
              <a:rPr lang="pl-PL" dirty="0"/>
              <a:t>LEKCJA 11</a:t>
            </a:r>
          </a:p>
        </p:txBody>
      </p:sp>
    </p:spTree>
    <p:extLst>
      <p:ext uri="{BB962C8B-B14F-4D97-AF65-F5344CB8AC3E}">
        <p14:creationId xmlns:p14="http://schemas.microsoft.com/office/powerpoint/2010/main" val="42726511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7E8E3-4202-40C5-96EC-FF3E8053220D}"/>
              </a:ext>
            </a:extLst>
          </p:cNvPr>
          <p:cNvSpPr>
            <a:spLocks noGrp="1"/>
          </p:cNvSpPr>
          <p:nvPr>
            <p:ph type="title"/>
          </p:nvPr>
        </p:nvSpPr>
        <p:spPr/>
        <p:txBody>
          <a:bodyPr>
            <a:normAutofit/>
          </a:bodyPr>
          <a:lstStyle/>
          <a:p>
            <a:r>
              <a:rPr lang="pl-PL" sz="2800" dirty="0"/>
              <a:t>Drzewo problemów jako jedno z podstawowych narzędzi rozwiązywania problemów</a:t>
            </a:r>
            <a:br>
              <a:rPr lang="pl-PL" sz="2800" dirty="0"/>
            </a:br>
            <a:endParaRPr lang="pl-PL" sz="2800" dirty="0"/>
          </a:p>
        </p:txBody>
      </p:sp>
      <p:sp>
        <p:nvSpPr>
          <p:cNvPr id="3" name="Content Placeholder 2">
            <a:extLst>
              <a:ext uri="{FF2B5EF4-FFF2-40B4-BE49-F238E27FC236}">
                <a16:creationId xmlns:a16="http://schemas.microsoft.com/office/drawing/2014/main" id="{E6FF62BF-7111-4A4B-986D-E5FE647D95AA}"/>
              </a:ext>
            </a:extLst>
          </p:cNvPr>
          <p:cNvSpPr>
            <a:spLocks noGrp="1"/>
          </p:cNvSpPr>
          <p:nvPr>
            <p:ph idx="1"/>
          </p:nvPr>
        </p:nvSpPr>
        <p:spPr/>
        <p:txBody>
          <a:bodyPr/>
          <a:lstStyle/>
          <a:p>
            <a:pPr marL="0" indent="0" algn="just">
              <a:buNone/>
            </a:pPr>
            <a:r>
              <a:rPr lang="pl-PL" dirty="0"/>
              <a:t>Drzewo problemów jest ciekawym narzędziem rozwiązywania problemów. Pozwala na wykorzystania kompleksowego podejścia        w procesie rozwiązywania problemów i dogłębną analizę charakterystyki problemu.</a:t>
            </a:r>
          </a:p>
          <a:p>
            <a:pPr algn="just"/>
            <a:r>
              <a:rPr lang="pl-PL" dirty="0"/>
              <a:t>Burza mózgów</a:t>
            </a:r>
          </a:p>
          <a:p>
            <a:pPr algn="just"/>
            <a:r>
              <a:rPr lang="pl-PL" dirty="0"/>
              <a:t>Diagram </a:t>
            </a:r>
            <a:r>
              <a:rPr lang="pl-PL" dirty="0" err="1"/>
              <a:t>Ishikawy</a:t>
            </a:r>
            <a:endParaRPr lang="pl-PL" dirty="0"/>
          </a:p>
          <a:p>
            <a:pPr algn="just"/>
            <a:r>
              <a:rPr lang="pl-PL" dirty="0"/>
              <a:t>Diagram </a:t>
            </a:r>
            <a:r>
              <a:rPr lang="pl-PL" dirty="0" err="1"/>
              <a:t>Pareto</a:t>
            </a:r>
            <a:endParaRPr lang="pl-PL" dirty="0"/>
          </a:p>
          <a:p>
            <a:pPr algn="just"/>
            <a:r>
              <a:rPr lang="pl-PL" dirty="0"/>
              <a:t>Histogram</a:t>
            </a:r>
          </a:p>
          <a:p>
            <a:pPr algn="just"/>
            <a:r>
              <a:rPr lang="pl-PL" dirty="0"/>
              <a:t>5 </a:t>
            </a:r>
            <a:r>
              <a:rPr lang="pl-PL" dirty="0" err="1"/>
              <a:t>Why</a:t>
            </a:r>
            <a:endParaRPr lang="pl-PL" dirty="0"/>
          </a:p>
          <a:p>
            <a:pPr algn="just"/>
            <a:r>
              <a:rPr lang="pl-PL" dirty="0"/>
              <a:t>5W2H</a:t>
            </a:r>
          </a:p>
          <a:p>
            <a:pPr algn="just"/>
            <a:r>
              <a:rPr lang="pl-PL" b="1" dirty="0"/>
              <a:t>Drzewo problemów</a:t>
            </a:r>
          </a:p>
          <a:p>
            <a:pPr marL="0" indent="0">
              <a:buNone/>
            </a:pPr>
            <a:endParaRPr lang="pl-PL" dirty="0"/>
          </a:p>
        </p:txBody>
      </p:sp>
    </p:spTree>
    <p:extLst>
      <p:ext uri="{BB962C8B-B14F-4D97-AF65-F5344CB8AC3E}">
        <p14:creationId xmlns:p14="http://schemas.microsoft.com/office/powerpoint/2010/main" val="2153728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normAutofit/>
          </a:bodyPr>
          <a:lstStyle/>
          <a:p>
            <a:r>
              <a:rPr lang="pl-PL" sz="2800" dirty="0"/>
              <a:t>Przedsiębiorstwo</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normAutofit fontScale="85000" lnSpcReduction="10000"/>
          </a:bodyPr>
          <a:lstStyle/>
          <a:p>
            <a:pPr marL="0" indent="0" algn="just">
              <a:buNone/>
            </a:pPr>
            <a:r>
              <a:rPr lang="pl-PL" b="1" dirty="0"/>
              <a:t>Art.  55 </a:t>
            </a:r>
            <a:r>
              <a:rPr lang="pl-PL" dirty="0"/>
              <a:t>Przedsiębiorstwo jest zorganizowanym zespołem składników niematerialnych i materialnych przeznaczonym do prowadzenia działalności gospodarczej. Obejmuje ono w szczególności:</a:t>
            </a:r>
          </a:p>
          <a:p>
            <a:pPr marL="457200" indent="-457200" algn="just">
              <a:buFont typeface="+mj-lt"/>
              <a:buAutoNum type="arabicPeriod"/>
            </a:pPr>
            <a:r>
              <a:rPr lang="pl-PL" dirty="0"/>
              <a:t>oznaczenie indywidualizujące przedsiębiorstwo lub jego wyodrębnione części (nazwa przedsiębiorstwa);</a:t>
            </a:r>
          </a:p>
          <a:p>
            <a:pPr marL="457200" indent="-457200" algn="just">
              <a:buFont typeface="+mj-lt"/>
              <a:buAutoNum type="arabicPeriod"/>
            </a:pPr>
            <a:r>
              <a:rPr lang="pl-PL" dirty="0"/>
              <a:t>własność nieruchomości lub ruchomości, w tym urządzeń, materiałów, towarów i wyrobów, oraz inne prawa rzeczowe do nieruchomości lub ruchomości;</a:t>
            </a:r>
          </a:p>
          <a:p>
            <a:pPr marL="457200" indent="-457200" algn="just">
              <a:buFont typeface="+mj-lt"/>
              <a:buAutoNum type="arabicPeriod"/>
            </a:pPr>
            <a:r>
              <a:rPr lang="pl-PL" dirty="0"/>
              <a:t>prawa wynikające z umów najmu i dzierżawy nieruchomości lub ruchomości oraz prawa do korzystania z nieruchomości lub ruchomości wynikające z innych stosunków prawnych;</a:t>
            </a:r>
          </a:p>
          <a:p>
            <a:pPr marL="457200" indent="-457200" algn="just">
              <a:buFont typeface="+mj-lt"/>
              <a:buAutoNum type="arabicPeriod"/>
            </a:pPr>
            <a:r>
              <a:rPr lang="pl-PL" dirty="0"/>
              <a:t>wierzytelności, prawa z papierów wartościowych i środki pieniężne;</a:t>
            </a:r>
          </a:p>
          <a:p>
            <a:pPr marL="457200" indent="-457200" algn="just">
              <a:buFont typeface="+mj-lt"/>
              <a:buAutoNum type="arabicPeriod"/>
            </a:pPr>
            <a:r>
              <a:rPr lang="pl-PL" dirty="0"/>
              <a:t>koncesje, licencje i zezwolenia;</a:t>
            </a:r>
          </a:p>
          <a:p>
            <a:pPr marL="457200" indent="-457200" algn="just">
              <a:buFont typeface="+mj-lt"/>
              <a:buAutoNum type="arabicPeriod"/>
            </a:pPr>
            <a:r>
              <a:rPr lang="pl-PL" dirty="0"/>
              <a:t>patenty i inne prawa własności przemysłowej;</a:t>
            </a:r>
          </a:p>
          <a:p>
            <a:pPr marL="457200" indent="-457200" algn="just">
              <a:buFont typeface="+mj-lt"/>
              <a:buAutoNum type="arabicPeriod"/>
            </a:pPr>
            <a:r>
              <a:rPr lang="pl-PL" dirty="0"/>
              <a:t>majątkowe prawa autorskie i majątkowe prawa pokrewne;</a:t>
            </a:r>
          </a:p>
          <a:p>
            <a:pPr marL="457200" indent="-457200" algn="just">
              <a:buFont typeface="+mj-lt"/>
              <a:buAutoNum type="arabicPeriod"/>
            </a:pPr>
            <a:r>
              <a:rPr lang="pl-PL" dirty="0"/>
              <a:t>tajemnice przedsiębiorstwa;</a:t>
            </a:r>
          </a:p>
          <a:p>
            <a:pPr marL="457200" indent="-457200" algn="just">
              <a:buFont typeface="+mj-lt"/>
              <a:buAutoNum type="arabicPeriod"/>
            </a:pPr>
            <a:r>
              <a:rPr lang="pl-PL" dirty="0"/>
              <a:t>księgi i dokumenty związane z prowadzeniem działalności gospodarczej.</a:t>
            </a:r>
          </a:p>
        </p:txBody>
      </p:sp>
    </p:spTree>
    <p:extLst>
      <p:ext uri="{BB962C8B-B14F-4D97-AF65-F5344CB8AC3E}">
        <p14:creationId xmlns:p14="http://schemas.microsoft.com/office/powerpoint/2010/main" val="35546766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7E8E3-4202-40C5-96EC-FF3E8053220D}"/>
              </a:ext>
            </a:extLst>
          </p:cNvPr>
          <p:cNvSpPr>
            <a:spLocks noGrp="1"/>
          </p:cNvSpPr>
          <p:nvPr>
            <p:ph type="title"/>
          </p:nvPr>
        </p:nvSpPr>
        <p:spPr/>
        <p:txBody>
          <a:bodyPr/>
          <a:lstStyle/>
          <a:p>
            <a:r>
              <a:rPr lang="pl-PL" dirty="0"/>
              <a:t>Podstawowe założenia przeprowadzania drzewo problemów;</a:t>
            </a:r>
          </a:p>
        </p:txBody>
      </p:sp>
      <p:sp>
        <p:nvSpPr>
          <p:cNvPr id="3" name="Content Placeholder 2">
            <a:extLst>
              <a:ext uri="{FF2B5EF4-FFF2-40B4-BE49-F238E27FC236}">
                <a16:creationId xmlns:a16="http://schemas.microsoft.com/office/drawing/2014/main" id="{E6FF62BF-7111-4A4B-986D-E5FE647D95AA}"/>
              </a:ext>
            </a:extLst>
          </p:cNvPr>
          <p:cNvSpPr>
            <a:spLocks noGrp="1"/>
          </p:cNvSpPr>
          <p:nvPr>
            <p:ph idx="1"/>
          </p:nvPr>
        </p:nvSpPr>
        <p:spPr>
          <a:xfrm>
            <a:off x="3869268" y="864108"/>
            <a:ext cx="7315200" cy="1452372"/>
          </a:xfrm>
        </p:spPr>
        <p:txBody>
          <a:bodyPr>
            <a:normAutofit/>
          </a:bodyPr>
          <a:lstStyle/>
          <a:p>
            <a:pPr marL="0" indent="0" algn="just">
              <a:buNone/>
            </a:pPr>
            <a:r>
              <a:rPr lang="pl-PL" dirty="0"/>
              <a:t>Drzewo problemów opiera się o rozrysowanie hierarchii problemów z uwzględnieniem ich przyczyn, skutków i wzajemnych zależności. Celem jego sporządzania jest identyfikacja głównego problemu który powinien zostać rozwiązany.</a:t>
            </a:r>
          </a:p>
        </p:txBody>
      </p:sp>
      <p:pic>
        <p:nvPicPr>
          <p:cNvPr id="5" name="Picture 4">
            <a:extLst>
              <a:ext uri="{FF2B5EF4-FFF2-40B4-BE49-F238E27FC236}">
                <a16:creationId xmlns:a16="http://schemas.microsoft.com/office/drawing/2014/main" id="{2C4535B6-3531-4DAF-B5E9-0105827FC357}"/>
              </a:ext>
            </a:extLst>
          </p:cNvPr>
          <p:cNvPicPr>
            <a:picLocks noChangeAspect="1"/>
          </p:cNvPicPr>
          <p:nvPr/>
        </p:nvPicPr>
        <p:blipFill>
          <a:blip r:embed="rId2"/>
          <a:stretch>
            <a:fillRect/>
          </a:stretch>
        </p:blipFill>
        <p:spPr>
          <a:xfrm>
            <a:off x="4587317" y="2316480"/>
            <a:ext cx="5879101" cy="4104137"/>
          </a:xfrm>
          <a:prstGeom prst="rect">
            <a:avLst/>
          </a:prstGeom>
        </p:spPr>
      </p:pic>
    </p:spTree>
    <p:extLst>
      <p:ext uri="{BB962C8B-B14F-4D97-AF65-F5344CB8AC3E}">
        <p14:creationId xmlns:p14="http://schemas.microsoft.com/office/powerpoint/2010/main" val="37739252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7E8E3-4202-40C5-96EC-FF3E8053220D}"/>
              </a:ext>
            </a:extLst>
          </p:cNvPr>
          <p:cNvSpPr>
            <a:spLocks noGrp="1"/>
          </p:cNvSpPr>
          <p:nvPr>
            <p:ph type="title"/>
          </p:nvPr>
        </p:nvSpPr>
        <p:spPr/>
        <p:txBody>
          <a:bodyPr/>
          <a:lstStyle/>
          <a:p>
            <a:r>
              <a:rPr lang="pl-PL" dirty="0"/>
              <a:t>Podstawowe założenia przeprowadzania drzewo problemów;</a:t>
            </a:r>
          </a:p>
        </p:txBody>
      </p:sp>
      <p:sp>
        <p:nvSpPr>
          <p:cNvPr id="3" name="Content Placeholder 2">
            <a:extLst>
              <a:ext uri="{FF2B5EF4-FFF2-40B4-BE49-F238E27FC236}">
                <a16:creationId xmlns:a16="http://schemas.microsoft.com/office/drawing/2014/main" id="{E6FF62BF-7111-4A4B-986D-E5FE647D95AA}"/>
              </a:ext>
            </a:extLst>
          </p:cNvPr>
          <p:cNvSpPr>
            <a:spLocks noGrp="1"/>
          </p:cNvSpPr>
          <p:nvPr>
            <p:ph idx="1"/>
          </p:nvPr>
        </p:nvSpPr>
        <p:spPr>
          <a:xfrm>
            <a:off x="3869268" y="864108"/>
            <a:ext cx="7315200" cy="5170932"/>
          </a:xfrm>
        </p:spPr>
        <p:txBody>
          <a:bodyPr>
            <a:normAutofit/>
          </a:bodyPr>
          <a:lstStyle/>
          <a:p>
            <a:pPr marL="0" indent="0" algn="just">
              <a:buNone/>
            </a:pPr>
            <a:r>
              <a:rPr lang="pl-PL" dirty="0"/>
              <a:t>Metoda pozwala na przedstawienie w sposób jasny i zrozumiały kluczowego problemu oraz jego skutków – obraz ten odpowiada aktualnej, negatywnej sytuacji.</a:t>
            </a:r>
          </a:p>
          <a:p>
            <a:pPr marL="0" indent="0" algn="just">
              <a:buNone/>
            </a:pPr>
            <a:r>
              <a:rPr lang="pl-PL" dirty="0"/>
              <a:t>W założeniu, drzewo problemów powinny opracowywać osoby znające sytuację opisywaną problemem. Doświadczony mentor powinien przeprowadzić i </a:t>
            </a:r>
            <a:r>
              <a:rPr lang="pl-PL" dirty="0" err="1"/>
              <a:t>facylitować</a:t>
            </a:r>
            <a:r>
              <a:rPr lang="pl-PL" dirty="0"/>
              <a:t> warsztaty, które będą służyły dogłębnemu omówieniu problemu i przygotowaniu logicznej reprezentacji przyczyn leżących u źródła problemów.</a:t>
            </a:r>
          </a:p>
          <a:p>
            <a:pPr marL="0" indent="0" algn="just">
              <a:buNone/>
            </a:pPr>
            <a:r>
              <a:rPr lang="pl-PL" dirty="0"/>
              <a:t>Metodę można z powodzeniem łączyć z innymi metodami analizy technicznej, ekonomicznej, społecznej. Pozwoli to na szersze ujęcie problemów i ich przyczyn.</a:t>
            </a:r>
          </a:p>
        </p:txBody>
      </p:sp>
    </p:spTree>
    <p:extLst>
      <p:ext uri="{BB962C8B-B14F-4D97-AF65-F5344CB8AC3E}">
        <p14:creationId xmlns:p14="http://schemas.microsoft.com/office/powerpoint/2010/main" val="331695803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7E8E3-4202-40C5-96EC-FF3E8053220D}"/>
              </a:ext>
            </a:extLst>
          </p:cNvPr>
          <p:cNvSpPr>
            <a:spLocks noGrp="1"/>
          </p:cNvSpPr>
          <p:nvPr>
            <p:ph type="title"/>
          </p:nvPr>
        </p:nvSpPr>
        <p:spPr/>
        <p:txBody>
          <a:bodyPr/>
          <a:lstStyle/>
          <a:p>
            <a:r>
              <a:rPr lang="pl-PL" dirty="0"/>
              <a:t>Podstawowe założenia przeprowadzania drzewo problemów;</a:t>
            </a:r>
          </a:p>
        </p:txBody>
      </p:sp>
      <p:sp>
        <p:nvSpPr>
          <p:cNvPr id="3" name="Content Placeholder 2">
            <a:extLst>
              <a:ext uri="{FF2B5EF4-FFF2-40B4-BE49-F238E27FC236}">
                <a16:creationId xmlns:a16="http://schemas.microsoft.com/office/drawing/2014/main" id="{E6FF62BF-7111-4A4B-986D-E5FE647D95AA}"/>
              </a:ext>
            </a:extLst>
          </p:cNvPr>
          <p:cNvSpPr>
            <a:spLocks noGrp="1"/>
          </p:cNvSpPr>
          <p:nvPr>
            <p:ph idx="1"/>
          </p:nvPr>
        </p:nvSpPr>
        <p:spPr>
          <a:xfrm>
            <a:off x="3869268" y="864108"/>
            <a:ext cx="7315200" cy="2013204"/>
          </a:xfrm>
        </p:spPr>
        <p:txBody>
          <a:bodyPr>
            <a:normAutofit/>
          </a:bodyPr>
          <a:lstStyle/>
          <a:p>
            <a:pPr algn="just"/>
            <a:r>
              <a:rPr lang="pl-PL" dirty="0"/>
              <a:t>Problemy są prezentowane w relacji przyczyna - skutek. </a:t>
            </a:r>
          </a:p>
          <a:p>
            <a:pPr algn="just"/>
            <a:r>
              <a:rPr lang="pl-PL" dirty="0"/>
              <a:t>Poniżej problemu kluczowego umieszczane są jego przyczyny. </a:t>
            </a:r>
          </a:p>
          <a:p>
            <a:pPr algn="just"/>
            <a:r>
              <a:rPr lang="pl-PL" dirty="0"/>
              <a:t>Powyżej problemu kluczowego wskazywane są jego skutki. </a:t>
            </a:r>
          </a:p>
          <a:p>
            <a:pPr algn="just"/>
            <a:r>
              <a:rPr lang="pl-PL" dirty="0"/>
              <a:t>Kolejne relacje przyczyna-skutek są ujmowane wg schematu: „Jeżeli przyczyną jest X, to skutkiem jest Y”.</a:t>
            </a:r>
          </a:p>
        </p:txBody>
      </p:sp>
      <p:sp>
        <p:nvSpPr>
          <p:cNvPr id="4" name="Rectangle: Rounded Corners 3">
            <a:extLst>
              <a:ext uri="{FF2B5EF4-FFF2-40B4-BE49-F238E27FC236}">
                <a16:creationId xmlns:a16="http://schemas.microsoft.com/office/drawing/2014/main" id="{D7922039-3849-4EAC-A420-878DF7D445D9}"/>
              </a:ext>
            </a:extLst>
          </p:cNvPr>
          <p:cNvSpPr/>
          <p:nvPr/>
        </p:nvSpPr>
        <p:spPr>
          <a:xfrm>
            <a:off x="3962400" y="3037331"/>
            <a:ext cx="1536192" cy="3916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Skutek 1</a:t>
            </a:r>
          </a:p>
        </p:txBody>
      </p:sp>
      <p:sp>
        <p:nvSpPr>
          <p:cNvPr id="5" name="Rectangle: Rounded Corners 4">
            <a:extLst>
              <a:ext uri="{FF2B5EF4-FFF2-40B4-BE49-F238E27FC236}">
                <a16:creationId xmlns:a16="http://schemas.microsoft.com/office/drawing/2014/main" id="{43AC48BB-4623-4B28-9E3D-C8E09E04ED03}"/>
              </a:ext>
            </a:extLst>
          </p:cNvPr>
          <p:cNvSpPr/>
          <p:nvPr/>
        </p:nvSpPr>
        <p:spPr>
          <a:xfrm>
            <a:off x="6758772" y="3032759"/>
            <a:ext cx="1536192" cy="3916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Skutek 2</a:t>
            </a:r>
          </a:p>
        </p:txBody>
      </p:sp>
      <p:sp>
        <p:nvSpPr>
          <p:cNvPr id="6" name="Rectangle: Rounded Corners 5">
            <a:extLst>
              <a:ext uri="{FF2B5EF4-FFF2-40B4-BE49-F238E27FC236}">
                <a16:creationId xmlns:a16="http://schemas.microsoft.com/office/drawing/2014/main" id="{6CCF449B-6CE6-4E8E-9999-9C4087375145}"/>
              </a:ext>
            </a:extLst>
          </p:cNvPr>
          <p:cNvSpPr/>
          <p:nvPr/>
        </p:nvSpPr>
        <p:spPr>
          <a:xfrm>
            <a:off x="9555144" y="3032758"/>
            <a:ext cx="1536192" cy="39166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pl-PL" dirty="0"/>
              <a:t>Skutek 3</a:t>
            </a:r>
          </a:p>
        </p:txBody>
      </p:sp>
      <p:sp>
        <p:nvSpPr>
          <p:cNvPr id="7" name="Oval 6">
            <a:extLst>
              <a:ext uri="{FF2B5EF4-FFF2-40B4-BE49-F238E27FC236}">
                <a16:creationId xmlns:a16="http://schemas.microsoft.com/office/drawing/2014/main" id="{33AE9F84-DF7A-4B39-9E78-66112E2CF7A7}"/>
              </a:ext>
            </a:extLst>
          </p:cNvPr>
          <p:cNvSpPr/>
          <p:nvPr/>
        </p:nvSpPr>
        <p:spPr>
          <a:xfrm>
            <a:off x="6594180" y="3730752"/>
            <a:ext cx="1865376" cy="743712"/>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pl-PL" dirty="0"/>
              <a:t>Problem kluczowy</a:t>
            </a:r>
          </a:p>
        </p:txBody>
      </p:sp>
      <p:sp>
        <p:nvSpPr>
          <p:cNvPr id="8" name="Rectangle: Rounded Corners 7">
            <a:extLst>
              <a:ext uri="{FF2B5EF4-FFF2-40B4-BE49-F238E27FC236}">
                <a16:creationId xmlns:a16="http://schemas.microsoft.com/office/drawing/2014/main" id="{1C11FBFE-E9C0-43AD-8CEA-03452E88F771}"/>
              </a:ext>
            </a:extLst>
          </p:cNvPr>
          <p:cNvSpPr/>
          <p:nvPr/>
        </p:nvSpPr>
        <p:spPr>
          <a:xfrm>
            <a:off x="3962400" y="4785361"/>
            <a:ext cx="1536192" cy="39166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pl-PL" dirty="0"/>
              <a:t>Przyczyna 1</a:t>
            </a:r>
          </a:p>
        </p:txBody>
      </p:sp>
      <p:sp>
        <p:nvSpPr>
          <p:cNvPr id="9" name="Rectangle: Rounded Corners 8">
            <a:extLst>
              <a:ext uri="{FF2B5EF4-FFF2-40B4-BE49-F238E27FC236}">
                <a16:creationId xmlns:a16="http://schemas.microsoft.com/office/drawing/2014/main" id="{1A288917-8C04-454B-869B-9B3F35C6E656}"/>
              </a:ext>
            </a:extLst>
          </p:cNvPr>
          <p:cNvSpPr/>
          <p:nvPr/>
        </p:nvSpPr>
        <p:spPr>
          <a:xfrm>
            <a:off x="6758772" y="4780789"/>
            <a:ext cx="1536192" cy="39166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pl-PL" dirty="0"/>
              <a:t>Przyczyna 2</a:t>
            </a:r>
          </a:p>
        </p:txBody>
      </p:sp>
      <p:sp>
        <p:nvSpPr>
          <p:cNvPr id="10" name="Rectangle: Rounded Corners 9">
            <a:extLst>
              <a:ext uri="{FF2B5EF4-FFF2-40B4-BE49-F238E27FC236}">
                <a16:creationId xmlns:a16="http://schemas.microsoft.com/office/drawing/2014/main" id="{B2DFF39B-3629-4390-B043-7ED79C063C40}"/>
              </a:ext>
            </a:extLst>
          </p:cNvPr>
          <p:cNvSpPr/>
          <p:nvPr/>
        </p:nvSpPr>
        <p:spPr>
          <a:xfrm>
            <a:off x="9555144" y="4780788"/>
            <a:ext cx="1536192" cy="391669"/>
          </a:xfrm>
          <a:prstGeom prst="round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pl-PL" dirty="0"/>
              <a:t>Przyczyna 3</a:t>
            </a:r>
          </a:p>
        </p:txBody>
      </p:sp>
      <p:sp>
        <p:nvSpPr>
          <p:cNvPr id="11" name="Rectangle: Rounded Corners 10">
            <a:extLst>
              <a:ext uri="{FF2B5EF4-FFF2-40B4-BE49-F238E27FC236}">
                <a16:creationId xmlns:a16="http://schemas.microsoft.com/office/drawing/2014/main" id="{DE3EE1FB-4776-4A36-A84A-4ADA86C8B8F0}"/>
              </a:ext>
            </a:extLst>
          </p:cNvPr>
          <p:cNvSpPr/>
          <p:nvPr/>
        </p:nvSpPr>
        <p:spPr>
          <a:xfrm>
            <a:off x="3962400" y="5682995"/>
            <a:ext cx="1536192" cy="391669"/>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pl-PL" dirty="0"/>
              <a:t>Przyczyna 2.1</a:t>
            </a:r>
          </a:p>
        </p:txBody>
      </p:sp>
      <p:sp>
        <p:nvSpPr>
          <p:cNvPr id="12" name="Rectangle: Rounded Corners 11">
            <a:extLst>
              <a:ext uri="{FF2B5EF4-FFF2-40B4-BE49-F238E27FC236}">
                <a16:creationId xmlns:a16="http://schemas.microsoft.com/office/drawing/2014/main" id="{75FCCCC3-FCF9-425A-A9DD-00C78E9C1E40}"/>
              </a:ext>
            </a:extLst>
          </p:cNvPr>
          <p:cNvSpPr/>
          <p:nvPr/>
        </p:nvSpPr>
        <p:spPr>
          <a:xfrm>
            <a:off x="6758772" y="5678423"/>
            <a:ext cx="1536192" cy="391669"/>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pl-PL" dirty="0"/>
              <a:t>Przyczyna 2.2</a:t>
            </a:r>
          </a:p>
        </p:txBody>
      </p:sp>
      <p:sp>
        <p:nvSpPr>
          <p:cNvPr id="13" name="Rectangle: Rounded Corners 12">
            <a:extLst>
              <a:ext uri="{FF2B5EF4-FFF2-40B4-BE49-F238E27FC236}">
                <a16:creationId xmlns:a16="http://schemas.microsoft.com/office/drawing/2014/main" id="{BE566177-2AA7-4EB8-9530-B4860A87246B}"/>
              </a:ext>
            </a:extLst>
          </p:cNvPr>
          <p:cNvSpPr/>
          <p:nvPr/>
        </p:nvSpPr>
        <p:spPr>
          <a:xfrm>
            <a:off x="9555144" y="5678422"/>
            <a:ext cx="1536192" cy="391669"/>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pl-PL" dirty="0"/>
              <a:t>Przyczyna 2.3</a:t>
            </a:r>
          </a:p>
        </p:txBody>
      </p:sp>
      <p:cxnSp>
        <p:nvCxnSpPr>
          <p:cNvPr id="18" name="Connector: Elbow 17">
            <a:extLst>
              <a:ext uri="{FF2B5EF4-FFF2-40B4-BE49-F238E27FC236}">
                <a16:creationId xmlns:a16="http://schemas.microsoft.com/office/drawing/2014/main" id="{A4EE99E2-BFDC-47CD-BE55-D887C850E0C6}"/>
              </a:ext>
            </a:extLst>
          </p:cNvPr>
          <p:cNvCxnSpPr>
            <a:stCxn id="4" idx="2"/>
            <a:endCxn id="7" idx="0"/>
          </p:cNvCxnSpPr>
          <p:nvPr/>
        </p:nvCxnSpPr>
        <p:spPr>
          <a:xfrm rot="16200000" flipH="1">
            <a:off x="5977806" y="2181690"/>
            <a:ext cx="301752" cy="279637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20" name="Connector: Elbow 19">
            <a:extLst>
              <a:ext uri="{FF2B5EF4-FFF2-40B4-BE49-F238E27FC236}">
                <a16:creationId xmlns:a16="http://schemas.microsoft.com/office/drawing/2014/main" id="{5E97C764-0E5C-4F5D-AB62-1FC10DF95CC6}"/>
              </a:ext>
            </a:extLst>
          </p:cNvPr>
          <p:cNvCxnSpPr>
            <a:stCxn id="6" idx="2"/>
            <a:endCxn id="7" idx="0"/>
          </p:cNvCxnSpPr>
          <p:nvPr/>
        </p:nvCxnSpPr>
        <p:spPr>
          <a:xfrm rot="5400000">
            <a:off x="8771892" y="2179403"/>
            <a:ext cx="306325" cy="279637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A1F3C67E-BCD3-4CA4-80BD-46C3F0E5A7FF}"/>
              </a:ext>
            </a:extLst>
          </p:cNvPr>
          <p:cNvCxnSpPr>
            <a:stCxn id="5" idx="2"/>
            <a:endCxn id="7" idx="0"/>
          </p:cNvCxnSpPr>
          <p:nvPr/>
        </p:nvCxnSpPr>
        <p:spPr>
          <a:xfrm rot="5400000">
            <a:off x="7373706" y="3577590"/>
            <a:ext cx="306324" cy="1270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24" name="Connector: Elbow 23">
            <a:extLst>
              <a:ext uri="{FF2B5EF4-FFF2-40B4-BE49-F238E27FC236}">
                <a16:creationId xmlns:a16="http://schemas.microsoft.com/office/drawing/2014/main" id="{EE7EEA80-FEEE-4CD9-9A4A-84A061016576}"/>
              </a:ext>
            </a:extLst>
          </p:cNvPr>
          <p:cNvCxnSpPr>
            <a:cxnSpLocks/>
            <a:stCxn id="9" idx="2"/>
            <a:endCxn id="11" idx="0"/>
          </p:cNvCxnSpPr>
          <p:nvPr/>
        </p:nvCxnSpPr>
        <p:spPr>
          <a:xfrm rot="5400000">
            <a:off x="5873414" y="4029540"/>
            <a:ext cx="510537" cy="2796372"/>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1D71F1B3-1F74-4C92-89D3-FEBA60938CAB}"/>
              </a:ext>
            </a:extLst>
          </p:cNvPr>
          <p:cNvCxnSpPr>
            <a:stCxn id="9" idx="2"/>
            <a:endCxn id="12" idx="0"/>
          </p:cNvCxnSpPr>
          <p:nvPr/>
        </p:nvCxnSpPr>
        <p:spPr>
          <a:xfrm rot="5400000">
            <a:off x="7273886" y="5425440"/>
            <a:ext cx="505965" cy="12700"/>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28" name="Connector: Elbow 27">
            <a:extLst>
              <a:ext uri="{FF2B5EF4-FFF2-40B4-BE49-F238E27FC236}">
                <a16:creationId xmlns:a16="http://schemas.microsoft.com/office/drawing/2014/main" id="{E21AF7A7-C62A-4376-96BF-BF6ED1AC5B63}"/>
              </a:ext>
            </a:extLst>
          </p:cNvPr>
          <p:cNvCxnSpPr>
            <a:stCxn id="13" idx="0"/>
            <a:endCxn id="9" idx="2"/>
          </p:cNvCxnSpPr>
          <p:nvPr/>
        </p:nvCxnSpPr>
        <p:spPr>
          <a:xfrm rot="16200000" flipV="1">
            <a:off x="8672072" y="4027254"/>
            <a:ext cx="505964" cy="279637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32" name="Connector: Elbow 31">
            <a:extLst>
              <a:ext uri="{FF2B5EF4-FFF2-40B4-BE49-F238E27FC236}">
                <a16:creationId xmlns:a16="http://schemas.microsoft.com/office/drawing/2014/main" id="{FDD63F15-F947-49F9-B9DC-60ED9978021E}"/>
              </a:ext>
            </a:extLst>
          </p:cNvPr>
          <p:cNvCxnSpPr>
            <a:stCxn id="8" idx="0"/>
            <a:endCxn id="7" idx="4"/>
          </p:cNvCxnSpPr>
          <p:nvPr/>
        </p:nvCxnSpPr>
        <p:spPr>
          <a:xfrm rot="5400000" flipH="1" flipV="1">
            <a:off x="5973234" y="3231727"/>
            <a:ext cx="310897" cy="279637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34" name="Connector: Elbow 33">
            <a:extLst>
              <a:ext uri="{FF2B5EF4-FFF2-40B4-BE49-F238E27FC236}">
                <a16:creationId xmlns:a16="http://schemas.microsoft.com/office/drawing/2014/main" id="{1A0F1ADD-7E1E-497B-A6AD-80B339C90E7C}"/>
              </a:ext>
            </a:extLst>
          </p:cNvPr>
          <p:cNvCxnSpPr>
            <a:stCxn id="10" idx="0"/>
            <a:endCxn id="7" idx="4"/>
          </p:cNvCxnSpPr>
          <p:nvPr/>
        </p:nvCxnSpPr>
        <p:spPr>
          <a:xfrm rot="16200000" flipV="1">
            <a:off x="8771892" y="3229440"/>
            <a:ext cx="306324" cy="2796372"/>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36" name="Connector: Elbow 35">
            <a:extLst>
              <a:ext uri="{FF2B5EF4-FFF2-40B4-BE49-F238E27FC236}">
                <a16:creationId xmlns:a16="http://schemas.microsoft.com/office/drawing/2014/main" id="{FDF3FF20-66BB-451B-9A15-FB50E7B853CB}"/>
              </a:ext>
            </a:extLst>
          </p:cNvPr>
          <p:cNvCxnSpPr>
            <a:stCxn id="9" idx="0"/>
            <a:endCxn id="7" idx="4"/>
          </p:cNvCxnSpPr>
          <p:nvPr/>
        </p:nvCxnSpPr>
        <p:spPr>
          <a:xfrm rot="5400000" flipH="1" flipV="1">
            <a:off x="7373706" y="4627627"/>
            <a:ext cx="306325" cy="12700"/>
          </a:xfrm>
          <a:prstGeom prst="bentConnector3">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626743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7E8E3-4202-40C5-96EC-FF3E8053220D}"/>
              </a:ext>
            </a:extLst>
          </p:cNvPr>
          <p:cNvSpPr>
            <a:spLocks noGrp="1"/>
          </p:cNvSpPr>
          <p:nvPr>
            <p:ph type="title"/>
          </p:nvPr>
        </p:nvSpPr>
        <p:spPr/>
        <p:txBody>
          <a:bodyPr/>
          <a:lstStyle/>
          <a:p>
            <a:r>
              <a:rPr lang="pl-PL" dirty="0"/>
              <a:t>wady metody drzewa problemów</a:t>
            </a:r>
          </a:p>
        </p:txBody>
      </p:sp>
      <p:sp>
        <p:nvSpPr>
          <p:cNvPr id="3" name="Content Placeholder 2">
            <a:extLst>
              <a:ext uri="{FF2B5EF4-FFF2-40B4-BE49-F238E27FC236}">
                <a16:creationId xmlns:a16="http://schemas.microsoft.com/office/drawing/2014/main" id="{E6FF62BF-7111-4A4B-986D-E5FE647D95AA}"/>
              </a:ext>
            </a:extLst>
          </p:cNvPr>
          <p:cNvSpPr>
            <a:spLocks noGrp="1"/>
          </p:cNvSpPr>
          <p:nvPr>
            <p:ph idx="1"/>
          </p:nvPr>
        </p:nvSpPr>
        <p:spPr/>
        <p:txBody>
          <a:bodyPr/>
          <a:lstStyle/>
          <a:p>
            <a:endParaRPr lang="pl-PL" dirty="0"/>
          </a:p>
          <a:p>
            <a:endParaRPr lang="pl-PL" dirty="0"/>
          </a:p>
        </p:txBody>
      </p:sp>
      <p:sp>
        <p:nvSpPr>
          <p:cNvPr id="4" name="Content Placeholder 2">
            <a:extLst>
              <a:ext uri="{FF2B5EF4-FFF2-40B4-BE49-F238E27FC236}">
                <a16:creationId xmlns:a16="http://schemas.microsoft.com/office/drawing/2014/main" id="{A6D8D8DB-F3FA-4BF5-BD29-161032483AFA}"/>
              </a:ext>
            </a:extLst>
          </p:cNvPr>
          <p:cNvSpPr txBox="1">
            <a:spLocks/>
          </p:cNvSpPr>
          <p:nvPr/>
        </p:nvSpPr>
        <p:spPr>
          <a:xfrm>
            <a:off x="4021668" y="1016508"/>
            <a:ext cx="7315200" cy="5120640"/>
          </a:xfrm>
          <a:prstGeom prst="rect">
            <a:avLst/>
          </a:prstGeom>
        </p:spPr>
        <p:txBody>
          <a:bodyPr vert="horz" lIns="91440" tIns="45720" rIns="91440" bIns="45720" rtlCol="0" anchor="ctr">
            <a:normAutofit/>
          </a:bodyPr>
          <a:lst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a:lstStyle>
          <a:p>
            <a:pPr algn="just"/>
            <a:r>
              <a:rPr lang="pl-PL" dirty="0"/>
              <a:t>Metoda nakierowuje uwagę na główny kluczowy problem, jednak mogą zdarzyć się sytuacje gdy problem kluczowy został źle zidentyfikowany, lub sytuacja problematyczna zależy od grupy problemów,</a:t>
            </a:r>
          </a:p>
          <a:p>
            <a:pPr algn="just"/>
            <a:r>
              <a:rPr lang="pl-PL" dirty="0"/>
              <a:t>Podczas analizy, uwadze mogą umknąć pewne nieoczywiste problemy, które posiadają jednak realny wpływ na badaną sytuację,</a:t>
            </a:r>
          </a:p>
          <a:p>
            <a:pPr algn="just"/>
            <a:r>
              <a:rPr lang="pl-PL" dirty="0"/>
              <a:t>Czasami podczas stosowania drzewa problemów, możliwe jest zagubienie wyraźnej relacji pomiędzy pośrednimi i bezpośrednimi związkami opisującymi problem, jego przyczyny i skutki.</a:t>
            </a:r>
          </a:p>
          <a:p>
            <a:endParaRPr lang="pl-PL" dirty="0"/>
          </a:p>
        </p:txBody>
      </p:sp>
    </p:spTree>
    <p:extLst>
      <p:ext uri="{BB962C8B-B14F-4D97-AF65-F5344CB8AC3E}">
        <p14:creationId xmlns:p14="http://schemas.microsoft.com/office/powerpoint/2010/main" val="380755171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7E8E3-4202-40C5-96EC-FF3E8053220D}"/>
              </a:ext>
            </a:extLst>
          </p:cNvPr>
          <p:cNvSpPr>
            <a:spLocks noGrp="1"/>
          </p:cNvSpPr>
          <p:nvPr>
            <p:ph type="title"/>
          </p:nvPr>
        </p:nvSpPr>
        <p:spPr/>
        <p:txBody>
          <a:bodyPr/>
          <a:lstStyle/>
          <a:p>
            <a:r>
              <a:rPr lang="pl-PL" dirty="0"/>
              <a:t>zalety metody drzewa problemów</a:t>
            </a:r>
          </a:p>
        </p:txBody>
      </p:sp>
      <p:sp>
        <p:nvSpPr>
          <p:cNvPr id="3" name="Content Placeholder 2">
            <a:extLst>
              <a:ext uri="{FF2B5EF4-FFF2-40B4-BE49-F238E27FC236}">
                <a16:creationId xmlns:a16="http://schemas.microsoft.com/office/drawing/2014/main" id="{E6FF62BF-7111-4A4B-986D-E5FE647D95AA}"/>
              </a:ext>
            </a:extLst>
          </p:cNvPr>
          <p:cNvSpPr>
            <a:spLocks noGrp="1"/>
          </p:cNvSpPr>
          <p:nvPr>
            <p:ph idx="1"/>
          </p:nvPr>
        </p:nvSpPr>
        <p:spPr/>
        <p:txBody>
          <a:bodyPr/>
          <a:lstStyle/>
          <a:p>
            <a:pPr algn="just"/>
            <a:r>
              <a:rPr lang="pl-PL" dirty="0"/>
              <a:t>Pozwala na identyfikację związków przyczynowo skutkowych                        w obszarze rozpatrywanego zagadnienia,</a:t>
            </a:r>
          </a:p>
          <a:p>
            <a:pPr algn="just"/>
            <a:r>
              <a:rPr lang="pl-PL" dirty="0"/>
              <a:t>Umożliwia uporządkowanie analizy sytuacji problemowej                            w oparciu o jasne i sprawdzalne informacje pochodzące od osób zaangażowanych w procesie,</a:t>
            </a:r>
          </a:p>
          <a:p>
            <a:pPr algn="just"/>
            <a:r>
              <a:rPr lang="pl-PL" dirty="0"/>
              <a:t>Przy prawidłowym wykorzystaniu, umożliwia opisanie sytuacji problemowej w sposób szczegółowy, ujmujący kompleksowo pełen obraz przyczyn stojących u genezy problemu.</a:t>
            </a:r>
          </a:p>
        </p:txBody>
      </p:sp>
    </p:spTree>
    <p:extLst>
      <p:ext uri="{BB962C8B-B14F-4D97-AF65-F5344CB8AC3E}">
        <p14:creationId xmlns:p14="http://schemas.microsoft.com/office/powerpoint/2010/main" val="341439938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A7E8E3-4202-40C5-96EC-FF3E8053220D}"/>
              </a:ext>
            </a:extLst>
          </p:cNvPr>
          <p:cNvSpPr>
            <a:spLocks noGrp="1"/>
          </p:cNvSpPr>
          <p:nvPr>
            <p:ph type="title"/>
          </p:nvPr>
        </p:nvSpPr>
        <p:spPr/>
        <p:txBody>
          <a:bodyPr>
            <a:normAutofit/>
          </a:bodyPr>
          <a:lstStyle/>
          <a:p>
            <a:r>
              <a:rPr lang="pl-PL" dirty="0"/>
              <a:t>Sytuacje w których drzewo problemów znajdzie zastosowanie</a:t>
            </a:r>
          </a:p>
        </p:txBody>
      </p:sp>
      <p:sp>
        <p:nvSpPr>
          <p:cNvPr id="3" name="Content Placeholder 2">
            <a:extLst>
              <a:ext uri="{FF2B5EF4-FFF2-40B4-BE49-F238E27FC236}">
                <a16:creationId xmlns:a16="http://schemas.microsoft.com/office/drawing/2014/main" id="{E6FF62BF-7111-4A4B-986D-E5FE647D95AA}"/>
              </a:ext>
            </a:extLst>
          </p:cNvPr>
          <p:cNvSpPr>
            <a:spLocks noGrp="1"/>
          </p:cNvSpPr>
          <p:nvPr>
            <p:ph idx="1"/>
          </p:nvPr>
        </p:nvSpPr>
        <p:spPr/>
        <p:txBody>
          <a:bodyPr/>
          <a:lstStyle/>
          <a:p>
            <a:pPr marL="0" indent="0" algn="just">
              <a:buNone/>
            </a:pPr>
            <a:r>
              <a:rPr lang="pl-PL" dirty="0"/>
              <a:t>Drzewo problemów zalecane jest do wykorzystania w sytuacji, gdy możliwe jest zidentyfikowanie jednego dużego problemu, a zespół korzystający z metody ma dobrą wiedzę na temat sytuacji problemowej.</a:t>
            </a:r>
          </a:p>
          <a:p>
            <a:pPr marL="0" indent="0" algn="just">
              <a:buNone/>
            </a:pPr>
            <a:r>
              <a:rPr lang="pl-PL" dirty="0"/>
              <a:t>Metoda przydatna jest gdy problem posiada wiele przyczyn, zaś sama sytuacja wymaga systematyzacji i uporządkowania. Przydatna jest do określania relacji przyczynowo skutkowych pomiędzy czynnikami istniejącymi w otoczeniu problemu.</a:t>
            </a:r>
          </a:p>
        </p:txBody>
      </p:sp>
    </p:spTree>
    <p:extLst>
      <p:ext uri="{BB962C8B-B14F-4D97-AF65-F5344CB8AC3E}">
        <p14:creationId xmlns:p14="http://schemas.microsoft.com/office/powerpoint/2010/main" val="35268798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86A71-9C9D-45A1-A5FB-BDB5B65EFA85}"/>
              </a:ext>
            </a:extLst>
          </p:cNvPr>
          <p:cNvSpPr>
            <a:spLocks noGrp="1"/>
          </p:cNvSpPr>
          <p:nvPr>
            <p:ph type="title"/>
          </p:nvPr>
        </p:nvSpPr>
        <p:spPr/>
        <p:txBody>
          <a:bodyPr/>
          <a:lstStyle/>
          <a:p>
            <a:r>
              <a:rPr lang="pl-PL" dirty="0"/>
              <a:t>Ćwiczenie numer 7 </a:t>
            </a:r>
            <a:br>
              <a:rPr lang="pl-PL" dirty="0"/>
            </a:br>
            <a:endParaRPr lang="pl-PL" dirty="0"/>
          </a:p>
        </p:txBody>
      </p:sp>
      <p:sp>
        <p:nvSpPr>
          <p:cNvPr id="3" name="Content Placeholder 2">
            <a:extLst>
              <a:ext uri="{FF2B5EF4-FFF2-40B4-BE49-F238E27FC236}">
                <a16:creationId xmlns:a16="http://schemas.microsoft.com/office/drawing/2014/main" id="{249CDBE0-391E-4BDF-888A-BAE7CA9E897C}"/>
              </a:ext>
            </a:extLst>
          </p:cNvPr>
          <p:cNvSpPr>
            <a:spLocks noGrp="1"/>
          </p:cNvSpPr>
          <p:nvPr>
            <p:ph idx="1"/>
          </p:nvPr>
        </p:nvSpPr>
        <p:spPr/>
        <p:txBody>
          <a:bodyPr/>
          <a:lstStyle/>
          <a:p>
            <a:pPr marL="0" indent="0" algn="just">
              <a:buNone/>
            </a:pPr>
            <a:r>
              <a:rPr lang="pl-PL" dirty="0"/>
              <a:t>Pracując w grupie wypracujcie wspólnie pomysł na rozwiązanie wybranego problemu spośród wypisanych poniżej:</a:t>
            </a:r>
          </a:p>
          <a:p>
            <a:pPr algn="just"/>
            <a:r>
              <a:rPr lang="pl-PL" dirty="0"/>
              <a:t>Jesteś kierownikiem zespołu. W ostatnim czasie twój zespół zgodnie z polityką firmy przeszedł w model pełnej pracy zdalnej, niestety w przypadku części osób zanotowano spadek produktywności. Przygotuj pomysły na to jak można zaradzić negatywnym skutkom pracy zdalnej.</a:t>
            </a:r>
          </a:p>
          <a:p>
            <a:pPr algn="just"/>
            <a:r>
              <a:rPr lang="pl-PL" dirty="0"/>
              <a:t>Jesteś nauczycielem w liceum, dyrektor na zebraniu przedstawił informacje jakoby z każdym rokiem ubywało chętnych do wstąpienia do twojej szkoły. Przygotuj pomysły w jaki sposób można zachęcić więcej osób do dołączania do twojej szkoły</a:t>
            </a:r>
          </a:p>
        </p:txBody>
      </p:sp>
    </p:spTree>
    <p:extLst>
      <p:ext uri="{BB962C8B-B14F-4D97-AF65-F5344CB8AC3E}">
        <p14:creationId xmlns:p14="http://schemas.microsoft.com/office/powerpoint/2010/main" val="38517052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2200B7-5F2E-433F-897A-1FC03DD90450}"/>
              </a:ext>
            </a:extLst>
          </p:cNvPr>
          <p:cNvSpPr>
            <a:spLocks noGrp="1"/>
          </p:cNvSpPr>
          <p:nvPr>
            <p:ph type="title"/>
          </p:nvPr>
        </p:nvSpPr>
        <p:spPr/>
        <p:txBody>
          <a:bodyPr>
            <a:normAutofit fontScale="90000"/>
          </a:bodyPr>
          <a:lstStyle/>
          <a:p>
            <a:r>
              <a:rPr lang="pl-PL" dirty="0"/>
              <a:t>KREATYWNE NARZĘDZIA ROZWIĄZYWANIA PROBLEMÓW – 5 WHY</a:t>
            </a:r>
          </a:p>
        </p:txBody>
      </p:sp>
      <p:sp>
        <p:nvSpPr>
          <p:cNvPr id="3" name="Text Placeholder 2">
            <a:extLst>
              <a:ext uri="{FF2B5EF4-FFF2-40B4-BE49-F238E27FC236}">
                <a16:creationId xmlns:a16="http://schemas.microsoft.com/office/drawing/2014/main" id="{53B1F42C-406D-4E08-A34B-FF959222F832}"/>
              </a:ext>
            </a:extLst>
          </p:cNvPr>
          <p:cNvSpPr>
            <a:spLocks noGrp="1"/>
          </p:cNvSpPr>
          <p:nvPr>
            <p:ph type="body" idx="1"/>
          </p:nvPr>
        </p:nvSpPr>
        <p:spPr/>
        <p:txBody>
          <a:bodyPr/>
          <a:lstStyle/>
          <a:p>
            <a:r>
              <a:rPr lang="pl-PL" dirty="0"/>
              <a:t>LEKCJA 12</a:t>
            </a:r>
          </a:p>
        </p:txBody>
      </p:sp>
    </p:spTree>
    <p:extLst>
      <p:ext uri="{BB962C8B-B14F-4D97-AF65-F5344CB8AC3E}">
        <p14:creationId xmlns:p14="http://schemas.microsoft.com/office/powerpoint/2010/main" val="349401450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EF86-420D-4597-94BA-DDE1B41B523A}"/>
              </a:ext>
            </a:extLst>
          </p:cNvPr>
          <p:cNvSpPr>
            <a:spLocks noGrp="1"/>
          </p:cNvSpPr>
          <p:nvPr>
            <p:ph type="title"/>
          </p:nvPr>
        </p:nvSpPr>
        <p:spPr/>
        <p:txBody>
          <a:bodyPr>
            <a:normAutofit/>
          </a:bodyPr>
          <a:lstStyle/>
          <a:p>
            <a:r>
              <a:rPr lang="pl-PL" sz="3200" dirty="0"/>
              <a:t>5 </a:t>
            </a:r>
            <a:r>
              <a:rPr lang="pl-PL" sz="3200" dirty="0" err="1"/>
              <a:t>why</a:t>
            </a:r>
            <a:r>
              <a:rPr lang="pl-PL" sz="3200" dirty="0"/>
              <a:t> jako jedno z podstawowych narzędzi rozwiązywania problemów</a:t>
            </a:r>
            <a:br>
              <a:rPr lang="pl-PL" sz="3200" dirty="0"/>
            </a:br>
            <a:endParaRPr lang="pl-PL" sz="3200" dirty="0"/>
          </a:p>
        </p:txBody>
      </p:sp>
      <p:sp>
        <p:nvSpPr>
          <p:cNvPr id="3" name="Content Placeholder 2">
            <a:extLst>
              <a:ext uri="{FF2B5EF4-FFF2-40B4-BE49-F238E27FC236}">
                <a16:creationId xmlns:a16="http://schemas.microsoft.com/office/drawing/2014/main" id="{2D6D457A-70DD-45DA-8F45-15A33C699AA9}"/>
              </a:ext>
            </a:extLst>
          </p:cNvPr>
          <p:cNvSpPr>
            <a:spLocks noGrp="1"/>
          </p:cNvSpPr>
          <p:nvPr>
            <p:ph idx="1"/>
          </p:nvPr>
        </p:nvSpPr>
        <p:spPr/>
        <p:txBody>
          <a:bodyPr vert="horz" lIns="91440" tIns="45720" rIns="91440" bIns="45720" rtlCol="0" anchor="ctr">
            <a:normAutofit/>
          </a:bodyPr>
          <a:lstStyle/>
          <a:p>
            <a:pPr marL="0" indent="0" algn="just">
              <a:buNone/>
            </a:pPr>
            <a:r>
              <a:rPr lang="pl-PL" dirty="0"/>
              <a:t>5 </a:t>
            </a:r>
            <a:r>
              <a:rPr lang="pl-PL" dirty="0" err="1"/>
              <a:t>why</a:t>
            </a:r>
            <a:r>
              <a:rPr lang="pl-PL" dirty="0"/>
              <a:t> jest jednym z najbardziej rozpoznawalnych narzędzi rozwiązywania problemów. Często stosowana jest jako samodzielne narzędzie, lub narzędzie wspierające przy wykorzystaniu innych narzędzi rozwiązywania problemów.</a:t>
            </a:r>
          </a:p>
          <a:p>
            <a:pPr algn="just"/>
            <a:r>
              <a:rPr lang="pl-PL" dirty="0"/>
              <a:t>Burza mózgów</a:t>
            </a:r>
          </a:p>
          <a:p>
            <a:pPr algn="just"/>
            <a:r>
              <a:rPr lang="pl-PL" dirty="0"/>
              <a:t>Diagram </a:t>
            </a:r>
            <a:r>
              <a:rPr lang="pl-PL" dirty="0" err="1"/>
              <a:t>Ishikawy</a:t>
            </a:r>
            <a:endParaRPr lang="pl-PL" dirty="0"/>
          </a:p>
          <a:p>
            <a:pPr algn="just"/>
            <a:r>
              <a:rPr lang="pl-PL" dirty="0"/>
              <a:t>Diagram </a:t>
            </a:r>
            <a:r>
              <a:rPr lang="pl-PL" dirty="0" err="1"/>
              <a:t>Pareto</a:t>
            </a:r>
            <a:endParaRPr lang="pl-PL" dirty="0"/>
          </a:p>
          <a:p>
            <a:pPr algn="just"/>
            <a:r>
              <a:rPr lang="pl-PL" dirty="0"/>
              <a:t>Histogram</a:t>
            </a:r>
          </a:p>
          <a:p>
            <a:pPr algn="just"/>
            <a:r>
              <a:rPr lang="pl-PL" b="1" dirty="0"/>
              <a:t>5 </a:t>
            </a:r>
            <a:r>
              <a:rPr lang="pl-PL" b="1" dirty="0" err="1"/>
              <a:t>Why</a:t>
            </a:r>
            <a:endParaRPr lang="pl-PL" b="1" dirty="0"/>
          </a:p>
          <a:p>
            <a:pPr algn="just"/>
            <a:r>
              <a:rPr lang="pl-PL" dirty="0"/>
              <a:t>5W2H</a:t>
            </a:r>
          </a:p>
          <a:p>
            <a:pPr algn="just"/>
            <a:r>
              <a:rPr lang="pl-PL" dirty="0"/>
              <a:t>Drzewo myśli</a:t>
            </a:r>
          </a:p>
          <a:p>
            <a:pPr marL="0" indent="0">
              <a:buNone/>
            </a:pPr>
            <a:endParaRPr lang="pl-PL" dirty="0"/>
          </a:p>
        </p:txBody>
      </p:sp>
    </p:spTree>
    <p:extLst>
      <p:ext uri="{BB962C8B-B14F-4D97-AF65-F5344CB8AC3E}">
        <p14:creationId xmlns:p14="http://schemas.microsoft.com/office/powerpoint/2010/main" val="13284562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EF86-420D-4597-94BA-DDE1B41B523A}"/>
              </a:ext>
            </a:extLst>
          </p:cNvPr>
          <p:cNvSpPr>
            <a:spLocks noGrp="1"/>
          </p:cNvSpPr>
          <p:nvPr>
            <p:ph type="title"/>
          </p:nvPr>
        </p:nvSpPr>
        <p:spPr/>
        <p:txBody>
          <a:bodyPr>
            <a:normAutofit/>
          </a:bodyPr>
          <a:lstStyle/>
          <a:p>
            <a:r>
              <a:rPr lang="pl-PL" dirty="0"/>
              <a:t>Podstawowe założenia przeprowadzania metody 5 </a:t>
            </a:r>
            <a:r>
              <a:rPr lang="pl-PL" dirty="0" err="1"/>
              <a:t>why</a:t>
            </a:r>
            <a:r>
              <a:rPr lang="pl-PL" dirty="0"/>
              <a:t>;</a:t>
            </a:r>
          </a:p>
        </p:txBody>
      </p:sp>
      <p:sp>
        <p:nvSpPr>
          <p:cNvPr id="3" name="Content Placeholder 2">
            <a:extLst>
              <a:ext uri="{FF2B5EF4-FFF2-40B4-BE49-F238E27FC236}">
                <a16:creationId xmlns:a16="http://schemas.microsoft.com/office/drawing/2014/main" id="{2D6D457A-70DD-45DA-8F45-15A33C699AA9}"/>
              </a:ext>
            </a:extLst>
          </p:cNvPr>
          <p:cNvSpPr>
            <a:spLocks noGrp="1"/>
          </p:cNvSpPr>
          <p:nvPr>
            <p:ph idx="1"/>
          </p:nvPr>
        </p:nvSpPr>
        <p:spPr/>
        <p:txBody>
          <a:bodyPr>
            <a:normAutofit/>
          </a:bodyPr>
          <a:lstStyle/>
          <a:p>
            <a:pPr marL="0" indent="0" algn="just">
              <a:buNone/>
            </a:pPr>
            <a:r>
              <a:rPr lang="pl-PL" dirty="0"/>
              <a:t>Wykorzystanie metody 5why jest relatywnie proste, chociaż wymaga ona też znajomości procesu i umiejętności stawiania inteligentnych pytań. </a:t>
            </a:r>
          </a:p>
          <a:p>
            <a:pPr marL="0" indent="0" algn="just">
              <a:buNone/>
            </a:pPr>
            <a:r>
              <a:rPr lang="pl-PL" dirty="0"/>
              <a:t>Podczas wykorzystania metody, zespół wykonuje szereg iteracji, powtórzeń podczas których zadaje pytanie „dlaczego?”. Odpowiedź na stawiane pytanie „dlaczego?” jest w kolejnym cyklu przedmiotem kolejnego pytania „dlaczego?”.</a:t>
            </a:r>
          </a:p>
          <a:p>
            <a:pPr marL="0" indent="0" algn="just">
              <a:buNone/>
            </a:pPr>
            <a:r>
              <a:rPr lang="pl-PL" dirty="0"/>
              <a:t>Celem tych pytań jest nakierowanie zespołu na identyfikację przyczyny źródłowej problemu.</a:t>
            </a:r>
          </a:p>
        </p:txBody>
      </p:sp>
    </p:spTree>
    <p:extLst>
      <p:ext uri="{BB962C8B-B14F-4D97-AF65-F5344CB8AC3E}">
        <p14:creationId xmlns:p14="http://schemas.microsoft.com/office/powerpoint/2010/main" val="6347296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Proces</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lstStyle/>
          <a:p>
            <a:pPr marL="0" indent="0" algn="just">
              <a:buNone/>
            </a:pPr>
            <a:r>
              <a:rPr lang="pl-PL" dirty="0"/>
              <a:t>Proces to zbiór wzajemnie ze sobą powiązanych czynności, których realizacja jest niezbędna aby uzyskać określony rezultat. Typowo określany jako zaspokojenie potrzeb klienta wewnętrznego lub zewnętrznego. W każdej organizacji realizowanych jest wiele różnorodnych procesów, odpowiadających za wykonanie kluczowych zadań w poszczególnych obszarach funkcjonalnych przedsiębiorstwa.</a:t>
            </a:r>
          </a:p>
          <a:p>
            <a:pPr marL="0" indent="0" algn="just">
              <a:buNone/>
            </a:pPr>
            <a:endParaRPr lang="pl-PL" dirty="0"/>
          </a:p>
          <a:p>
            <a:pPr marL="0" indent="0" algn="just">
              <a:buNone/>
            </a:pPr>
            <a:r>
              <a:rPr lang="pl-PL" dirty="0"/>
              <a:t>Proces to ciąg powiązanych ze sobą działań, prowadzących do przekształcenia wszelkich nakładów w produkt pracy                                         [</a:t>
            </a:r>
            <a:r>
              <a:rPr lang="it-IT" dirty="0"/>
              <a:t>R</a:t>
            </a:r>
            <a:r>
              <a:rPr lang="pl-PL" dirty="0"/>
              <a:t>. </a:t>
            </a:r>
            <a:r>
              <a:rPr lang="it-IT" dirty="0"/>
              <a:t>Managenelli i M. Klein</a:t>
            </a:r>
            <a:r>
              <a:rPr lang="pl-PL" dirty="0"/>
              <a:t>]</a:t>
            </a:r>
          </a:p>
          <a:p>
            <a:pPr marL="0" indent="0" algn="just">
              <a:buNone/>
            </a:pPr>
            <a:r>
              <a:rPr lang="pl-PL" dirty="0"/>
              <a:t>Proces to łańcuch działań zmierzających do wytworzenia wartości odpowiadających wymaganiom klientów [R. Müller i P. </a:t>
            </a:r>
            <a:r>
              <a:rPr lang="pl-PL" dirty="0" err="1"/>
              <a:t>Rupper</a:t>
            </a:r>
            <a:r>
              <a:rPr lang="pl-PL" dirty="0"/>
              <a:t>]</a:t>
            </a:r>
          </a:p>
        </p:txBody>
      </p:sp>
    </p:spTree>
    <p:extLst>
      <p:ext uri="{BB962C8B-B14F-4D97-AF65-F5344CB8AC3E}">
        <p14:creationId xmlns:p14="http://schemas.microsoft.com/office/powerpoint/2010/main" val="206932981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EF86-420D-4597-94BA-DDE1B41B523A}"/>
              </a:ext>
            </a:extLst>
          </p:cNvPr>
          <p:cNvSpPr>
            <a:spLocks noGrp="1"/>
          </p:cNvSpPr>
          <p:nvPr>
            <p:ph type="title"/>
          </p:nvPr>
        </p:nvSpPr>
        <p:spPr/>
        <p:txBody>
          <a:bodyPr>
            <a:normAutofit/>
          </a:bodyPr>
          <a:lstStyle/>
          <a:p>
            <a:r>
              <a:rPr lang="pl-PL" dirty="0"/>
              <a:t>Podstawowe założenia przeprowadzania metody 5 </a:t>
            </a:r>
            <a:r>
              <a:rPr lang="pl-PL" dirty="0" err="1"/>
              <a:t>why</a:t>
            </a:r>
            <a:r>
              <a:rPr lang="pl-PL" dirty="0"/>
              <a:t>;</a:t>
            </a:r>
          </a:p>
        </p:txBody>
      </p:sp>
      <p:sp>
        <p:nvSpPr>
          <p:cNvPr id="3" name="Content Placeholder 2">
            <a:extLst>
              <a:ext uri="{FF2B5EF4-FFF2-40B4-BE49-F238E27FC236}">
                <a16:creationId xmlns:a16="http://schemas.microsoft.com/office/drawing/2014/main" id="{2D6D457A-70DD-45DA-8F45-15A33C699AA9}"/>
              </a:ext>
            </a:extLst>
          </p:cNvPr>
          <p:cNvSpPr>
            <a:spLocks noGrp="1"/>
          </p:cNvSpPr>
          <p:nvPr>
            <p:ph idx="1"/>
          </p:nvPr>
        </p:nvSpPr>
        <p:spPr/>
        <p:txBody>
          <a:bodyPr>
            <a:normAutofit fontScale="92500" lnSpcReduction="10000"/>
          </a:bodyPr>
          <a:lstStyle/>
          <a:p>
            <a:pPr marL="0" indent="0" algn="just">
              <a:buNone/>
            </a:pPr>
            <a:r>
              <a:rPr lang="pl-PL" dirty="0"/>
              <a:t>Wykorzystanie metody 5why opiera się na następującej sekwencji kroków:</a:t>
            </a:r>
          </a:p>
          <a:p>
            <a:pPr marL="457200" indent="-457200" algn="just">
              <a:buFont typeface="+mj-lt"/>
              <a:buAutoNum type="arabicPeriod"/>
            </a:pPr>
            <a:r>
              <a:rPr lang="pl-PL" b="1" dirty="0"/>
              <a:t>Zbierz zespół</a:t>
            </a:r>
          </a:p>
          <a:p>
            <a:pPr marL="0" indent="0" algn="just">
              <a:buNone/>
            </a:pPr>
            <a:r>
              <a:rPr lang="pl-PL" dirty="0"/>
              <a:t>Zbierz ludzi, którzy znają specyfikę problemu oraz proces, który próbujesz naprawić. Włącz kogoś, kto będzie działał jako </a:t>
            </a:r>
            <a:r>
              <a:rPr lang="pl-PL" dirty="0" err="1"/>
              <a:t>facylitator</a:t>
            </a:r>
            <a:r>
              <a:rPr lang="pl-PL" dirty="0"/>
              <a:t>, dzięki któremu zespół będzie koncentrował się na identyfikowaniu skutecznych środków zaradczych.</a:t>
            </a:r>
          </a:p>
          <a:p>
            <a:pPr marL="457200" indent="-457200" algn="just">
              <a:buFont typeface="+mj-lt"/>
              <a:buAutoNum type="arabicPeriod" startAt="2"/>
            </a:pPr>
            <a:r>
              <a:rPr lang="pl-PL" b="1" dirty="0"/>
              <a:t>Zdefiniuj problem</a:t>
            </a:r>
          </a:p>
          <a:p>
            <a:pPr marL="0" indent="0" algn="just">
              <a:buNone/>
            </a:pPr>
            <a:r>
              <a:rPr lang="pl-PL" dirty="0"/>
              <a:t>Jeśli możesz, obserwuj problem w akcji. Porozmawiaj o tym ze swoim zespołem i napisz krótkie, jasne oświadczenie o problemie, z którym wszyscy się zgadzacie. Na przykład „Zespół A nie osiąga swoich docelowych czasów odpowiedzi” lub „Wersja oprogramowania                                 B spowodowała zbyt wiele błędów wycofania”.</a:t>
            </a:r>
          </a:p>
          <a:p>
            <a:pPr marL="0" indent="0" algn="just">
              <a:buNone/>
            </a:pPr>
            <a:r>
              <a:rPr lang="pl-PL" dirty="0"/>
              <a:t>Następnie napisz swoje oświadczenie na tablicy lub na kartce samoprzylepnej, pozostawiając wokół niego wystarczająco dużo miejsca, aby dodać odpowiedzi na powtarzające się pytanie „Dlaczego?”</a:t>
            </a:r>
          </a:p>
        </p:txBody>
      </p:sp>
    </p:spTree>
    <p:extLst>
      <p:ext uri="{BB962C8B-B14F-4D97-AF65-F5344CB8AC3E}">
        <p14:creationId xmlns:p14="http://schemas.microsoft.com/office/powerpoint/2010/main" val="182284139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EF86-420D-4597-94BA-DDE1B41B523A}"/>
              </a:ext>
            </a:extLst>
          </p:cNvPr>
          <p:cNvSpPr>
            <a:spLocks noGrp="1"/>
          </p:cNvSpPr>
          <p:nvPr>
            <p:ph type="title"/>
          </p:nvPr>
        </p:nvSpPr>
        <p:spPr/>
        <p:txBody>
          <a:bodyPr>
            <a:normAutofit/>
          </a:bodyPr>
          <a:lstStyle/>
          <a:p>
            <a:r>
              <a:rPr lang="pl-PL" dirty="0"/>
              <a:t>Podstawowe założenia przeprowadzania metody 5 </a:t>
            </a:r>
            <a:r>
              <a:rPr lang="pl-PL" dirty="0" err="1"/>
              <a:t>why</a:t>
            </a:r>
            <a:r>
              <a:rPr lang="pl-PL" dirty="0"/>
              <a:t>;</a:t>
            </a:r>
          </a:p>
        </p:txBody>
      </p:sp>
      <p:sp>
        <p:nvSpPr>
          <p:cNvPr id="3" name="Content Placeholder 2">
            <a:extLst>
              <a:ext uri="{FF2B5EF4-FFF2-40B4-BE49-F238E27FC236}">
                <a16:creationId xmlns:a16="http://schemas.microsoft.com/office/drawing/2014/main" id="{2D6D457A-70DD-45DA-8F45-15A33C699AA9}"/>
              </a:ext>
            </a:extLst>
          </p:cNvPr>
          <p:cNvSpPr>
            <a:spLocks noGrp="1"/>
          </p:cNvSpPr>
          <p:nvPr>
            <p:ph idx="1"/>
          </p:nvPr>
        </p:nvSpPr>
        <p:spPr/>
        <p:txBody>
          <a:bodyPr>
            <a:normAutofit/>
          </a:bodyPr>
          <a:lstStyle/>
          <a:p>
            <a:pPr marL="457200" indent="-457200" algn="just">
              <a:buFont typeface="+mj-lt"/>
              <a:buAutoNum type="arabicPeriod" startAt="3"/>
            </a:pPr>
            <a:r>
              <a:rPr lang="pl-PL" b="1" dirty="0"/>
              <a:t>Zapytaj pierwsze "Dlaczego?"</a:t>
            </a:r>
          </a:p>
          <a:p>
            <a:pPr marL="0" indent="0" algn="just">
              <a:buNone/>
            </a:pPr>
            <a:r>
              <a:rPr lang="pl-PL" dirty="0"/>
              <a:t>Zapytaj swój zespół, dlaczego występuje problem. (Na przykład „Dlaczego zespół A nie osiąga swoich docelowych czasów odpowiedzi?”) Pytanie „Dlaczego?” brzmi prosto, ale odpowiedź na to pytanie wymaga poważnego przemyślenia.</a:t>
            </a:r>
          </a:p>
          <a:p>
            <a:pPr marL="0" indent="0" algn="just">
              <a:buNone/>
            </a:pPr>
            <a:r>
              <a:rPr lang="pl-PL" dirty="0"/>
              <a:t>Szukaj odpowiedzi, które są oparte na faktach: muszą to być faktyczne wydarzenia, a nie domysły na temat tego, co mogło się wydarzyć.</a:t>
            </a:r>
          </a:p>
          <a:p>
            <a:pPr marL="0" indent="0" algn="just">
              <a:buNone/>
            </a:pPr>
            <a:r>
              <a:rPr lang="pl-PL" dirty="0"/>
              <a:t>Członkowie Twojego zespołu mogą wymyślić jeden oczywisty powód lub kilka prawdopodobnych. Zapisz ich odpowiedzi jako zwięzłe frazy, a nie jako pojedyncze słowa lub długie stwierdzenia                       i zapisz je poniżej opisu problemu. Na przykład powiedzenie „liczba połączeń jest zbyt wysoka” jest lepsze niż niejasne „przeciążenie”.</a:t>
            </a:r>
          </a:p>
        </p:txBody>
      </p:sp>
    </p:spTree>
    <p:extLst>
      <p:ext uri="{BB962C8B-B14F-4D97-AF65-F5344CB8AC3E}">
        <p14:creationId xmlns:p14="http://schemas.microsoft.com/office/powerpoint/2010/main" val="295065830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EF86-420D-4597-94BA-DDE1B41B523A}"/>
              </a:ext>
            </a:extLst>
          </p:cNvPr>
          <p:cNvSpPr>
            <a:spLocks noGrp="1"/>
          </p:cNvSpPr>
          <p:nvPr>
            <p:ph type="title"/>
          </p:nvPr>
        </p:nvSpPr>
        <p:spPr/>
        <p:txBody>
          <a:bodyPr>
            <a:normAutofit/>
          </a:bodyPr>
          <a:lstStyle/>
          <a:p>
            <a:r>
              <a:rPr lang="pl-PL" dirty="0"/>
              <a:t>Podstawowe założenia przeprowadzania metody 5 </a:t>
            </a:r>
            <a:r>
              <a:rPr lang="pl-PL" dirty="0" err="1"/>
              <a:t>why</a:t>
            </a:r>
            <a:r>
              <a:rPr lang="pl-PL" dirty="0"/>
              <a:t>;</a:t>
            </a:r>
          </a:p>
        </p:txBody>
      </p:sp>
      <p:sp>
        <p:nvSpPr>
          <p:cNvPr id="3" name="Content Placeholder 2">
            <a:extLst>
              <a:ext uri="{FF2B5EF4-FFF2-40B4-BE49-F238E27FC236}">
                <a16:creationId xmlns:a16="http://schemas.microsoft.com/office/drawing/2014/main" id="{2D6D457A-70DD-45DA-8F45-15A33C699AA9}"/>
              </a:ext>
            </a:extLst>
          </p:cNvPr>
          <p:cNvSpPr>
            <a:spLocks noGrp="1"/>
          </p:cNvSpPr>
          <p:nvPr>
            <p:ph idx="1"/>
          </p:nvPr>
        </p:nvSpPr>
        <p:spPr/>
        <p:txBody>
          <a:bodyPr>
            <a:normAutofit/>
          </a:bodyPr>
          <a:lstStyle/>
          <a:p>
            <a:pPr marL="457200" indent="-457200" algn="just">
              <a:buFont typeface="+mj-lt"/>
              <a:buAutoNum type="arabicPeriod" startAt="4"/>
            </a:pPr>
            <a:r>
              <a:rPr lang="pl-PL" b="1" dirty="0"/>
              <a:t>Zapytaj „Dlaczego?” Jeszcze cztery razy</a:t>
            </a:r>
          </a:p>
          <a:p>
            <a:pPr marL="0" indent="0" algn="just">
              <a:buNone/>
            </a:pPr>
            <a:r>
              <a:rPr lang="pl-PL" dirty="0"/>
              <a:t>Dla każdej z odpowiedzi, które wygenerowano w kroku 3, należy postawić kolejno cztery kolejne pytania „dlaczego”. Za każdym razem pytanie stawiane jest w odpowiedzi na zapisaną właśnie odpowiedź.</a:t>
            </a:r>
          </a:p>
          <a:p>
            <a:pPr marL="0" indent="0" algn="just">
              <a:buNone/>
            </a:pPr>
            <a:r>
              <a:rPr lang="pl-PL" dirty="0"/>
              <a:t>Zalecane jest szybkie przechodzenie od jednego pytania do drugiego, aby mieć pełny obraz, zanim zespół zacznie wyciągać jakichkolwiek wnioski.</a:t>
            </a:r>
          </a:p>
          <a:p>
            <a:pPr marL="0" indent="0" algn="just">
              <a:buNone/>
            </a:pPr>
            <a:r>
              <a:rPr lang="pl-PL" dirty="0"/>
              <a:t>Metoda 5 </a:t>
            </a:r>
            <a:r>
              <a:rPr lang="pl-PL" dirty="0" err="1"/>
              <a:t>Whys</a:t>
            </a:r>
            <a:r>
              <a:rPr lang="pl-PL" dirty="0"/>
              <a:t> pozwala również śledzić wiele ścieżek dochodzenia. Wynikają one z przebiegu alternatywnych przyczyn wystąpienia problemów.</a:t>
            </a:r>
          </a:p>
        </p:txBody>
      </p:sp>
    </p:spTree>
    <p:extLst>
      <p:ext uri="{BB962C8B-B14F-4D97-AF65-F5344CB8AC3E}">
        <p14:creationId xmlns:p14="http://schemas.microsoft.com/office/powerpoint/2010/main" val="22594740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EF86-420D-4597-94BA-DDE1B41B523A}"/>
              </a:ext>
            </a:extLst>
          </p:cNvPr>
          <p:cNvSpPr>
            <a:spLocks noGrp="1"/>
          </p:cNvSpPr>
          <p:nvPr>
            <p:ph type="title"/>
          </p:nvPr>
        </p:nvSpPr>
        <p:spPr/>
        <p:txBody>
          <a:bodyPr>
            <a:normAutofit/>
          </a:bodyPr>
          <a:lstStyle/>
          <a:p>
            <a:r>
              <a:rPr lang="pl-PL" dirty="0"/>
              <a:t>Podstawowe założenia przeprowadzania metody 5 </a:t>
            </a:r>
            <a:r>
              <a:rPr lang="pl-PL" dirty="0" err="1"/>
              <a:t>why</a:t>
            </a:r>
            <a:r>
              <a:rPr lang="pl-PL" dirty="0"/>
              <a:t>;</a:t>
            </a:r>
          </a:p>
        </p:txBody>
      </p:sp>
      <p:sp>
        <p:nvSpPr>
          <p:cNvPr id="3" name="Content Placeholder 2">
            <a:extLst>
              <a:ext uri="{FF2B5EF4-FFF2-40B4-BE49-F238E27FC236}">
                <a16:creationId xmlns:a16="http://schemas.microsoft.com/office/drawing/2014/main" id="{2D6D457A-70DD-45DA-8F45-15A33C699AA9}"/>
              </a:ext>
            </a:extLst>
          </p:cNvPr>
          <p:cNvSpPr>
            <a:spLocks noGrp="1"/>
          </p:cNvSpPr>
          <p:nvPr>
            <p:ph idx="1"/>
          </p:nvPr>
        </p:nvSpPr>
        <p:spPr/>
        <p:txBody>
          <a:bodyPr>
            <a:normAutofit/>
          </a:bodyPr>
          <a:lstStyle/>
          <a:p>
            <a:pPr marL="457200" indent="-457200" algn="just">
              <a:buFont typeface="+mj-lt"/>
              <a:buAutoNum type="arabicPeriod" startAt="5"/>
            </a:pPr>
            <a:r>
              <a:rPr lang="pl-PL" b="1" dirty="0"/>
              <a:t>Wiedz, kiedy przestać</a:t>
            </a:r>
          </a:p>
          <a:p>
            <a:pPr marL="0" indent="0" algn="just">
              <a:buNone/>
            </a:pPr>
            <a:r>
              <a:rPr lang="pl-PL" dirty="0"/>
              <a:t>Identyfikacja pierwotnej przyczyny problemu nastąpi, gdy pytanie „dlaczego” nie będzie dawało więcej przydatnych odpowiedzi i nie będzie możliwe przejście dalej. Powinno wtedy stać się oczywiste odpowiednie rozwiązanie lub zmiana procesu</a:t>
            </a:r>
          </a:p>
          <a:p>
            <a:pPr marL="0" indent="0" algn="just">
              <a:buNone/>
            </a:pPr>
            <a:r>
              <a:rPr lang="pl-PL" dirty="0"/>
              <a:t>Jeśli w kroku 3 zidentyfikowano więcej niż jedną przyczynę, należy powtórzyć ten proces dla każdej z różnych gałęzi analizy, aż zostaną zidentyfikowane przyczyny źródłowe dla każdej z nich.</a:t>
            </a:r>
          </a:p>
        </p:txBody>
      </p:sp>
    </p:spTree>
    <p:extLst>
      <p:ext uri="{BB962C8B-B14F-4D97-AF65-F5344CB8AC3E}">
        <p14:creationId xmlns:p14="http://schemas.microsoft.com/office/powerpoint/2010/main" val="202143814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EF86-420D-4597-94BA-DDE1B41B523A}"/>
              </a:ext>
            </a:extLst>
          </p:cNvPr>
          <p:cNvSpPr>
            <a:spLocks noGrp="1"/>
          </p:cNvSpPr>
          <p:nvPr>
            <p:ph type="title"/>
          </p:nvPr>
        </p:nvSpPr>
        <p:spPr/>
        <p:txBody>
          <a:bodyPr>
            <a:normAutofit/>
          </a:bodyPr>
          <a:lstStyle/>
          <a:p>
            <a:r>
              <a:rPr lang="pl-PL" dirty="0"/>
              <a:t>Podstawowe założenia przeprowadzania metody 5 </a:t>
            </a:r>
            <a:r>
              <a:rPr lang="pl-PL" dirty="0" err="1"/>
              <a:t>why</a:t>
            </a:r>
            <a:r>
              <a:rPr lang="pl-PL" dirty="0"/>
              <a:t>;</a:t>
            </a:r>
          </a:p>
        </p:txBody>
      </p:sp>
      <p:sp>
        <p:nvSpPr>
          <p:cNvPr id="3" name="Content Placeholder 2">
            <a:extLst>
              <a:ext uri="{FF2B5EF4-FFF2-40B4-BE49-F238E27FC236}">
                <a16:creationId xmlns:a16="http://schemas.microsoft.com/office/drawing/2014/main" id="{2D6D457A-70DD-45DA-8F45-15A33C699AA9}"/>
              </a:ext>
            </a:extLst>
          </p:cNvPr>
          <p:cNvSpPr>
            <a:spLocks noGrp="1"/>
          </p:cNvSpPr>
          <p:nvPr>
            <p:ph idx="1"/>
          </p:nvPr>
        </p:nvSpPr>
        <p:spPr/>
        <p:txBody>
          <a:bodyPr>
            <a:normAutofit/>
          </a:bodyPr>
          <a:lstStyle/>
          <a:p>
            <a:pPr marL="457200" indent="-457200" algn="just">
              <a:buFont typeface="+mj-lt"/>
              <a:buAutoNum type="arabicPeriod" startAt="6"/>
            </a:pPr>
            <a:r>
              <a:rPr lang="pl-PL" b="1" dirty="0"/>
              <a:t>Zajmij się główną przyczyną (przyczynami)</a:t>
            </a:r>
          </a:p>
          <a:p>
            <a:pPr marL="0" indent="0" algn="just">
              <a:buNone/>
            </a:pPr>
            <a:r>
              <a:rPr lang="pl-PL" dirty="0"/>
              <a:t>Po zidentyfikowaniu co najmniej jednej podstawowej przyczyny, należy omówić i uzgodnić środki zaradcze, które zapobiegną ponownemu wystąpieniu problemu.</a:t>
            </a:r>
          </a:p>
          <a:p>
            <a:pPr marL="457200" indent="-457200" algn="just">
              <a:buFont typeface="+mj-lt"/>
              <a:buAutoNum type="arabicPeriod" startAt="6"/>
            </a:pPr>
            <a:endParaRPr lang="pl-PL" b="1" dirty="0"/>
          </a:p>
          <a:p>
            <a:pPr marL="457200" indent="-457200" algn="just">
              <a:buFont typeface="+mj-lt"/>
              <a:buAutoNum type="arabicPeriod" startAt="7"/>
            </a:pPr>
            <a:r>
              <a:rPr lang="pl-PL" b="1" dirty="0"/>
              <a:t>Monitoruj swoje działania</a:t>
            </a:r>
          </a:p>
          <a:p>
            <a:pPr marL="0" indent="0" algn="just">
              <a:buNone/>
            </a:pPr>
            <a:r>
              <a:rPr lang="pl-PL" dirty="0"/>
              <a:t>Uważnie obserwuj, jak skutecznie Twoje środki zaradcze eliminują lub minimalizują początkowy problem. Być może konieczna będzie ich całkowita zmiana. Jeżeli faktycznie tak będzie, dobrym pomysłem jest powtórzenie procesu 5 </a:t>
            </a:r>
            <a:r>
              <a:rPr lang="pl-PL" dirty="0" err="1"/>
              <a:t>Whys</a:t>
            </a:r>
            <a:r>
              <a:rPr lang="pl-PL" dirty="0"/>
              <a:t>, aby upewnić się, że zidentyfikowano prawidłową pierwotną przyczynę.</a:t>
            </a:r>
          </a:p>
        </p:txBody>
      </p:sp>
    </p:spTree>
    <p:extLst>
      <p:ext uri="{BB962C8B-B14F-4D97-AF65-F5344CB8AC3E}">
        <p14:creationId xmlns:p14="http://schemas.microsoft.com/office/powerpoint/2010/main" val="178397242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EF86-420D-4597-94BA-DDE1B41B523A}"/>
              </a:ext>
            </a:extLst>
          </p:cNvPr>
          <p:cNvSpPr>
            <a:spLocks noGrp="1"/>
          </p:cNvSpPr>
          <p:nvPr>
            <p:ph type="title"/>
          </p:nvPr>
        </p:nvSpPr>
        <p:spPr/>
        <p:txBody>
          <a:bodyPr>
            <a:normAutofit/>
          </a:bodyPr>
          <a:lstStyle/>
          <a:p>
            <a:r>
              <a:rPr lang="pl-PL" dirty="0"/>
              <a:t>Podstawowe wady metody 5 </a:t>
            </a:r>
            <a:r>
              <a:rPr lang="pl-PL" dirty="0" err="1"/>
              <a:t>why</a:t>
            </a:r>
            <a:endParaRPr lang="pl-PL" dirty="0"/>
          </a:p>
        </p:txBody>
      </p:sp>
      <p:sp>
        <p:nvSpPr>
          <p:cNvPr id="3" name="Content Placeholder 2">
            <a:extLst>
              <a:ext uri="{FF2B5EF4-FFF2-40B4-BE49-F238E27FC236}">
                <a16:creationId xmlns:a16="http://schemas.microsoft.com/office/drawing/2014/main" id="{2D6D457A-70DD-45DA-8F45-15A33C699AA9}"/>
              </a:ext>
            </a:extLst>
          </p:cNvPr>
          <p:cNvSpPr>
            <a:spLocks noGrp="1"/>
          </p:cNvSpPr>
          <p:nvPr>
            <p:ph idx="1"/>
          </p:nvPr>
        </p:nvSpPr>
        <p:spPr/>
        <p:txBody>
          <a:bodyPr/>
          <a:lstStyle/>
          <a:p>
            <a:endParaRPr lang="pl-PL" dirty="0"/>
          </a:p>
          <a:p>
            <a:pPr algn="just"/>
            <a:r>
              <a:rPr lang="pl-PL" dirty="0"/>
              <a:t>Metoda 5 </a:t>
            </a:r>
            <a:r>
              <a:rPr lang="pl-PL" dirty="0" err="1"/>
              <a:t>why</a:t>
            </a:r>
            <a:r>
              <a:rPr lang="pl-PL" dirty="0"/>
              <a:t> polega na dochodzeniu do rozwiązania problemu drogą dedukcji. Naturalnie mogą występować sytuacji, w których 5why prowadzi do błędnych wniosków odnośnie przyczyn problemu.</a:t>
            </a:r>
          </a:p>
          <a:p>
            <a:pPr algn="just"/>
            <a:r>
              <a:rPr lang="pl-PL" dirty="0"/>
              <a:t>5 </a:t>
            </a:r>
            <a:r>
              <a:rPr lang="pl-PL" dirty="0" err="1"/>
              <a:t>why</a:t>
            </a:r>
            <a:r>
              <a:rPr lang="pl-PL" dirty="0"/>
              <a:t> Może nie być odpowiedni, jeśli musisz rozwiązać złożony lub krytyczny problem. 5 </a:t>
            </a:r>
            <a:r>
              <a:rPr lang="pl-PL" dirty="0" err="1"/>
              <a:t>Whys</a:t>
            </a:r>
            <a:r>
              <a:rPr lang="pl-PL" dirty="0"/>
              <a:t> może prowadzić do jednej lub ograniczonej liczby, przyczyn – w rzeczywistości może być wiele przyczyn. </a:t>
            </a:r>
            <a:br>
              <a:rPr lang="pl-PL" dirty="0"/>
            </a:br>
            <a:r>
              <a:rPr lang="pl-PL" dirty="0"/>
              <a:t>W takich przypadkach bardziej skuteczna może być metoda                                 o szerszym zakresie, taka jak analiza przyczyn i skutków.</a:t>
            </a:r>
          </a:p>
          <a:p>
            <a:endParaRPr lang="pl-PL" dirty="0"/>
          </a:p>
        </p:txBody>
      </p:sp>
    </p:spTree>
    <p:extLst>
      <p:ext uri="{BB962C8B-B14F-4D97-AF65-F5344CB8AC3E}">
        <p14:creationId xmlns:p14="http://schemas.microsoft.com/office/powerpoint/2010/main" val="102687240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EF86-420D-4597-94BA-DDE1B41B523A}"/>
              </a:ext>
            </a:extLst>
          </p:cNvPr>
          <p:cNvSpPr>
            <a:spLocks noGrp="1"/>
          </p:cNvSpPr>
          <p:nvPr>
            <p:ph type="title"/>
          </p:nvPr>
        </p:nvSpPr>
        <p:spPr/>
        <p:txBody>
          <a:bodyPr>
            <a:normAutofit/>
          </a:bodyPr>
          <a:lstStyle/>
          <a:p>
            <a:r>
              <a:rPr lang="pl-PL" dirty="0"/>
              <a:t>Podstawowe zalety metody 5 </a:t>
            </a:r>
            <a:r>
              <a:rPr lang="pl-PL" dirty="0" err="1"/>
              <a:t>why</a:t>
            </a:r>
            <a:endParaRPr lang="pl-PL" dirty="0"/>
          </a:p>
        </p:txBody>
      </p:sp>
      <p:sp>
        <p:nvSpPr>
          <p:cNvPr id="3" name="Content Placeholder 2">
            <a:extLst>
              <a:ext uri="{FF2B5EF4-FFF2-40B4-BE49-F238E27FC236}">
                <a16:creationId xmlns:a16="http://schemas.microsoft.com/office/drawing/2014/main" id="{2D6D457A-70DD-45DA-8F45-15A33C699AA9}"/>
              </a:ext>
            </a:extLst>
          </p:cNvPr>
          <p:cNvSpPr>
            <a:spLocks noGrp="1"/>
          </p:cNvSpPr>
          <p:nvPr>
            <p:ph idx="1"/>
          </p:nvPr>
        </p:nvSpPr>
        <p:spPr/>
        <p:txBody>
          <a:bodyPr>
            <a:normAutofit/>
          </a:bodyPr>
          <a:lstStyle/>
          <a:p>
            <a:endParaRPr lang="pl-PL" dirty="0"/>
          </a:p>
          <a:p>
            <a:pPr algn="just"/>
            <a:r>
              <a:rPr lang="pl-PL" dirty="0"/>
              <a:t>Prostota zastosowania w dowolnej organizacji, niezależnie od jej wielkości i dojrzałości.</a:t>
            </a:r>
          </a:p>
          <a:p>
            <a:pPr algn="just"/>
            <a:r>
              <a:rPr lang="pl-PL" dirty="0"/>
              <a:t>Pozwala na identyfikację pierwotnych przyczyn leżących u źródła problemu. Dzięki temu odkryte zostają realne przyczyny problemów.</a:t>
            </a:r>
          </a:p>
          <a:p>
            <a:pPr algn="just"/>
            <a:r>
              <a:rPr lang="pl-PL" dirty="0"/>
              <a:t>5 </a:t>
            </a:r>
            <a:r>
              <a:rPr lang="pl-PL" dirty="0" err="1"/>
              <a:t>Whys</a:t>
            </a:r>
            <a:r>
              <a:rPr lang="pl-PL" dirty="0"/>
              <a:t> dobrze łączy się z innymi metodami i technikami, takimi jak analiza przyczyn źródłowych. </a:t>
            </a:r>
          </a:p>
          <a:p>
            <a:pPr algn="just"/>
            <a:r>
              <a:rPr lang="pl-PL" dirty="0"/>
              <a:t>Nie wymaga od osób ją stosujących żadnego specjalistycznego przygotowania.</a:t>
            </a:r>
          </a:p>
          <a:p>
            <a:pPr algn="just"/>
            <a:r>
              <a:rPr lang="pl-PL" dirty="0"/>
              <a:t>Metoda zachęca pracowników do analitycznego podejścia do problemu, wspiera identyfikację i analizę problemu.</a:t>
            </a:r>
          </a:p>
        </p:txBody>
      </p:sp>
    </p:spTree>
    <p:extLst>
      <p:ext uri="{BB962C8B-B14F-4D97-AF65-F5344CB8AC3E}">
        <p14:creationId xmlns:p14="http://schemas.microsoft.com/office/powerpoint/2010/main" val="227133441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8AEF86-420D-4597-94BA-DDE1B41B523A}"/>
              </a:ext>
            </a:extLst>
          </p:cNvPr>
          <p:cNvSpPr>
            <a:spLocks noGrp="1"/>
          </p:cNvSpPr>
          <p:nvPr>
            <p:ph type="title"/>
          </p:nvPr>
        </p:nvSpPr>
        <p:spPr/>
        <p:txBody>
          <a:bodyPr>
            <a:normAutofit/>
          </a:bodyPr>
          <a:lstStyle/>
          <a:p>
            <a:r>
              <a:rPr lang="pl-PL" dirty="0"/>
              <a:t>Sytuacje w których 5 </a:t>
            </a:r>
            <a:r>
              <a:rPr lang="pl-PL" dirty="0" err="1"/>
              <a:t>why</a:t>
            </a:r>
            <a:r>
              <a:rPr lang="pl-PL" dirty="0"/>
              <a:t> znajdzie zastosowanie</a:t>
            </a:r>
          </a:p>
        </p:txBody>
      </p:sp>
      <p:sp>
        <p:nvSpPr>
          <p:cNvPr id="3" name="Content Placeholder 2">
            <a:extLst>
              <a:ext uri="{FF2B5EF4-FFF2-40B4-BE49-F238E27FC236}">
                <a16:creationId xmlns:a16="http://schemas.microsoft.com/office/drawing/2014/main" id="{2D6D457A-70DD-45DA-8F45-15A33C699AA9}"/>
              </a:ext>
            </a:extLst>
          </p:cNvPr>
          <p:cNvSpPr>
            <a:spLocks noGrp="1"/>
          </p:cNvSpPr>
          <p:nvPr>
            <p:ph idx="1"/>
          </p:nvPr>
        </p:nvSpPr>
        <p:spPr/>
        <p:txBody>
          <a:bodyPr/>
          <a:lstStyle/>
          <a:p>
            <a:pPr marL="0" indent="0" algn="just">
              <a:buNone/>
            </a:pPr>
            <a:r>
              <a:rPr lang="pl-PL" dirty="0"/>
              <a:t>Metoda 5 </a:t>
            </a:r>
            <a:r>
              <a:rPr lang="pl-PL" dirty="0" err="1"/>
              <a:t>why</a:t>
            </a:r>
            <a:r>
              <a:rPr lang="pl-PL" dirty="0"/>
              <a:t> polecana jest do wykorzystania w sytuacjach, gdy badany problem posiada pojedynczą przyczynę. W przypadku, gdy przyczyn jest więcej lub są one niejednoznaczne może to powodować ograniczenia w jej zastosowaniu.</a:t>
            </a:r>
          </a:p>
          <a:p>
            <a:pPr marL="0" indent="0" algn="just">
              <a:buNone/>
            </a:pPr>
            <a:endParaRPr lang="pl-PL" dirty="0"/>
          </a:p>
          <a:p>
            <a:pPr marL="0" indent="0" algn="just">
              <a:buNone/>
            </a:pPr>
            <a:r>
              <a:rPr lang="pl-PL" dirty="0"/>
              <a:t>Ponadto 5 </a:t>
            </a:r>
            <a:r>
              <a:rPr lang="pl-PL" dirty="0" err="1"/>
              <a:t>why</a:t>
            </a:r>
            <a:r>
              <a:rPr lang="pl-PL" dirty="0"/>
              <a:t> może służyć jako metoda wspierająca dla innych metod stosowanych dla złożonych problemów. W takiej sytuacji, wykorzystanie 5why jest ograniczone i służy lepszej identyfikacji indywidualnych przyczyn w mniejszym obszarze.</a:t>
            </a:r>
          </a:p>
        </p:txBody>
      </p:sp>
    </p:spTree>
    <p:extLst>
      <p:ext uri="{BB962C8B-B14F-4D97-AF65-F5344CB8AC3E}">
        <p14:creationId xmlns:p14="http://schemas.microsoft.com/office/powerpoint/2010/main" val="36886186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1C563-88E2-403B-9980-B6A1D339C228}"/>
              </a:ext>
            </a:extLst>
          </p:cNvPr>
          <p:cNvSpPr>
            <a:spLocks noGrp="1"/>
          </p:cNvSpPr>
          <p:nvPr>
            <p:ph type="title"/>
          </p:nvPr>
        </p:nvSpPr>
        <p:spPr/>
        <p:txBody>
          <a:bodyPr/>
          <a:lstStyle/>
          <a:p>
            <a:r>
              <a:rPr lang="pl-PL" dirty="0"/>
              <a:t>Ćwiczenie numer 8 </a:t>
            </a:r>
            <a:br>
              <a:rPr lang="pl-PL" dirty="0"/>
            </a:br>
            <a:endParaRPr lang="pl-PL" dirty="0"/>
          </a:p>
        </p:txBody>
      </p:sp>
      <p:sp>
        <p:nvSpPr>
          <p:cNvPr id="3" name="Content Placeholder 2">
            <a:extLst>
              <a:ext uri="{FF2B5EF4-FFF2-40B4-BE49-F238E27FC236}">
                <a16:creationId xmlns:a16="http://schemas.microsoft.com/office/drawing/2014/main" id="{8A3117EC-4B7E-4FD3-BC35-8078EFC25DE6}"/>
              </a:ext>
            </a:extLst>
          </p:cNvPr>
          <p:cNvSpPr>
            <a:spLocks noGrp="1"/>
          </p:cNvSpPr>
          <p:nvPr>
            <p:ph idx="1"/>
          </p:nvPr>
        </p:nvSpPr>
        <p:spPr/>
        <p:txBody>
          <a:bodyPr/>
          <a:lstStyle/>
          <a:p>
            <a:pPr marL="0" indent="0" algn="just">
              <a:buNone/>
            </a:pPr>
            <a:r>
              <a:rPr lang="pl-PL" dirty="0"/>
              <a:t>Pracując w grupie wypracujcie wspólnie pomysł na rozwiązanie wybranego problemu spośród wypisanych poniżej:</a:t>
            </a:r>
          </a:p>
          <a:p>
            <a:pPr algn="just"/>
            <a:r>
              <a:rPr lang="pl-PL" dirty="0"/>
              <a:t>Zidentyfikuj złożony problem z jakim spotkałeś się ostatnio                              w swojej organizacji, w swojej pracy. Wykorzystaj metodę 5 </a:t>
            </a:r>
            <a:r>
              <a:rPr lang="pl-PL" dirty="0" err="1"/>
              <a:t>why</a:t>
            </a:r>
            <a:r>
              <a:rPr lang="pl-PL" dirty="0"/>
              <a:t> do określenia przyczyny i potencjalnych możliwości rozwiązania zidentyfikowanego problemu.</a:t>
            </a:r>
          </a:p>
          <a:p>
            <a:pPr algn="just"/>
            <a:r>
              <a:rPr lang="pl-PL" dirty="0"/>
              <a:t>Jako kierownik działu sprzedaży zauważyłeś nagły wzrost reklamacji produktów. Wykorzystaj metodę 5 </a:t>
            </a:r>
            <a:r>
              <a:rPr lang="pl-PL" dirty="0" err="1"/>
              <a:t>why</a:t>
            </a:r>
            <a:r>
              <a:rPr lang="pl-PL" dirty="0"/>
              <a:t> do zbadania przyczyn tego zjawiska. Wykorzystaj metodę 5 </a:t>
            </a:r>
            <a:r>
              <a:rPr lang="pl-PL" dirty="0" err="1"/>
              <a:t>why</a:t>
            </a:r>
            <a:r>
              <a:rPr lang="pl-PL" dirty="0"/>
              <a:t> do określenia przyczyny i potencjalnych możliwości rozwiązania zidentyfikowanego problemu.</a:t>
            </a:r>
          </a:p>
          <a:p>
            <a:pPr algn="just"/>
            <a:r>
              <a:rPr lang="pl-PL" dirty="0"/>
              <a:t>Dyrektor operacyjny zlecił ci przygotowanie organizacji na wdrożenie nowego systemu ERP. Wykorzystaj metodę 5why do określenia przyczyny i potencjalnych możliwości rozwiązania zidentyfikowanego problemu.</a:t>
            </a:r>
          </a:p>
        </p:txBody>
      </p:sp>
    </p:spTree>
    <p:extLst>
      <p:ext uri="{BB962C8B-B14F-4D97-AF65-F5344CB8AC3E}">
        <p14:creationId xmlns:p14="http://schemas.microsoft.com/office/powerpoint/2010/main" val="152809941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AB6EB-B658-49A6-AE3C-47A9F99A2D6F}"/>
              </a:ext>
            </a:extLst>
          </p:cNvPr>
          <p:cNvSpPr>
            <a:spLocks noGrp="1"/>
          </p:cNvSpPr>
          <p:nvPr>
            <p:ph type="title"/>
          </p:nvPr>
        </p:nvSpPr>
        <p:spPr/>
        <p:txBody>
          <a:bodyPr>
            <a:normAutofit fontScale="90000"/>
          </a:bodyPr>
          <a:lstStyle/>
          <a:p>
            <a:r>
              <a:rPr lang="pl-PL" dirty="0"/>
              <a:t>KREATYWNE NARZĘDZIA ROZWIĄZYWANIA PROBLEMÓW – DIAGRAM ISHIKAWY</a:t>
            </a:r>
          </a:p>
        </p:txBody>
      </p:sp>
      <p:sp>
        <p:nvSpPr>
          <p:cNvPr id="3" name="Text Placeholder 2">
            <a:extLst>
              <a:ext uri="{FF2B5EF4-FFF2-40B4-BE49-F238E27FC236}">
                <a16:creationId xmlns:a16="http://schemas.microsoft.com/office/drawing/2014/main" id="{E98222AE-D49B-46CA-9A5E-FC61F25C4575}"/>
              </a:ext>
            </a:extLst>
          </p:cNvPr>
          <p:cNvSpPr>
            <a:spLocks noGrp="1"/>
          </p:cNvSpPr>
          <p:nvPr>
            <p:ph type="body" idx="1"/>
          </p:nvPr>
        </p:nvSpPr>
        <p:spPr/>
        <p:txBody>
          <a:bodyPr/>
          <a:lstStyle/>
          <a:p>
            <a:r>
              <a:rPr lang="pl-PL" dirty="0"/>
              <a:t>LEKCJA 13 – 14 </a:t>
            </a:r>
          </a:p>
        </p:txBody>
      </p:sp>
    </p:spTree>
    <p:extLst>
      <p:ext uri="{BB962C8B-B14F-4D97-AF65-F5344CB8AC3E}">
        <p14:creationId xmlns:p14="http://schemas.microsoft.com/office/powerpoint/2010/main" val="21540159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Proces</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lstStyle/>
          <a:p>
            <a:pPr marL="0" indent="0" algn="just">
              <a:buNone/>
            </a:pPr>
            <a:r>
              <a:rPr lang="pl-PL" dirty="0"/>
              <a:t>W literaturze wymienia się wiele klasyfikacji procesów. Najczęściej wykorzystywane w tym obszarze są:</a:t>
            </a:r>
          </a:p>
          <a:p>
            <a:pPr algn="just"/>
            <a:r>
              <a:rPr lang="pl-PL" dirty="0"/>
              <a:t>Klasyfikacja wg, M. Portera</a:t>
            </a:r>
          </a:p>
          <a:p>
            <a:pPr lvl="1" algn="just"/>
            <a:r>
              <a:rPr lang="pl-PL" dirty="0"/>
              <a:t>Podstawowe – są to procesy składające się na ciąg procesów odpowiedzialnych za tworzenie głównego produktu, oraz jego dalszej sprzedaży i przekazania klientom zewnętrznym,</a:t>
            </a:r>
          </a:p>
          <a:p>
            <a:pPr lvl="1" algn="just"/>
            <a:r>
              <a:rPr lang="pl-PL" dirty="0"/>
              <a:t>Pomocnicze – działają w powiązaniu do procesów podstawowych, służą one wsparciu prawidłowej realizacji procesów podstawowych, umożliwiają zaopatrzenie procesów podstawowych w środki niezbędne do ich realizacji,</a:t>
            </a:r>
          </a:p>
        </p:txBody>
      </p:sp>
    </p:spTree>
    <p:extLst>
      <p:ext uri="{BB962C8B-B14F-4D97-AF65-F5344CB8AC3E}">
        <p14:creationId xmlns:p14="http://schemas.microsoft.com/office/powerpoint/2010/main" val="625719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B0C12-A3A1-4E5A-ADD5-3BDD7970E99E}"/>
              </a:ext>
            </a:extLst>
          </p:cNvPr>
          <p:cNvSpPr>
            <a:spLocks noGrp="1"/>
          </p:cNvSpPr>
          <p:nvPr>
            <p:ph type="title"/>
          </p:nvPr>
        </p:nvSpPr>
        <p:spPr/>
        <p:txBody>
          <a:bodyPr/>
          <a:lstStyle/>
          <a:p>
            <a:r>
              <a:rPr lang="pl-PL" dirty="0"/>
              <a:t>Diagram </a:t>
            </a:r>
            <a:r>
              <a:rPr lang="pl-PL" dirty="0" err="1"/>
              <a:t>Ishikawy</a:t>
            </a:r>
            <a:r>
              <a:rPr lang="pl-PL" dirty="0"/>
              <a:t> </a:t>
            </a:r>
          </a:p>
        </p:txBody>
      </p:sp>
      <p:sp>
        <p:nvSpPr>
          <p:cNvPr id="3" name="Content Placeholder 2">
            <a:extLst>
              <a:ext uri="{FF2B5EF4-FFF2-40B4-BE49-F238E27FC236}">
                <a16:creationId xmlns:a16="http://schemas.microsoft.com/office/drawing/2014/main" id="{71386AB0-25F5-47ED-A4E3-5F283CB64B6B}"/>
              </a:ext>
            </a:extLst>
          </p:cNvPr>
          <p:cNvSpPr>
            <a:spLocks noGrp="1"/>
          </p:cNvSpPr>
          <p:nvPr>
            <p:ph idx="1"/>
          </p:nvPr>
        </p:nvSpPr>
        <p:spPr/>
        <p:txBody>
          <a:bodyPr>
            <a:normAutofit/>
          </a:bodyPr>
          <a:lstStyle/>
          <a:p>
            <a:pPr marL="0" indent="0" algn="just">
              <a:buNone/>
            </a:pPr>
            <a:r>
              <a:rPr lang="pl-PL" dirty="0"/>
              <a:t>Diagram </a:t>
            </a:r>
            <a:r>
              <a:rPr lang="pl-PL" dirty="0" err="1"/>
              <a:t>Ishikawy</a:t>
            </a:r>
            <a:r>
              <a:rPr lang="pl-PL" dirty="0"/>
              <a:t>, znany również jako Diagram </a:t>
            </a:r>
            <a:r>
              <a:rPr lang="pl-PL" dirty="0" err="1"/>
              <a:t>przyczynowo-skutkowy</a:t>
            </a:r>
            <a:r>
              <a:rPr lang="pl-PL" dirty="0"/>
              <a:t>, a także Diagram rybiej ości, jest jednym z ciekawszych narzędzi rozwiązywania problemów.</a:t>
            </a:r>
          </a:p>
          <a:p>
            <a:pPr marL="0" indent="0" algn="just">
              <a:buNone/>
            </a:pPr>
            <a:r>
              <a:rPr lang="pl-PL" dirty="0"/>
              <a:t>Ma on na celu uporządkowanie racjonalnych przesłanek, pozwalających na zidentyfikowanie pierwotnych przyczyn problemów. Wiąże on analizowany skutek z najbardziej istotnymi przyczynami.</a:t>
            </a:r>
          </a:p>
          <a:p>
            <a:pPr marL="0" indent="0" algn="just">
              <a:buNone/>
            </a:pPr>
            <a:r>
              <a:rPr lang="pl-PL" dirty="0"/>
              <a:t>Diagram </a:t>
            </a:r>
            <a:r>
              <a:rPr lang="pl-PL" dirty="0" err="1"/>
              <a:t>Ishikawy</a:t>
            </a:r>
            <a:r>
              <a:rPr lang="pl-PL" dirty="0"/>
              <a:t> został zaproponowany przez </a:t>
            </a:r>
            <a:r>
              <a:rPr lang="pl-PL" dirty="0" err="1"/>
              <a:t>Kaoru</a:t>
            </a:r>
            <a:r>
              <a:rPr lang="pl-PL" dirty="0"/>
              <a:t> </a:t>
            </a:r>
            <a:r>
              <a:rPr lang="pl-PL" dirty="0" err="1"/>
              <a:t>Ishikawę</a:t>
            </a:r>
            <a:r>
              <a:rPr lang="pl-PL" dirty="0"/>
              <a:t>, japońskiego inżyniera kontroli jakości na początku lat 60. XX wieku. Z biegiem czasu ten schemat uległ pewnym zmianom. Ewoluuje                         i dostosowuje się do potrzeb. Jak powiedział sam </a:t>
            </a:r>
            <a:r>
              <a:rPr lang="pl-PL" dirty="0" err="1"/>
              <a:t>Ishikawa</a:t>
            </a:r>
            <a:r>
              <a:rPr lang="pl-PL" dirty="0"/>
              <a:t>:</a:t>
            </a:r>
          </a:p>
          <a:p>
            <a:pPr marL="0" indent="0" algn="just">
              <a:buNone/>
            </a:pPr>
            <a:r>
              <a:rPr lang="pl-PL" dirty="0"/>
              <a:t>„Poprawa jakości jest procesem ciągłym i zawsze można ją poprawić”.</a:t>
            </a:r>
          </a:p>
        </p:txBody>
      </p:sp>
    </p:spTree>
    <p:extLst>
      <p:ext uri="{BB962C8B-B14F-4D97-AF65-F5344CB8AC3E}">
        <p14:creationId xmlns:p14="http://schemas.microsoft.com/office/powerpoint/2010/main" val="39957335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B0C12-A3A1-4E5A-ADD5-3BDD7970E99E}"/>
              </a:ext>
            </a:extLst>
          </p:cNvPr>
          <p:cNvSpPr>
            <a:spLocks noGrp="1"/>
          </p:cNvSpPr>
          <p:nvPr>
            <p:ph type="title"/>
          </p:nvPr>
        </p:nvSpPr>
        <p:spPr/>
        <p:txBody>
          <a:bodyPr/>
          <a:lstStyle/>
          <a:p>
            <a:r>
              <a:rPr lang="pl-PL" dirty="0"/>
              <a:t>Diagram </a:t>
            </a:r>
            <a:r>
              <a:rPr lang="pl-PL" dirty="0" err="1"/>
              <a:t>Ishikawy</a:t>
            </a:r>
            <a:r>
              <a:rPr lang="pl-PL" dirty="0"/>
              <a:t> </a:t>
            </a:r>
          </a:p>
        </p:txBody>
      </p:sp>
      <p:sp>
        <p:nvSpPr>
          <p:cNvPr id="3" name="Content Placeholder 2">
            <a:extLst>
              <a:ext uri="{FF2B5EF4-FFF2-40B4-BE49-F238E27FC236}">
                <a16:creationId xmlns:a16="http://schemas.microsoft.com/office/drawing/2014/main" id="{71386AB0-25F5-47ED-A4E3-5F283CB64B6B}"/>
              </a:ext>
            </a:extLst>
          </p:cNvPr>
          <p:cNvSpPr>
            <a:spLocks noGrp="1"/>
          </p:cNvSpPr>
          <p:nvPr>
            <p:ph idx="1"/>
          </p:nvPr>
        </p:nvSpPr>
        <p:spPr>
          <a:xfrm>
            <a:off x="3869268" y="207264"/>
            <a:ext cx="7315200" cy="6352032"/>
          </a:xfrm>
        </p:spPr>
        <p:txBody>
          <a:bodyPr>
            <a:normAutofit fontScale="85000" lnSpcReduction="10000"/>
          </a:bodyPr>
          <a:lstStyle/>
          <a:p>
            <a:pPr marL="0" indent="0" algn="just">
              <a:buNone/>
            </a:pPr>
            <a:r>
              <a:rPr lang="pl-PL" dirty="0"/>
              <a:t>Przyczyny problemów dzielone są na 6M, czyli sześć różnych typów głównych przyczyn, które wpływają na cały proces (maszyny, materiały, siła robocza, matka natura, pomiary i metody).</a:t>
            </a:r>
          </a:p>
          <a:p>
            <a:pPr marL="457200" indent="-457200" algn="just">
              <a:buAutoNum type="arabicPeriod"/>
            </a:pPr>
            <a:r>
              <a:rPr lang="pl-PL" b="1" dirty="0"/>
              <a:t>Maszyny</a:t>
            </a:r>
            <a:r>
              <a:rPr lang="pl-PL" dirty="0"/>
              <a:t> Wiele problemów wynika z awarii maszyn i urządzeń. Może to być spowodowane niewłaściwą konserwacją lub brakiem konserwacji. </a:t>
            </a:r>
          </a:p>
          <a:p>
            <a:pPr marL="457200" indent="-457200" algn="just">
              <a:buAutoNum type="arabicPeriod"/>
            </a:pPr>
            <a:r>
              <a:rPr lang="pl-PL" b="1" dirty="0"/>
              <a:t>Materiały</a:t>
            </a:r>
            <a:r>
              <a:rPr lang="pl-PL" dirty="0"/>
              <a:t> Problem ten związany jest z wykorzystaniem materiałów                             w procesie. Może być związany z materiałem niezgodnym ze specyfikacją lub nieprawidłową objętością. </a:t>
            </a:r>
          </a:p>
          <a:p>
            <a:pPr marL="457200" indent="-457200" algn="just">
              <a:buAutoNum type="arabicPeriod"/>
            </a:pPr>
            <a:r>
              <a:rPr lang="pl-PL" b="1" dirty="0"/>
              <a:t>Siła robocza </a:t>
            </a:r>
            <a:r>
              <a:rPr lang="pl-PL" dirty="0"/>
              <a:t>Wiąże się to z postawami pracowników w wykonywaniu czynności. Problem ten może być spowodowany ich pośpiechem, lekkomyślnością, brakiem kwalifikacji, a nawet brakiem kompetencji. </a:t>
            </a:r>
          </a:p>
          <a:p>
            <a:pPr marL="457200" indent="-457200" algn="just">
              <a:buAutoNum type="arabicPeriod"/>
            </a:pPr>
            <a:r>
              <a:rPr lang="pl-PL" b="1" dirty="0"/>
              <a:t>Matka Natura </a:t>
            </a:r>
            <a:r>
              <a:rPr lang="pl-PL" dirty="0"/>
              <a:t>Są to problemy związane z otoczeniem wewnętrznym                           i zewnętrznym organizacji. Mówiąc o czynnikach zewnętrznych, można mówić na przykład o zanieczyszczeniach i niestabilności pogody.                                      A w środowisku wewnętrznym może to być m.in. brak miejsca, nieprawidłowy układ, hałas. </a:t>
            </a:r>
          </a:p>
          <a:p>
            <a:pPr marL="457200" indent="-457200" algn="just">
              <a:buAutoNum type="arabicPeriod"/>
            </a:pPr>
            <a:r>
              <a:rPr lang="pl-PL" b="1" dirty="0"/>
              <a:t>Pomiary</a:t>
            </a:r>
            <a:r>
              <a:rPr lang="pl-PL" dirty="0"/>
              <a:t> To „M” jest związane z miernikami używanymi do mierzenia, kontrolowania i monitorowania procesów. </a:t>
            </a:r>
          </a:p>
          <a:p>
            <a:pPr marL="457200" indent="-457200" algn="just">
              <a:buAutoNum type="arabicPeriod"/>
            </a:pPr>
            <a:r>
              <a:rPr lang="pl-PL" b="1" dirty="0"/>
              <a:t>Metody </a:t>
            </a:r>
            <a:r>
              <a:rPr lang="pl-PL" dirty="0"/>
              <a:t>Odnosi się do procedur i metod przyjętych przez organizację podczas działań. Reprezentuje sposób, w jaki planuje się postępy działań                    i jak należy kontrolować to, co się dzieje.</a:t>
            </a:r>
          </a:p>
          <a:p>
            <a:pPr marL="0" indent="0" algn="just">
              <a:buNone/>
            </a:pPr>
            <a:r>
              <a:rPr lang="pl-PL" dirty="0"/>
              <a:t>Z uwagi na zróżnicowanie procesów, nie wszystkie procesy wykorzystują wszystkie 6M, dlatego ważna jest indywidualna ocena procesu i ocena, które                     z grup czynników są ważne dla procesu.</a:t>
            </a:r>
          </a:p>
        </p:txBody>
      </p:sp>
    </p:spTree>
    <p:extLst>
      <p:ext uri="{BB962C8B-B14F-4D97-AF65-F5344CB8AC3E}">
        <p14:creationId xmlns:p14="http://schemas.microsoft.com/office/powerpoint/2010/main" val="24402267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B0C12-A3A1-4E5A-ADD5-3BDD7970E99E}"/>
              </a:ext>
            </a:extLst>
          </p:cNvPr>
          <p:cNvSpPr>
            <a:spLocks noGrp="1"/>
          </p:cNvSpPr>
          <p:nvPr>
            <p:ph type="title"/>
          </p:nvPr>
        </p:nvSpPr>
        <p:spPr/>
        <p:txBody>
          <a:bodyPr/>
          <a:lstStyle/>
          <a:p>
            <a:r>
              <a:rPr lang="pl-PL" dirty="0"/>
              <a:t>Diagram </a:t>
            </a:r>
            <a:r>
              <a:rPr lang="pl-PL" dirty="0" err="1"/>
              <a:t>Ishikawy</a:t>
            </a:r>
            <a:r>
              <a:rPr lang="pl-PL" dirty="0"/>
              <a:t> </a:t>
            </a:r>
          </a:p>
        </p:txBody>
      </p:sp>
      <p:sp>
        <p:nvSpPr>
          <p:cNvPr id="3" name="Content Placeholder 2">
            <a:extLst>
              <a:ext uri="{FF2B5EF4-FFF2-40B4-BE49-F238E27FC236}">
                <a16:creationId xmlns:a16="http://schemas.microsoft.com/office/drawing/2014/main" id="{71386AB0-25F5-47ED-A4E3-5F283CB64B6B}"/>
              </a:ext>
            </a:extLst>
          </p:cNvPr>
          <p:cNvSpPr>
            <a:spLocks noGrp="1"/>
          </p:cNvSpPr>
          <p:nvPr>
            <p:ph idx="1"/>
          </p:nvPr>
        </p:nvSpPr>
        <p:spPr/>
        <p:txBody>
          <a:bodyPr>
            <a:normAutofit/>
          </a:bodyPr>
          <a:lstStyle/>
          <a:p>
            <a:pPr algn="just"/>
            <a:r>
              <a:rPr lang="pl-PL" dirty="0"/>
              <a:t>Krok 1: określenie, jaki efekt (lub problem) ma zbadać diagram.</a:t>
            </a:r>
          </a:p>
          <a:p>
            <a:pPr algn="just"/>
            <a:r>
              <a:rPr lang="pl-PL" dirty="0"/>
              <a:t>Krok 2: Zebranie wszystkich informacji o badanym problemie.</a:t>
            </a:r>
          </a:p>
          <a:p>
            <a:pPr algn="just"/>
            <a:r>
              <a:rPr lang="pl-PL" dirty="0"/>
              <a:t>Krok 3: Stworzenie </a:t>
            </a:r>
            <a:r>
              <a:rPr lang="pl-PL" dirty="0" err="1"/>
              <a:t>multidyscyplinarnego</a:t>
            </a:r>
            <a:r>
              <a:rPr lang="pl-PL" dirty="0"/>
              <a:t> zespołu z różnych obszarów. Po przedstawieniu informacji o diagramie należy zainicjować burzę mózgów na temat problemu, który należy rozwiązać. </a:t>
            </a:r>
          </a:p>
          <a:p>
            <a:pPr algn="just"/>
            <a:r>
              <a:rPr lang="pl-PL" dirty="0"/>
              <a:t>Krok 4: Główne przyczyny muszą zostać zbadane, sklasyfikowane          i uszeregowane według priorytetów, aby można było opracować działania skoncentrowane na naprawieniu priorytetowych przyczyn problemu.</a:t>
            </a:r>
          </a:p>
          <a:p>
            <a:pPr algn="just"/>
            <a:r>
              <a:rPr lang="pl-PL" dirty="0"/>
              <a:t>Krok 5: Należy narysować schemat zgodnie z 6 M.</a:t>
            </a:r>
          </a:p>
        </p:txBody>
      </p:sp>
    </p:spTree>
    <p:extLst>
      <p:ext uri="{BB962C8B-B14F-4D97-AF65-F5344CB8AC3E}">
        <p14:creationId xmlns:p14="http://schemas.microsoft.com/office/powerpoint/2010/main" val="333877336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B0C12-A3A1-4E5A-ADD5-3BDD7970E99E}"/>
              </a:ext>
            </a:extLst>
          </p:cNvPr>
          <p:cNvSpPr>
            <a:spLocks noGrp="1"/>
          </p:cNvSpPr>
          <p:nvPr>
            <p:ph type="title"/>
          </p:nvPr>
        </p:nvSpPr>
        <p:spPr/>
        <p:txBody>
          <a:bodyPr/>
          <a:lstStyle/>
          <a:p>
            <a:r>
              <a:rPr lang="pl-PL" dirty="0"/>
              <a:t>Podstawowe wady metody Diagram </a:t>
            </a:r>
            <a:r>
              <a:rPr lang="pl-PL" dirty="0" err="1"/>
              <a:t>Ishikawy</a:t>
            </a:r>
            <a:endParaRPr lang="pl-PL" dirty="0"/>
          </a:p>
        </p:txBody>
      </p:sp>
      <p:sp>
        <p:nvSpPr>
          <p:cNvPr id="3" name="Content Placeholder 2">
            <a:extLst>
              <a:ext uri="{FF2B5EF4-FFF2-40B4-BE49-F238E27FC236}">
                <a16:creationId xmlns:a16="http://schemas.microsoft.com/office/drawing/2014/main" id="{71386AB0-25F5-47ED-A4E3-5F283CB64B6B}"/>
              </a:ext>
            </a:extLst>
          </p:cNvPr>
          <p:cNvSpPr>
            <a:spLocks noGrp="1"/>
          </p:cNvSpPr>
          <p:nvPr>
            <p:ph idx="1"/>
          </p:nvPr>
        </p:nvSpPr>
        <p:spPr>
          <a:xfrm>
            <a:off x="3869268" y="280416"/>
            <a:ext cx="7315200" cy="6096000"/>
          </a:xfrm>
        </p:spPr>
        <p:txBody>
          <a:bodyPr>
            <a:normAutofit/>
          </a:bodyPr>
          <a:lstStyle/>
          <a:p>
            <a:pPr marL="0" indent="0">
              <a:buNone/>
            </a:pPr>
            <a:endParaRPr lang="pl-PL" sz="2400" dirty="0"/>
          </a:p>
          <a:p>
            <a:pPr algn="just"/>
            <a:r>
              <a:rPr lang="pl-PL" sz="2400" dirty="0"/>
              <a:t>Diagram </a:t>
            </a:r>
            <a:r>
              <a:rPr lang="pl-PL" sz="2400" dirty="0" err="1"/>
              <a:t>Ishikawy</a:t>
            </a:r>
            <a:r>
              <a:rPr lang="pl-PL" sz="2400" dirty="0"/>
              <a:t> nie sygnalizuje rzeczywistej wagi problemu;</a:t>
            </a:r>
          </a:p>
          <a:p>
            <a:pPr algn="just"/>
            <a:r>
              <a:rPr lang="pl-PL" sz="2400" dirty="0"/>
              <a:t>Często wysiłek jest marnowany na zidentyfikowanie przyczyny dla  skutków, które nie mają większego znaczenia.</a:t>
            </a:r>
          </a:p>
          <a:p>
            <a:pPr algn="just"/>
            <a:r>
              <a:rPr lang="pl-PL" sz="2400" dirty="0"/>
              <a:t>Posiada pewne ograniczenia w zakresie zastosowania:</a:t>
            </a:r>
          </a:p>
          <a:p>
            <a:pPr lvl="1" algn="just"/>
            <a:r>
              <a:rPr lang="pl-PL" sz="2000" dirty="0"/>
              <a:t>Powinni z niego korzystać najlepiej pracownicy, którzy posiadają już pewną wiedzę na temat cyklu PDCA;</a:t>
            </a:r>
          </a:p>
          <a:p>
            <a:pPr lvl="1" algn="just"/>
            <a:r>
              <a:rPr lang="pl-PL" sz="2000" dirty="0"/>
              <a:t>Ponieważ jest to stosunkowo proste narzędzie, konieczne jest posiadanie sprzyjającej temu wdrożeniu struktury biznesowej;</a:t>
            </a:r>
          </a:p>
          <a:p>
            <a:pPr lvl="1" algn="just"/>
            <a:r>
              <a:rPr lang="pl-PL" sz="2000" dirty="0"/>
              <a:t>Ponieważ obejmują one różne obszary i dużą liczbę osób zaangażowanych w procesie, możliwe jest, że istnieją różne opinie i poglądy na temat tych samych zagadnień, co wymaga wiedzy, jak nimi administrować.</a:t>
            </a:r>
          </a:p>
        </p:txBody>
      </p:sp>
    </p:spTree>
    <p:extLst>
      <p:ext uri="{BB962C8B-B14F-4D97-AF65-F5344CB8AC3E}">
        <p14:creationId xmlns:p14="http://schemas.microsoft.com/office/powerpoint/2010/main" val="56540233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B0C12-A3A1-4E5A-ADD5-3BDD7970E99E}"/>
              </a:ext>
            </a:extLst>
          </p:cNvPr>
          <p:cNvSpPr>
            <a:spLocks noGrp="1"/>
          </p:cNvSpPr>
          <p:nvPr>
            <p:ph type="title"/>
          </p:nvPr>
        </p:nvSpPr>
        <p:spPr/>
        <p:txBody>
          <a:bodyPr/>
          <a:lstStyle/>
          <a:p>
            <a:r>
              <a:rPr lang="pl-PL" dirty="0"/>
              <a:t>Podstawowe zalety metody Diagram </a:t>
            </a:r>
            <a:r>
              <a:rPr lang="pl-PL" dirty="0" err="1"/>
              <a:t>Ishikawy</a:t>
            </a:r>
            <a:endParaRPr lang="pl-PL" dirty="0"/>
          </a:p>
        </p:txBody>
      </p:sp>
      <p:sp>
        <p:nvSpPr>
          <p:cNvPr id="3" name="Content Placeholder 2">
            <a:extLst>
              <a:ext uri="{FF2B5EF4-FFF2-40B4-BE49-F238E27FC236}">
                <a16:creationId xmlns:a16="http://schemas.microsoft.com/office/drawing/2014/main" id="{71386AB0-25F5-47ED-A4E3-5F283CB64B6B}"/>
              </a:ext>
            </a:extLst>
          </p:cNvPr>
          <p:cNvSpPr>
            <a:spLocks noGrp="1"/>
          </p:cNvSpPr>
          <p:nvPr>
            <p:ph idx="1"/>
          </p:nvPr>
        </p:nvSpPr>
        <p:spPr/>
        <p:txBody>
          <a:bodyPr>
            <a:normAutofit/>
          </a:bodyPr>
          <a:lstStyle/>
          <a:p>
            <a:pPr marL="0" indent="0">
              <a:buNone/>
            </a:pPr>
            <a:endParaRPr lang="pl-PL" dirty="0"/>
          </a:p>
          <a:p>
            <a:pPr algn="just"/>
            <a:r>
              <a:rPr lang="pl-PL" dirty="0"/>
              <a:t>Diagram </a:t>
            </a:r>
            <a:r>
              <a:rPr lang="pl-PL" dirty="0" err="1"/>
              <a:t>Ishikawy</a:t>
            </a:r>
            <a:r>
              <a:rPr lang="pl-PL" dirty="0"/>
              <a:t> jest narzędziem wizualnym, łatwym do zrozumienia i łatwym do analizy;</a:t>
            </a:r>
          </a:p>
          <a:p>
            <a:pPr algn="just"/>
            <a:r>
              <a:rPr lang="pl-PL" dirty="0"/>
              <a:t>Wpływa na wszystkich pracowników zaangażowanych w proces, aby zobowiązali się do osiągnięcia wyników;</a:t>
            </a:r>
          </a:p>
          <a:p>
            <a:pPr algn="just"/>
            <a:r>
              <a:rPr lang="pl-PL" dirty="0"/>
              <a:t>Pomaga znaleźć pierwotną przyczynę problemu;</a:t>
            </a:r>
          </a:p>
          <a:p>
            <a:pPr algn="just"/>
            <a:r>
              <a:rPr lang="pl-PL" dirty="0"/>
              <a:t>Może być używany jako narzędzie statystyczne do całkowitej kontroli jakości;</a:t>
            </a:r>
          </a:p>
          <a:p>
            <a:pPr algn="just"/>
            <a:r>
              <a:rPr lang="pl-PL" dirty="0"/>
              <a:t>Bardziej szczegółowo ustala priorytety analizy, pomagając                                    w podejmowaniu bardziej skutecznych decyzji;</a:t>
            </a:r>
          </a:p>
          <a:p>
            <a:pPr algn="just"/>
            <a:r>
              <a:rPr lang="pl-PL" dirty="0"/>
              <a:t>Ma ogólne zastosowanie i elastyczną strukturę, może mieć zastosowanie w problemach o różnorodnym charakterze.</a:t>
            </a:r>
          </a:p>
        </p:txBody>
      </p:sp>
    </p:spTree>
    <p:extLst>
      <p:ext uri="{BB962C8B-B14F-4D97-AF65-F5344CB8AC3E}">
        <p14:creationId xmlns:p14="http://schemas.microsoft.com/office/powerpoint/2010/main" val="105385559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B0C12-A3A1-4E5A-ADD5-3BDD7970E99E}"/>
              </a:ext>
            </a:extLst>
          </p:cNvPr>
          <p:cNvSpPr>
            <a:spLocks noGrp="1"/>
          </p:cNvSpPr>
          <p:nvPr>
            <p:ph type="title"/>
          </p:nvPr>
        </p:nvSpPr>
        <p:spPr/>
        <p:txBody>
          <a:bodyPr/>
          <a:lstStyle/>
          <a:p>
            <a:r>
              <a:rPr lang="pl-PL" dirty="0"/>
              <a:t>Ćwiczenie numer 9 </a:t>
            </a:r>
          </a:p>
        </p:txBody>
      </p:sp>
      <p:sp>
        <p:nvSpPr>
          <p:cNvPr id="3" name="Content Placeholder 2">
            <a:extLst>
              <a:ext uri="{FF2B5EF4-FFF2-40B4-BE49-F238E27FC236}">
                <a16:creationId xmlns:a16="http://schemas.microsoft.com/office/drawing/2014/main" id="{71386AB0-25F5-47ED-A4E3-5F283CB64B6B}"/>
              </a:ext>
            </a:extLst>
          </p:cNvPr>
          <p:cNvSpPr>
            <a:spLocks noGrp="1"/>
          </p:cNvSpPr>
          <p:nvPr>
            <p:ph idx="1"/>
          </p:nvPr>
        </p:nvSpPr>
        <p:spPr/>
        <p:txBody>
          <a:bodyPr>
            <a:normAutofit fontScale="92500" lnSpcReduction="20000"/>
          </a:bodyPr>
          <a:lstStyle/>
          <a:p>
            <a:pPr marL="0" indent="0" algn="just">
              <a:buNone/>
            </a:pPr>
            <a:r>
              <a:rPr lang="pl-PL" dirty="0"/>
              <a:t>Pracując w grupie wypracujcie wspólnie pomysł na rozwiązanie wskazanego poniżej problemu:</a:t>
            </a:r>
          </a:p>
          <a:p>
            <a:pPr marL="0" indent="0" algn="just">
              <a:buNone/>
            </a:pPr>
            <a:r>
              <a:rPr lang="pl-PL" dirty="0"/>
              <a:t>Jesteś managerem hotelu położonego w malowniczej miejscowości                        w Karpatach. Od dwóch tygodni goście składają skargi, że w ich pokojach hotelowych nie działają lampki nocne. Zgłosiłeś problem do centrali. Okazało się, że podobny problem w ciągu ostatnich 6 miesięcy wystąpił również w 5 z 7 innych hoteli tej sieci. W sumie rozkład reklamacji wyglądał następująco:</a:t>
            </a:r>
          </a:p>
          <a:p>
            <a:pPr marL="0" indent="0" algn="just">
              <a:buNone/>
            </a:pPr>
            <a:r>
              <a:rPr lang="pl-PL" dirty="0"/>
              <a:t>•	Hotel A: 12 reklamacji w ciągu 6 mc</a:t>
            </a:r>
          </a:p>
          <a:p>
            <a:pPr marL="0" indent="0" algn="just">
              <a:buNone/>
            </a:pPr>
            <a:r>
              <a:rPr lang="pl-PL" dirty="0"/>
              <a:t>•	Hotel B: 11 reklamacji w ciągu 6 mc</a:t>
            </a:r>
          </a:p>
          <a:p>
            <a:pPr marL="0" indent="0" algn="just">
              <a:buNone/>
            </a:pPr>
            <a:r>
              <a:rPr lang="pl-PL" dirty="0"/>
              <a:t>•	Hotel C: 4 reklamacje w ciągu 6 mc</a:t>
            </a:r>
          </a:p>
          <a:p>
            <a:pPr marL="0" indent="0" algn="just">
              <a:buNone/>
            </a:pPr>
            <a:r>
              <a:rPr lang="pl-PL" dirty="0"/>
              <a:t>•	Hotel D: 2 reklamacje w ciągu 6 mc</a:t>
            </a:r>
          </a:p>
          <a:p>
            <a:pPr marL="0" indent="0" algn="just">
              <a:buNone/>
            </a:pPr>
            <a:r>
              <a:rPr lang="pl-PL" dirty="0"/>
              <a:t>•	Hotel E: 16 reklamacji w ciągu 6 mc</a:t>
            </a:r>
          </a:p>
          <a:p>
            <a:pPr marL="0" indent="0" algn="just">
              <a:buNone/>
            </a:pPr>
            <a:r>
              <a:rPr lang="pl-PL" dirty="0"/>
              <a:t>Wszystkie obiekty są urządzone w tym samym stylu i korzystają z tych samych dostawców. </a:t>
            </a:r>
          </a:p>
          <a:p>
            <a:pPr marL="0" indent="0" algn="just">
              <a:buNone/>
            </a:pPr>
            <a:r>
              <a:rPr lang="pl-PL" dirty="0"/>
              <a:t>Korzystając z metody Diagram </a:t>
            </a:r>
            <a:r>
              <a:rPr lang="pl-PL" dirty="0" err="1"/>
              <a:t>Ishikawy</a:t>
            </a:r>
            <a:r>
              <a:rPr lang="pl-PL" dirty="0"/>
              <a:t> wskaż potencjalną przyczynę problemu. </a:t>
            </a:r>
          </a:p>
        </p:txBody>
      </p:sp>
    </p:spTree>
    <p:extLst>
      <p:ext uri="{BB962C8B-B14F-4D97-AF65-F5344CB8AC3E}">
        <p14:creationId xmlns:p14="http://schemas.microsoft.com/office/powerpoint/2010/main" val="244839860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AB6EB-B658-49A6-AE3C-47A9F99A2D6F}"/>
              </a:ext>
            </a:extLst>
          </p:cNvPr>
          <p:cNvSpPr>
            <a:spLocks noGrp="1"/>
          </p:cNvSpPr>
          <p:nvPr>
            <p:ph type="title"/>
          </p:nvPr>
        </p:nvSpPr>
        <p:spPr/>
        <p:txBody>
          <a:bodyPr>
            <a:normAutofit fontScale="90000"/>
          </a:bodyPr>
          <a:lstStyle/>
          <a:p>
            <a:r>
              <a:rPr lang="pl-PL" dirty="0"/>
              <a:t>KREATYWNE NARZĘDZIA ROZWIĄZYWANIA PROBLEMÓW – 8D</a:t>
            </a:r>
          </a:p>
        </p:txBody>
      </p:sp>
      <p:sp>
        <p:nvSpPr>
          <p:cNvPr id="3" name="Text Placeholder 2">
            <a:extLst>
              <a:ext uri="{FF2B5EF4-FFF2-40B4-BE49-F238E27FC236}">
                <a16:creationId xmlns:a16="http://schemas.microsoft.com/office/drawing/2014/main" id="{E98222AE-D49B-46CA-9A5E-FC61F25C4575}"/>
              </a:ext>
            </a:extLst>
          </p:cNvPr>
          <p:cNvSpPr>
            <a:spLocks noGrp="1"/>
          </p:cNvSpPr>
          <p:nvPr>
            <p:ph type="body" idx="1"/>
          </p:nvPr>
        </p:nvSpPr>
        <p:spPr/>
        <p:txBody>
          <a:bodyPr/>
          <a:lstStyle/>
          <a:p>
            <a:r>
              <a:rPr lang="pl-PL" dirty="0"/>
              <a:t>LEKCJA 15 – 16 </a:t>
            </a:r>
          </a:p>
        </p:txBody>
      </p:sp>
    </p:spTree>
    <p:extLst>
      <p:ext uri="{BB962C8B-B14F-4D97-AF65-F5344CB8AC3E}">
        <p14:creationId xmlns:p14="http://schemas.microsoft.com/office/powerpoint/2010/main" val="98469872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B0350-00D9-4C3E-A346-C3F1E7C45A75}"/>
              </a:ext>
            </a:extLst>
          </p:cNvPr>
          <p:cNvSpPr>
            <a:spLocks noGrp="1"/>
          </p:cNvSpPr>
          <p:nvPr>
            <p:ph type="title"/>
          </p:nvPr>
        </p:nvSpPr>
        <p:spPr/>
        <p:txBody>
          <a:bodyPr/>
          <a:lstStyle/>
          <a:p>
            <a:r>
              <a:rPr lang="pl-PL" dirty="0"/>
              <a:t>Metoda 8D</a:t>
            </a:r>
          </a:p>
        </p:txBody>
      </p:sp>
      <p:sp>
        <p:nvSpPr>
          <p:cNvPr id="3" name="Content Placeholder 2">
            <a:extLst>
              <a:ext uri="{FF2B5EF4-FFF2-40B4-BE49-F238E27FC236}">
                <a16:creationId xmlns:a16="http://schemas.microsoft.com/office/drawing/2014/main" id="{BAED0F99-2765-49F8-8199-3C5BC8911C00}"/>
              </a:ext>
            </a:extLst>
          </p:cNvPr>
          <p:cNvSpPr>
            <a:spLocks noGrp="1"/>
          </p:cNvSpPr>
          <p:nvPr>
            <p:ph idx="1"/>
          </p:nvPr>
        </p:nvSpPr>
        <p:spPr/>
        <p:txBody>
          <a:bodyPr>
            <a:normAutofit/>
          </a:bodyPr>
          <a:lstStyle/>
          <a:p>
            <a:pPr marL="0" indent="0" algn="just">
              <a:buNone/>
            </a:pPr>
            <a:r>
              <a:rPr lang="pl-PL" dirty="0"/>
              <a:t>8D to wypracowana w firmie Ford Motor Company metodologia rozwiązywania problemów. Zaprojektowana została w celu znalezienia pierwotnej przyczyny problemu, opracowania krótkoterminowego rozwiązania i wdrożenia długoterminowego rozwiązania, aby zapobiec powtarzającym się problemom.</a:t>
            </a:r>
          </a:p>
          <a:p>
            <a:pPr marL="0" indent="0" algn="just">
              <a:buNone/>
            </a:pPr>
            <a:r>
              <a:rPr lang="pl-PL" dirty="0"/>
              <a:t>Siła procesu 8D tkwi w jego strukturze, dyscyplinie i metodologii. 8D wykorzystuje złożoną metodologię, wykorzystując najlepsze praktyki z różnych istniejących podejść.</a:t>
            </a:r>
          </a:p>
        </p:txBody>
      </p:sp>
    </p:spTree>
    <p:extLst>
      <p:ext uri="{BB962C8B-B14F-4D97-AF65-F5344CB8AC3E}">
        <p14:creationId xmlns:p14="http://schemas.microsoft.com/office/powerpoint/2010/main" val="130232172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B0350-00D9-4C3E-A346-C3F1E7C45A75}"/>
              </a:ext>
            </a:extLst>
          </p:cNvPr>
          <p:cNvSpPr>
            <a:spLocks noGrp="1"/>
          </p:cNvSpPr>
          <p:nvPr>
            <p:ph type="title"/>
          </p:nvPr>
        </p:nvSpPr>
        <p:spPr/>
        <p:txBody>
          <a:bodyPr/>
          <a:lstStyle/>
          <a:p>
            <a:r>
              <a:rPr lang="pl-PL" dirty="0"/>
              <a:t>Kroki metody 8D</a:t>
            </a:r>
          </a:p>
        </p:txBody>
      </p:sp>
      <p:sp>
        <p:nvSpPr>
          <p:cNvPr id="3" name="Content Placeholder 2">
            <a:extLst>
              <a:ext uri="{FF2B5EF4-FFF2-40B4-BE49-F238E27FC236}">
                <a16:creationId xmlns:a16="http://schemas.microsoft.com/office/drawing/2014/main" id="{BAED0F99-2765-49F8-8199-3C5BC8911C00}"/>
              </a:ext>
            </a:extLst>
          </p:cNvPr>
          <p:cNvSpPr>
            <a:spLocks noGrp="1"/>
          </p:cNvSpPr>
          <p:nvPr>
            <p:ph idx="1"/>
          </p:nvPr>
        </p:nvSpPr>
        <p:spPr/>
        <p:txBody>
          <a:bodyPr>
            <a:normAutofit/>
          </a:bodyPr>
          <a:lstStyle/>
          <a:p>
            <a:pPr marL="0" indent="0" algn="just">
              <a:buNone/>
            </a:pPr>
            <a:r>
              <a:rPr lang="pl-PL" dirty="0"/>
              <a:t>Metoda 8D, oparta jest o wykorzystanie sekwencji ośmiu następujących po sobie kroków:</a:t>
            </a:r>
          </a:p>
          <a:p>
            <a:pPr algn="just"/>
            <a:r>
              <a:rPr lang="pl-PL" dirty="0"/>
              <a:t>KROK 1 - Stworzenie zespołu;</a:t>
            </a:r>
          </a:p>
          <a:p>
            <a:pPr algn="just"/>
            <a:r>
              <a:rPr lang="pl-PL" dirty="0"/>
              <a:t>KROK 2 - Definiowanie problemu;</a:t>
            </a:r>
          </a:p>
          <a:p>
            <a:pPr algn="just"/>
            <a:r>
              <a:rPr lang="pl-PL" dirty="0"/>
              <a:t>KROK 3 -  Przygotowanie tymczasowych działań korygujących;</a:t>
            </a:r>
          </a:p>
          <a:p>
            <a:pPr algn="just"/>
            <a:r>
              <a:rPr lang="pl-PL" dirty="0"/>
              <a:t>KROK 4 - Analiza przyczyn;</a:t>
            </a:r>
          </a:p>
          <a:p>
            <a:pPr algn="just"/>
            <a:r>
              <a:rPr lang="pl-PL" dirty="0"/>
              <a:t>KROK 5 - Przygotowanie stałych działań korygujących;</a:t>
            </a:r>
          </a:p>
          <a:p>
            <a:pPr algn="just"/>
            <a:r>
              <a:rPr lang="pl-PL" dirty="0"/>
              <a:t>KROK 6 - Zatwierdzenie trwałych działań korygujących;</a:t>
            </a:r>
          </a:p>
          <a:p>
            <a:pPr algn="just"/>
            <a:r>
              <a:rPr lang="pl-PL" dirty="0"/>
              <a:t>KROK 7 - Zapobieganie nawrotom;</a:t>
            </a:r>
          </a:p>
          <a:p>
            <a:pPr algn="just"/>
            <a:r>
              <a:rPr lang="pl-PL" dirty="0"/>
              <a:t>KROK 8 - Zamknięcie raportu i rozpoznanie wkładu.</a:t>
            </a:r>
          </a:p>
          <a:p>
            <a:endParaRPr lang="pl-PL" dirty="0"/>
          </a:p>
        </p:txBody>
      </p:sp>
    </p:spTree>
    <p:extLst>
      <p:ext uri="{BB962C8B-B14F-4D97-AF65-F5344CB8AC3E}">
        <p14:creationId xmlns:p14="http://schemas.microsoft.com/office/powerpoint/2010/main" val="83156017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B0350-00D9-4C3E-A346-C3F1E7C45A75}"/>
              </a:ext>
            </a:extLst>
          </p:cNvPr>
          <p:cNvSpPr>
            <a:spLocks noGrp="1"/>
          </p:cNvSpPr>
          <p:nvPr>
            <p:ph type="title"/>
          </p:nvPr>
        </p:nvSpPr>
        <p:spPr/>
        <p:txBody>
          <a:bodyPr/>
          <a:lstStyle/>
          <a:p>
            <a:r>
              <a:rPr lang="pl-PL" dirty="0"/>
              <a:t>Podstawowe zalety metody 8D</a:t>
            </a:r>
            <a:br>
              <a:rPr lang="pl-PL" dirty="0"/>
            </a:br>
            <a:endParaRPr lang="pl-PL" dirty="0"/>
          </a:p>
        </p:txBody>
      </p:sp>
      <p:sp>
        <p:nvSpPr>
          <p:cNvPr id="3" name="Content Placeholder 2">
            <a:extLst>
              <a:ext uri="{FF2B5EF4-FFF2-40B4-BE49-F238E27FC236}">
                <a16:creationId xmlns:a16="http://schemas.microsoft.com/office/drawing/2014/main" id="{BAED0F99-2765-49F8-8199-3C5BC8911C00}"/>
              </a:ext>
            </a:extLst>
          </p:cNvPr>
          <p:cNvSpPr>
            <a:spLocks noGrp="1"/>
          </p:cNvSpPr>
          <p:nvPr>
            <p:ph idx="1"/>
          </p:nvPr>
        </p:nvSpPr>
        <p:spPr/>
        <p:txBody>
          <a:bodyPr>
            <a:normAutofit/>
          </a:bodyPr>
          <a:lstStyle/>
          <a:p>
            <a:pPr algn="just"/>
            <a:r>
              <a:rPr lang="pl-PL" dirty="0"/>
              <a:t>System koncentruje się na dotarciu do pierwotnej przyczyny problemów, co jest konieczne, aby naprawić problemy już teraz                       i zapobiec ich nawrotom w przyszłości.</a:t>
            </a:r>
          </a:p>
          <a:p>
            <a:pPr algn="just"/>
            <a:r>
              <a:rPr lang="pl-PL" dirty="0"/>
              <a:t>Metodologia sprawdza „Punkty ucieczki”, aby poprawić zdolność wykrywania awarii, jeśli w przyszłości wystąpią błędy. Pętla prewencyjna w tym systemie pomaga przede wszystkim wyeliminować warunki, które doprowadziły do ​​awarii.</a:t>
            </a:r>
          </a:p>
          <a:p>
            <a:pPr algn="just"/>
            <a:r>
              <a:rPr lang="pl-PL" dirty="0"/>
              <a:t>Wykorzystuje on stopniowe podejście do identyfikowania problemów, proponowania i wdrażania rozwiązań oraz skupienia się na zapewnieniu, że problem nie powtórzy się w przyszłości.</a:t>
            </a:r>
          </a:p>
          <a:p>
            <a:pPr algn="just"/>
            <a:r>
              <a:rPr lang="pl-PL" dirty="0"/>
              <a:t> Wdrożone z biegiem czasu pomoże radykalnie zmniejszyć problemy w miejscu pracy, co przyczyni się do poprawy ogólnego wyniku finansowego.</a:t>
            </a:r>
          </a:p>
        </p:txBody>
      </p:sp>
    </p:spTree>
    <p:extLst>
      <p:ext uri="{BB962C8B-B14F-4D97-AF65-F5344CB8AC3E}">
        <p14:creationId xmlns:p14="http://schemas.microsoft.com/office/powerpoint/2010/main" val="8170217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65557-B0EA-496E-A027-F53E8AF59DA5}"/>
              </a:ext>
            </a:extLst>
          </p:cNvPr>
          <p:cNvSpPr>
            <a:spLocks noGrp="1"/>
          </p:cNvSpPr>
          <p:nvPr>
            <p:ph type="title"/>
          </p:nvPr>
        </p:nvSpPr>
        <p:spPr/>
        <p:txBody>
          <a:bodyPr/>
          <a:lstStyle/>
          <a:p>
            <a:r>
              <a:rPr lang="pl-PL" dirty="0"/>
              <a:t>Projekt</a:t>
            </a:r>
          </a:p>
        </p:txBody>
      </p:sp>
      <p:sp>
        <p:nvSpPr>
          <p:cNvPr id="3" name="Content Placeholder 2">
            <a:extLst>
              <a:ext uri="{FF2B5EF4-FFF2-40B4-BE49-F238E27FC236}">
                <a16:creationId xmlns:a16="http://schemas.microsoft.com/office/drawing/2014/main" id="{655B7982-4F07-4668-8AA2-E3942939754D}"/>
              </a:ext>
            </a:extLst>
          </p:cNvPr>
          <p:cNvSpPr>
            <a:spLocks noGrp="1"/>
          </p:cNvSpPr>
          <p:nvPr>
            <p:ph idx="1"/>
          </p:nvPr>
        </p:nvSpPr>
        <p:spPr/>
        <p:txBody>
          <a:bodyPr/>
          <a:lstStyle/>
          <a:p>
            <a:pPr marL="0" indent="0" algn="just">
              <a:buNone/>
            </a:pPr>
            <a:r>
              <a:rPr lang="pl-PL" dirty="0"/>
              <a:t>Projekt definiuje się jako sekwencję zadań, które należy wykonać, aby osiągnąć określony wynik. Według Project Management </a:t>
            </a:r>
            <a:r>
              <a:rPr lang="pl-PL" dirty="0" err="1"/>
              <a:t>Institute</a:t>
            </a:r>
            <a:r>
              <a:rPr lang="pl-PL" dirty="0"/>
              <a:t> (PMI) termin Projekt odnosi się do „każdego tymczasowego przedsięwzięcia o określonym początku i końcu”.                 W zależności od stopnia skomplikowania może nim zarządzać jedna osoba lub setki.</a:t>
            </a:r>
          </a:p>
          <a:p>
            <a:pPr marL="0" indent="0" algn="just">
              <a:buNone/>
            </a:pPr>
            <a:r>
              <a:rPr lang="pl-PL" dirty="0"/>
              <a:t> „sekwencja niepowtarzalnych, złożonych i związanych ze sobą zadań, mających wspólny cel, przeznaczonych do wykonania                            w określonym terminie bez przekraczania ustalonego budżetu, zgodnie z założonymi wymaganiami” [K. Wysocki i R. </a:t>
            </a:r>
            <a:r>
              <a:rPr lang="pl-PL" dirty="0" err="1"/>
              <a:t>McGary</a:t>
            </a:r>
            <a:r>
              <a:rPr lang="pl-PL" dirty="0"/>
              <a:t>]</a:t>
            </a:r>
          </a:p>
        </p:txBody>
      </p:sp>
    </p:spTree>
    <p:extLst>
      <p:ext uri="{BB962C8B-B14F-4D97-AF65-F5344CB8AC3E}">
        <p14:creationId xmlns:p14="http://schemas.microsoft.com/office/powerpoint/2010/main" val="12135329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B0350-00D9-4C3E-A346-C3F1E7C45A75}"/>
              </a:ext>
            </a:extLst>
          </p:cNvPr>
          <p:cNvSpPr>
            <a:spLocks noGrp="1"/>
          </p:cNvSpPr>
          <p:nvPr>
            <p:ph type="title"/>
          </p:nvPr>
        </p:nvSpPr>
        <p:spPr/>
        <p:txBody>
          <a:bodyPr/>
          <a:lstStyle/>
          <a:p>
            <a:r>
              <a:rPr lang="pl-PL" dirty="0"/>
              <a:t>Podstawowe wady metody 8D</a:t>
            </a:r>
            <a:br>
              <a:rPr lang="pl-PL" dirty="0"/>
            </a:br>
            <a:endParaRPr lang="pl-PL" dirty="0"/>
          </a:p>
        </p:txBody>
      </p:sp>
      <p:sp>
        <p:nvSpPr>
          <p:cNvPr id="3" name="Content Placeholder 2">
            <a:extLst>
              <a:ext uri="{FF2B5EF4-FFF2-40B4-BE49-F238E27FC236}">
                <a16:creationId xmlns:a16="http://schemas.microsoft.com/office/drawing/2014/main" id="{BAED0F99-2765-49F8-8199-3C5BC8911C00}"/>
              </a:ext>
            </a:extLst>
          </p:cNvPr>
          <p:cNvSpPr>
            <a:spLocks noGrp="1"/>
          </p:cNvSpPr>
          <p:nvPr>
            <p:ph idx="1"/>
          </p:nvPr>
        </p:nvSpPr>
        <p:spPr/>
        <p:txBody>
          <a:bodyPr>
            <a:normAutofit/>
          </a:bodyPr>
          <a:lstStyle/>
          <a:p>
            <a:pPr algn="just"/>
            <a:r>
              <a:rPr lang="pl-PL" dirty="0"/>
              <a:t>Istotnym ograniczeniem stosowania 8D, jest to, że wymaga ona od zespołu, odbycia szkolenia na temat działania 8D oraz wykorzystywanych w niej metod, technik i narzędzi.</a:t>
            </a:r>
          </a:p>
          <a:p>
            <a:pPr algn="just"/>
            <a:endParaRPr lang="pl-PL" dirty="0"/>
          </a:p>
          <a:p>
            <a:pPr algn="just"/>
            <a:r>
              <a:rPr lang="pl-PL" dirty="0"/>
              <a:t>Oprócz poznania rzeczywistych strategii rozwiązywania problemów 8D, zalecane jest ujęcie w szkoleniach innych metod                    i technik wspierających jak np. diagramu rybiej ości, mapy procesów, wykresów </a:t>
            </a:r>
            <a:r>
              <a:rPr lang="pl-PL" dirty="0" err="1"/>
              <a:t>Pareto</a:t>
            </a:r>
            <a:r>
              <a:rPr lang="pl-PL" dirty="0"/>
              <a:t> i innych.</a:t>
            </a:r>
          </a:p>
        </p:txBody>
      </p:sp>
    </p:spTree>
    <p:extLst>
      <p:ext uri="{BB962C8B-B14F-4D97-AF65-F5344CB8AC3E}">
        <p14:creationId xmlns:p14="http://schemas.microsoft.com/office/powerpoint/2010/main" val="2334500485"/>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B0350-00D9-4C3E-A346-C3F1E7C45A75}"/>
              </a:ext>
            </a:extLst>
          </p:cNvPr>
          <p:cNvSpPr>
            <a:spLocks noGrp="1"/>
          </p:cNvSpPr>
          <p:nvPr>
            <p:ph type="title"/>
          </p:nvPr>
        </p:nvSpPr>
        <p:spPr/>
        <p:txBody>
          <a:bodyPr/>
          <a:lstStyle/>
          <a:p>
            <a:r>
              <a:rPr lang="pl-PL" dirty="0"/>
              <a:t>Metody pomocnicze 8D</a:t>
            </a:r>
            <a:br>
              <a:rPr lang="pl-PL" dirty="0"/>
            </a:br>
            <a:endParaRPr lang="pl-PL" dirty="0"/>
          </a:p>
        </p:txBody>
      </p:sp>
      <p:sp>
        <p:nvSpPr>
          <p:cNvPr id="3" name="Content Placeholder 2">
            <a:extLst>
              <a:ext uri="{FF2B5EF4-FFF2-40B4-BE49-F238E27FC236}">
                <a16:creationId xmlns:a16="http://schemas.microsoft.com/office/drawing/2014/main" id="{BAED0F99-2765-49F8-8199-3C5BC8911C00}"/>
              </a:ext>
            </a:extLst>
          </p:cNvPr>
          <p:cNvSpPr>
            <a:spLocks noGrp="1"/>
          </p:cNvSpPr>
          <p:nvPr>
            <p:ph idx="1"/>
          </p:nvPr>
        </p:nvSpPr>
        <p:spPr/>
        <p:txBody>
          <a:bodyPr>
            <a:normAutofit lnSpcReduction="10000"/>
          </a:bodyPr>
          <a:lstStyle/>
          <a:p>
            <a:pPr algn="just"/>
            <a:r>
              <a:rPr lang="pl-PL" b="1" dirty="0"/>
              <a:t>Diagram drzewa </a:t>
            </a:r>
            <a:r>
              <a:rPr lang="pl-PL" dirty="0"/>
              <a:t>– to diagram rozpisujący proces korekty działań                 i </a:t>
            </a:r>
            <a:r>
              <a:rPr lang="pl-PL" dirty="0" err="1"/>
              <a:t>naprwy</a:t>
            </a:r>
            <a:r>
              <a:rPr lang="pl-PL" dirty="0"/>
              <a:t> problemu w formie drzewa logicznego reprezentującego czynności w procesie naprawy zjawiska.</a:t>
            </a:r>
          </a:p>
          <a:p>
            <a:pPr algn="just"/>
            <a:r>
              <a:rPr lang="pl-PL" b="1" dirty="0"/>
              <a:t>5 </a:t>
            </a:r>
            <a:r>
              <a:rPr lang="pl-PL" b="1" dirty="0" err="1"/>
              <a:t>why</a:t>
            </a:r>
            <a:r>
              <a:rPr lang="pl-PL" b="1" dirty="0"/>
              <a:t> </a:t>
            </a:r>
            <a:r>
              <a:rPr lang="pl-PL" dirty="0"/>
              <a:t>– metoda analizy przyczyny źródłowej problemu. Polega na przejściu przez </a:t>
            </a:r>
            <a:r>
              <a:rPr lang="pl-PL" dirty="0" err="1"/>
              <a:t>kilkurotne</a:t>
            </a:r>
            <a:r>
              <a:rPr lang="pl-PL" dirty="0"/>
              <a:t>, iteracyjne zadawanie pytania „dlaczego?”.</a:t>
            </a:r>
          </a:p>
          <a:p>
            <a:pPr algn="just"/>
            <a:r>
              <a:rPr lang="pl-PL" b="1" dirty="0" err="1"/>
              <a:t>Drill</a:t>
            </a:r>
            <a:r>
              <a:rPr lang="pl-PL" b="1" dirty="0"/>
              <a:t> </a:t>
            </a:r>
            <a:r>
              <a:rPr lang="pl-PL" b="1" dirty="0" err="1"/>
              <a:t>deep</a:t>
            </a:r>
            <a:r>
              <a:rPr lang="pl-PL" b="1" dirty="0"/>
              <a:t> and </a:t>
            </a:r>
            <a:r>
              <a:rPr lang="pl-PL" b="1" dirty="0" err="1"/>
              <a:t>wide</a:t>
            </a:r>
            <a:r>
              <a:rPr lang="pl-PL" dirty="0"/>
              <a:t> – metoda polega na zbadaniu przyczyn wystąpienia błędu/wady z punktu widzenia procesów planowania, kontroli i realizacji.</a:t>
            </a:r>
            <a:endParaRPr lang="pl-PL" b="1" dirty="0"/>
          </a:p>
          <a:p>
            <a:pPr algn="just"/>
            <a:r>
              <a:rPr lang="pl-PL" b="1" dirty="0"/>
              <a:t>Histogram</a:t>
            </a:r>
            <a:r>
              <a:rPr lang="pl-PL" dirty="0"/>
              <a:t> – jest metodą wykorzystywaną do analizy danych mierzalnych. Pozwala przedstawić je w formie graficznej ułatwiając ich interpretację.</a:t>
            </a:r>
            <a:endParaRPr lang="pl-PL" b="1" dirty="0"/>
          </a:p>
          <a:p>
            <a:pPr algn="just"/>
            <a:r>
              <a:rPr lang="pl-PL" b="1" dirty="0"/>
              <a:t>Diagram </a:t>
            </a:r>
            <a:r>
              <a:rPr lang="pl-PL" b="1" dirty="0" err="1"/>
              <a:t>Pareto</a:t>
            </a:r>
            <a:r>
              <a:rPr lang="pl-PL" b="1" dirty="0"/>
              <a:t> – </a:t>
            </a:r>
            <a:r>
              <a:rPr lang="pl-PL" dirty="0"/>
              <a:t>zakłada że 20% czynników odpowiada za 80% efektu i pozwala na zidentyfikowanie kluczowych czynników sukcesu.</a:t>
            </a:r>
            <a:endParaRPr lang="pl-PL" b="1" dirty="0"/>
          </a:p>
          <a:p>
            <a:pPr algn="just"/>
            <a:r>
              <a:rPr lang="pl-PL" b="1" dirty="0"/>
              <a:t>Diagram </a:t>
            </a:r>
            <a:r>
              <a:rPr lang="pl-PL" b="1" dirty="0" err="1"/>
              <a:t>Ishikawy</a:t>
            </a:r>
            <a:r>
              <a:rPr lang="pl-PL" dirty="0"/>
              <a:t> – pozwala na analizę przyczyn problemu                              z wykorzystaniem podejścia </a:t>
            </a:r>
            <a:r>
              <a:rPr lang="pl-PL" dirty="0" err="1"/>
              <a:t>przyczynowo-skutkowego</a:t>
            </a:r>
            <a:r>
              <a:rPr lang="pl-PL" dirty="0"/>
              <a:t>.</a:t>
            </a:r>
            <a:endParaRPr lang="pl-PL" b="1" dirty="0"/>
          </a:p>
          <a:p>
            <a:pPr marL="0" indent="0">
              <a:buNone/>
            </a:pPr>
            <a:endParaRPr lang="pl-PL" dirty="0"/>
          </a:p>
        </p:txBody>
      </p:sp>
    </p:spTree>
    <p:extLst>
      <p:ext uri="{BB962C8B-B14F-4D97-AF65-F5344CB8AC3E}">
        <p14:creationId xmlns:p14="http://schemas.microsoft.com/office/powerpoint/2010/main" val="326736727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B0350-00D9-4C3E-A346-C3F1E7C45A75}"/>
              </a:ext>
            </a:extLst>
          </p:cNvPr>
          <p:cNvSpPr>
            <a:spLocks noGrp="1"/>
          </p:cNvSpPr>
          <p:nvPr>
            <p:ph type="title"/>
          </p:nvPr>
        </p:nvSpPr>
        <p:spPr/>
        <p:txBody>
          <a:bodyPr/>
          <a:lstStyle/>
          <a:p>
            <a:r>
              <a:rPr lang="pl-PL" dirty="0"/>
              <a:t>Sytuacje w których 8D znajdzie zastosowanie</a:t>
            </a:r>
            <a:br>
              <a:rPr lang="pl-PL" dirty="0"/>
            </a:br>
            <a:endParaRPr lang="pl-PL" dirty="0"/>
          </a:p>
        </p:txBody>
      </p:sp>
      <p:sp>
        <p:nvSpPr>
          <p:cNvPr id="3" name="Content Placeholder 2">
            <a:extLst>
              <a:ext uri="{FF2B5EF4-FFF2-40B4-BE49-F238E27FC236}">
                <a16:creationId xmlns:a16="http://schemas.microsoft.com/office/drawing/2014/main" id="{BAED0F99-2765-49F8-8199-3C5BC8911C00}"/>
              </a:ext>
            </a:extLst>
          </p:cNvPr>
          <p:cNvSpPr>
            <a:spLocks noGrp="1"/>
          </p:cNvSpPr>
          <p:nvPr>
            <p:ph idx="1"/>
          </p:nvPr>
        </p:nvSpPr>
        <p:spPr/>
        <p:txBody>
          <a:bodyPr>
            <a:normAutofit/>
          </a:bodyPr>
          <a:lstStyle/>
          <a:p>
            <a:pPr algn="just"/>
            <a:r>
              <a:rPr lang="pl-PL" dirty="0"/>
              <a:t>Metodologia 8D jest zalecana przede wszystkim do eliminacji problemów o powtarzającym się charakterze. Pozwala on na  identyfikowanie, naprawę i eliminację powtarzających się problemów.</a:t>
            </a:r>
          </a:p>
          <a:p>
            <a:pPr algn="just"/>
            <a:r>
              <a:rPr lang="pl-PL" dirty="0"/>
              <a:t>Najlepsze efekty otrzymuje się w dojrzałych organizacjach, mogących stworzyć interdyscyplinarne zespoły posiadające wystarczające kompetencje do skutecznego wykorzystania metodologii 8D w praktyce. </a:t>
            </a:r>
          </a:p>
          <a:p>
            <a:endParaRPr lang="pl-PL" dirty="0"/>
          </a:p>
        </p:txBody>
      </p:sp>
    </p:spTree>
    <p:extLst>
      <p:ext uri="{BB962C8B-B14F-4D97-AF65-F5344CB8AC3E}">
        <p14:creationId xmlns:p14="http://schemas.microsoft.com/office/powerpoint/2010/main" val="2491891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B7B75-183F-46DF-BDBA-235BF03EE602}"/>
              </a:ext>
            </a:extLst>
          </p:cNvPr>
          <p:cNvSpPr>
            <a:spLocks noGrp="1"/>
          </p:cNvSpPr>
          <p:nvPr>
            <p:ph type="title"/>
          </p:nvPr>
        </p:nvSpPr>
        <p:spPr/>
        <p:txBody>
          <a:bodyPr/>
          <a:lstStyle/>
          <a:p>
            <a:r>
              <a:rPr lang="pl-PL" dirty="0"/>
              <a:t>Ćwiczenie numer 10</a:t>
            </a:r>
          </a:p>
        </p:txBody>
      </p:sp>
      <p:sp>
        <p:nvSpPr>
          <p:cNvPr id="3" name="Content Placeholder 2">
            <a:extLst>
              <a:ext uri="{FF2B5EF4-FFF2-40B4-BE49-F238E27FC236}">
                <a16:creationId xmlns:a16="http://schemas.microsoft.com/office/drawing/2014/main" id="{A8FFF293-3A89-4DEF-8816-F9B84947C7EA}"/>
              </a:ext>
            </a:extLst>
          </p:cNvPr>
          <p:cNvSpPr>
            <a:spLocks noGrp="1"/>
          </p:cNvSpPr>
          <p:nvPr>
            <p:ph idx="1"/>
          </p:nvPr>
        </p:nvSpPr>
        <p:spPr>
          <a:xfrm>
            <a:off x="3869268" y="304800"/>
            <a:ext cx="7847244" cy="6156960"/>
          </a:xfrm>
        </p:spPr>
        <p:txBody>
          <a:bodyPr>
            <a:normAutofit fontScale="92500" lnSpcReduction="20000"/>
          </a:bodyPr>
          <a:lstStyle/>
          <a:p>
            <a:pPr marL="0" indent="0" algn="just">
              <a:buNone/>
            </a:pPr>
            <a:r>
              <a:rPr lang="pl-PL" dirty="0"/>
              <a:t>Firma </a:t>
            </a:r>
            <a:r>
              <a:rPr lang="pl-PL" dirty="0" err="1"/>
              <a:t>Loria</a:t>
            </a:r>
            <a:r>
              <a:rPr lang="pl-PL" dirty="0"/>
              <a:t> od 10 lat odpowiada za organizację szkoleń dla wyższej kadry managerskiej. Jednym z najlepiej sprzedających się szkoleń jest szkolenie „Finanse dla nie finansistów” dedykowane managerom ze średnich firm, którzy nie posiadają wykształcenia ekonomicznego, ale w swojej pracy chcą korzystać z analityki zarządczej. Sprzedaż szkolenia za 3 ostatnie lata wyglądała następująco:</a:t>
            </a:r>
          </a:p>
          <a:p>
            <a:pPr marL="0" indent="0" algn="just">
              <a:buNone/>
            </a:pPr>
            <a:r>
              <a:rPr lang="pl-PL" dirty="0"/>
              <a:t>2019 rok 120 sprzedanych kursów; 2020 rok 80 sprzedanych kursów; 2021 rok 31 sprzedanych kursów</a:t>
            </a:r>
          </a:p>
          <a:p>
            <a:pPr marL="0" indent="0" algn="just">
              <a:buNone/>
            </a:pPr>
            <a:r>
              <a:rPr lang="pl-PL" dirty="0"/>
              <a:t>W 2019 roku 54% uczestników szkolenia „Finanse dla nie finansistów” zdecydowało się na zakup kolejnego szkolenia od firmy </a:t>
            </a:r>
            <a:r>
              <a:rPr lang="pl-PL" dirty="0" err="1"/>
              <a:t>Loria</a:t>
            </a:r>
            <a:r>
              <a:rPr lang="pl-PL" dirty="0"/>
              <a:t>, w 2020 było to 48%, a w 2021 już tylko 42%. Cena za szkolenie wynosiła odpowiednio w:</a:t>
            </a:r>
          </a:p>
          <a:p>
            <a:pPr marL="0" indent="0" algn="just">
              <a:buNone/>
            </a:pPr>
            <a:r>
              <a:rPr lang="pl-PL" dirty="0"/>
              <a:t>2019 rok 4500,00 zł; 2020 rok 4900,00 zł; 2021 rok 5400,00 zł</a:t>
            </a:r>
          </a:p>
          <a:p>
            <a:pPr marL="0" indent="0" algn="just">
              <a:buNone/>
            </a:pPr>
            <a:r>
              <a:rPr lang="pl-PL" dirty="0"/>
              <a:t>Szkolenie prowadziło dwóch trenerów a średnia ocena ich pracy wynosiła:</a:t>
            </a:r>
          </a:p>
          <a:p>
            <a:pPr marL="0" indent="0" algn="just">
              <a:buNone/>
            </a:pPr>
            <a:r>
              <a:rPr lang="pl-PL" dirty="0"/>
              <a:t>TRENER A:</a:t>
            </a:r>
          </a:p>
          <a:p>
            <a:pPr marL="0" indent="0" algn="just">
              <a:buNone/>
            </a:pPr>
            <a:r>
              <a:rPr lang="pl-PL" dirty="0"/>
              <a:t>2019 ogólna ocena 4,6; 2020 ogólna ocena 4,4; 2021 ogólna ocena 4,2</a:t>
            </a:r>
          </a:p>
          <a:p>
            <a:pPr marL="0" indent="0" algn="just">
              <a:buNone/>
            </a:pPr>
            <a:r>
              <a:rPr lang="pl-PL" dirty="0"/>
              <a:t>TRENER B:</a:t>
            </a:r>
          </a:p>
          <a:p>
            <a:pPr marL="0" indent="0" algn="just">
              <a:buNone/>
            </a:pPr>
            <a:r>
              <a:rPr lang="pl-PL" dirty="0"/>
              <a:t>2019 ogólna ocena 4,2; 2020 ogólna ocena 4,2; 2021 ogólna ocena 4,0</a:t>
            </a:r>
          </a:p>
          <a:p>
            <a:pPr marL="0" indent="0" algn="just">
              <a:buNone/>
            </a:pPr>
            <a:r>
              <a:rPr lang="pl-PL" dirty="0"/>
              <a:t>W 2019 i 2020 szkolenia były organizowane w tym samym miejscu w centrum Warszawy, w 2021 część szkoleń był online, a reszta w sali szkoleniowej na Kabatach.</a:t>
            </a:r>
          </a:p>
          <a:p>
            <a:pPr marL="0" indent="0" algn="just">
              <a:buNone/>
            </a:pPr>
            <a:r>
              <a:rPr lang="pl-PL" dirty="0"/>
              <a:t>Korzystając z powyższych danych stosując metody 8D ustalcie co mogło być powodem spadającego popytu na szkolenia w 2021 roku.</a:t>
            </a:r>
          </a:p>
        </p:txBody>
      </p:sp>
    </p:spTree>
    <p:extLst>
      <p:ext uri="{BB962C8B-B14F-4D97-AF65-F5344CB8AC3E}">
        <p14:creationId xmlns:p14="http://schemas.microsoft.com/office/powerpoint/2010/main" val="218192564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AB6EB-B658-49A6-AE3C-47A9F99A2D6F}"/>
              </a:ext>
            </a:extLst>
          </p:cNvPr>
          <p:cNvSpPr>
            <a:spLocks noGrp="1"/>
          </p:cNvSpPr>
          <p:nvPr>
            <p:ph type="title"/>
          </p:nvPr>
        </p:nvSpPr>
        <p:spPr/>
        <p:txBody>
          <a:bodyPr>
            <a:normAutofit fontScale="90000"/>
          </a:bodyPr>
          <a:lstStyle/>
          <a:p>
            <a:r>
              <a:rPr lang="pl-PL" dirty="0"/>
              <a:t>KREATYWNE NARZĘDZIA ROZWIĄZYWANIA PROBLEMÓW –RAPORT A3</a:t>
            </a:r>
          </a:p>
        </p:txBody>
      </p:sp>
      <p:sp>
        <p:nvSpPr>
          <p:cNvPr id="3" name="Text Placeholder 2">
            <a:extLst>
              <a:ext uri="{FF2B5EF4-FFF2-40B4-BE49-F238E27FC236}">
                <a16:creationId xmlns:a16="http://schemas.microsoft.com/office/drawing/2014/main" id="{E98222AE-D49B-46CA-9A5E-FC61F25C4575}"/>
              </a:ext>
            </a:extLst>
          </p:cNvPr>
          <p:cNvSpPr>
            <a:spLocks noGrp="1"/>
          </p:cNvSpPr>
          <p:nvPr>
            <p:ph type="body" idx="1"/>
          </p:nvPr>
        </p:nvSpPr>
        <p:spPr/>
        <p:txBody>
          <a:bodyPr/>
          <a:lstStyle/>
          <a:p>
            <a:r>
              <a:rPr lang="pl-PL" dirty="0"/>
              <a:t>LEKCJA 17</a:t>
            </a:r>
          </a:p>
        </p:txBody>
      </p:sp>
    </p:spTree>
    <p:extLst>
      <p:ext uri="{BB962C8B-B14F-4D97-AF65-F5344CB8AC3E}">
        <p14:creationId xmlns:p14="http://schemas.microsoft.com/office/powerpoint/2010/main" val="290974302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3E20D-B5B5-45E1-B367-4C8CF2BED30C}"/>
              </a:ext>
            </a:extLst>
          </p:cNvPr>
          <p:cNvSpPr>
            <a:spLocks noGrp="1"/>
          </p:cNvSpPr>
          <p:nvPr>
            <p:ph type="title"/>
          </p:nvPr>
        </p:nvSpPr>
        <p:spPr/>
        <p:txBody>
          <a:bodyPr/>
          <a:lstStyle/>
          <a:p>
            <a:r>
              <a:rPr lang="pl-PL" dirty="0"/>
              <a:t>Raport A3 </a:t>
            </a:r>
          </a:p>
        </p:txBody>
      </p:sp>
      <p:sp>
        <p:nvSpPr>
          <p:cNvPr id="3" name="Content Placeholder 2">
            <a:extLst>
              <a:ext uri="{FF2B5EF4-FFF2-40B4-BE49-F238E27FC236}">
                <a16:creationId xmlns:a16="http://schemas.microsoft.com/office/drawing/2014/main" id="{3F50016A-28F1-4E54-A713-B5325EBBCDB4}"/>
              </a:ext>
            </a:extLst>
          </p:cNvPr>
          <p:cNvSpPr>
            <a:spLocks noGrp="1"/>
          </p:cNvSpPr>
          <p:nvPr>
            <p:ph idx="1"/>
          </p:nvPr>
        </p:nvSpPr>
        <p:spPr/>
        <p:txBody>
          <a:bodyPr>
            <a:normAutofit/>
          </a:bodyPr>
          <a:lstStyle/>
          <a:p>
            <a:pPr algn="just"/>
            <a:r>
              <a:rPr lang="pl-PL" dirty="0"/>
              <a:t>Raport A3 to metoda opracowana w firmie Toyota. Polega ona na umieszczaniu problemu, analizy, działań naprawczych i planu działania na jednym arkuszu dużego papieru (A3), często                       z wykorzystaniem grafiki.</a:t>
            </a:r>
          </a:p>
          <a:p>
            <a:pPr algn="just"/>
            <a:r>
              <a:rPr lang="pl-PL" dirty="0"/>
              <a:t>Raport odzwierciedla ośmioetapowy proces Toyoty:</a:t>
            </a:r>
          </a:p>
          <a:p>
            <a:pPr lvl="1" algn="just"/>
            <a:r>
              <a:rPr lang="pl-PL" dirty="0"/>
              <a:t>Wyjaśnij problem</a:t>
            </a:r>
          </a:p>
          <a:p>
            <a:pPr lvl="1" algn="just"/>
            <a:r>
              <a:rPr lang="pl-PL" dirty="0"/>
              <a:t>Rozwiąż problem</a:t>
            </a:r>
          </a:p>
          <a:p>
            <a:pPr lvl="1" algn="just"/>
            <a:r>
              <a:rPr lang="pl-PL" dirty="0"/>
              <a:t>Ustaw cel</a:t>
            </a:r>
          </a:p>
          <a:p>
            <a:pPr lvl="1" algn="just"/>
            <a:r>
              <a:rPr lang="pl-PL" dirty="0"/>
              <a:t>Przeanalizuj podstawową przyczynę</a:t>
            </a:r>
          </a:p>
          <a:p>
            <a:pPr lvl="1" algn="just"/>
            <a:r>
              <a:rPr lang="pl-PL" dirty="0"/>
              <a:t>Opracuj środki zaradcze</a:t>
            </a:r>
          </a:p>
          <a:p>
            <a:pPr lvl="1" algn="just"/>
            <a:r>
              <a:rPr lang="pl-PL" dirty="0"/>
              <a:t>Zastosuj środki zaradcze</a:t>
            </a:r>
          </a:p>
          <a:p>
            <a:pPr lvl="1" algn="just"/>
            <a:r>
              <a:rPr lang="pl-PL" dirty="0"/>
              <a:t>Monitoruj proces i wyniki</a:t>
            </a:r>
          </a:p>
          <a:p>
            <a:pPr lvl="1" algn="just"/>
            <a:r>
              <a:rPr lang="pl-PL" dirty="0"/>
              <a:t>Standaryzacja udanych procesów</a:t>
            </a:r>
          </a:p>
        </p:txBody>
      </p:sp>
    </p:spTree>
    <p:extLst>
      <p:ext uri="{BB962C8B-B14F-4D97-AF65-F5344CB8AC3E}">
        <p14:creationId xmlns:p14="http://schemas.microsoft.com/office/powerpoint/2010/main" val="17308013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3E20D-B5B5-45E1-B367-4C8CF2BED30C}"/>
              </a:ext>
            </a:extLst>
          </p:cNvPr>
          <p:cNvSpPr>
            <a:spLocks noGrp="1"/>
          </p:cNvSpPr>
          <p:nvPr>
            <p:ph type="title"/>
          </p:nvPr>
        </p:nvSpPr>
        <p:spPr/>
        <p:txBody>
          <a:bodyPr/>
          <a:lstStyle/>
          <a:p>
            <a:r>
              <a:rPr lang="pl-PL" dirty="0"/>
              <a:t>Raport A3 </a:t>
            </a:r>
          </a:p>
        </p:txBody>
      </p:sp>
      <p:sp>
        <p:nvSpPr>
          <p:cNvPr id="3" name="Content Placeholder 2">
            <a:extLst>
              <a:ext uri="{FF2B5EF4-FFF2-40B4-BE49-F238E27FC236}">
                <a16:creationId xmlns:a16="http://schemas.microsoft.com/office/drawing/2014/main" id="{3F50016A-28F1-4E54-A713-B5325EBBCDB4}"/>
              </a:ext>
            </a:extLst>
          </p:cNvPr>
          <p:cNvSpPr>
            <a:spLocks noGrp="1"/>
          </p:cNvSpPr>
          <p:nvPr>
            <p:ph idx="1"/>
          </p:nvPr>
        </p:nvSpPr>
        <p:spPr/>
        <p:txBody>
          <a:bodyPr>
            <a:normAutofit fontScale="85000" lnSpcReduction="10000"/>
          </a:bodyPr>
          <a:lstStyle/>
          <a:p>
            <a:pPr marL="0" indent="0">
              <a:buNone/>
            </a:pPr>
            <a:endParaRPr lang="pl-PL" dirty="0"/>
          </a:p>
          <a:p>
            <a:pPr algn="just"/>
            <a:r>
              <a:rPr lang="pl-PL" dirty="0"/>
              <a:t>Po zidentyfikowaniu lidera i jego zespołu, pierwszym krokiem jest udokumentowanie szans: dlaczego chcemy zająć się tym problemem? Co się stało z uruchomieniem A3? </a:t>
            </a:r>
          </a:p>
          <a:p>
            <a:pPr algn="just"/>
            <a:r>
              <a:rPr lang="pl-PL" dirty="0"/>
              <a:t>Następnie zespół przyjrzy się obecnej sytuacji. Opisze (z większą precyzją                        i liczbami lub faktami) sytuację taką, jaka jest i jaka powinna być.</a:t>
            </a:r>
          </a:p>
          <a:p>
            <a:pPr algn="just"/>
            <a:r>
              <a:rPr lang="pl-PL" dirty="0"/>
              <a:t>To samo w przyszłej sytuacji: jacy chcielibyśmy być? Ponownie, 5W jest dobrym narzędziem do odkrywania i wykonywania tych pierwszych kroków.</a:t>
            </a:r>
          </a:p>
          <a:p>
            <a:pPr algn="just"/>
            <a:r>
              <a:rPr lang="pl-PL" dirty="0"/>
              <a:t>Czwarty krok, który wymaga analizy, jest bardziej złożony. Zespół musi być w stanie przeanalizować rozbieżności między sytuacją obecną a przyszłą, aby znaleźć źródłowe przyczyny działania na właściwych dźwigniach. To samo, co w przypadku 8D: coaching, trening i praktyka są niezbędne, aby zespoły były autonomiczne na tym kluczowym etapie.</a:t>
            </a:r>
          </a:p>
          <a:p>
            <a:pPr algn="just"/>
            <a:r>
              <a:rPr lang="pl-PL" dirty="0"/>
              <a:t>Ostatnie trzy kroki są bardzo podobne do metodologii 8D: definiowanie działań, które można wprowadzić.</a:t>
            </a:r>
          </a:p>
          <a:p>
            <a:pPr algn="just"/>
            <a:r>
              <a:rPr lang="pl-PL" dirty="0"/>
              <a:t>Określenie definicji planu działania.</a:t>
            </a:r>
          </a:p>
          <a:p>
            <a:pPr algn="just"/>
            <a:r>
              <a:rPr lang="pl-PL" dirty="0"/>
              <a:t>Na koniec ocena wyniku, dostosuj rezultaty w razie potrzeby i podziel się sukcesem.</a:t>
            </a:r>
          </a:p>
        </p:txBody>
      </p:sp>
    </p:spTree>
    <p:extLst>
      <p:ext uri="{BB962C8B-B14F-4D97-AF65-F5344CB8AC3E}">
        <p14:creationId xmlns:p14="http://schemas.microsoft.com/office/powerpoint/2010/main" val="329406108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3E20D-B5B5-45E1-B367-4C8CF2BED30C}"/>
              </a:ext>
            </a:extLst>
          </p:cNvPr>
          <p:cNvSpPr>
            <a:spLocks noGrp="1"/>
          </p:cNvSpPr>
          <p:nvPr>
            <p:ph type="title"/>
          </p:nvPr>
        </p:nvSpPr>
        <p:spPr/>
        <p:txBody>
          <a:bodyPr/>
          <a:lstStyle/>
          <a:p>
            <a:r>
              <a:rPr lang="pl-PL" dirty="0"/>
              <a:t>Podstawowe wady metody Raport A3</a:t>
            </a:r>
          </a:p>
        </p:txBody>
      </p:sp>
      <p:sp>
        <p:nvSpPr>
          <p:cNvPr id="3" name="Content Placeholder 2">
            <a:extLst>
              <a:ext uri="{FF2B5EF4-FFF2-40B4-BE49-F238E27FC236}">
                <a16:creationId xmlns:a16="http://schemas.microsoft.com/office/drawing/2014/main" id="{3F50016A-28F1-4E54-A713-B5325EBBCDB4}"/>
              </a:ext>
            </a:extLst>
          </p:cNvPr>
          <p:cNvSpPr>
            <a:spLocks noGrp="1"/>
          </p:cNvSpPr>
          <p:nvPr>
            <p:ph idx="1"/>
          </p:nvPr>
        </p:nvSpPr>
        <p:spPr/>
        <p:txBody>
          <a:bodyPr/>
          <a:lstStyle/>
          <a:p>
            <a:pPr algn="just"/>
            <a:r>
              <a:rPr lang="pl-PL" dirty="0"/>
              <a:t>Zespół pracujący nad raportem może mieć tendencję to przygotowania raportu w sposób nazbyt szczegółowy, niepotrzebnie odchodząc od sedna metody.</a:t>
            </a:r>
          </a:p>
          <a:p>
            <a:pPr algn="just"/>
            <a:r>
              <a:rPr lang="pl-PL" dirty="0"/>
              <a:t>Część problemów może być trudna do rozpisania w czytelny sposób na karcie A3.</a:t>
            </a:r>
          </a:p>
          <a:p>
            <a:pPr algn="just"/>
            <a:r>
              <a:rPr lang="pl-PL" dirty="0"/>
              <a:t>Zespół może się skłaniać ku uwzględnianiu na raporcie zbyt dużej ilości informacji, co znacznie ograniczy jego czytelność.</a:t>
            </a:r>
          </a:p>
          <a:p>
            <a:pPr algn="just"/>
            <a:r>
              <a:rPr lang="pl-PL" dirty="0"/>
              <a:t>Samodzielne przygotowanie raportu może ograniczyć pozytywne efekty wynikające ze współpracy wielu osób i wymiany doświadczeń.</a:t>
            </a:r>
          </a:p>
          <a:p>
            <a:endParaRPr lang="pl-PL" dirty="0"/>
          </a:p>
        </p:txBody>
      </p:sp>
    </p:spTree>
    <p:extLst>
      <p:ext uri="{BB962C8B-B14F-4D97-AF65-F5344CB8AC3E}">
        <p14:creationId xmlns:p14="http://schemas.microsoft.com/office/powerpoint/2010/main" val="344710886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3E20D-B5B5-45E1-B367-4C8CF2BED30C}"/>
              </a:ext>
            </a:extLst>
          </p:cNvPr>
          <p:cNvSpPr>
            <a:spLocks noGrp="1"/>
          </p:cNvSpPr>
          <p:nvPr>
            <p:ph type="title"/>
          </p:nvPr>
        </p:nvSpPr>
        <p:spPr/>
        <p:txBody>
          <a:bodyPr/>
          <a:lstStyle/>
          <a:p>
            <a:r>
              <a:rPr lang="pl-PL" dirty="0"/>
              <a:t>Podstawowe zalety metody Raport A3</a:t>
            </a:r>
          </a:p>
        </p:txBody>
      </p:sp>
      <p:sp>
        <p:nvSpPr>
          <p:cNvPr id="3" name="Content Placeholder 2">
            <a:extLst>
              <a:ext uri="{FF2B5EF4-FFF2-40B4-BE49-F238E27FC236}">
                <a16:creationId xmlns:a16="http://schemas.microsoft.com/office/drawing/2014/main" id="{3F50016A-28F1-4E54-A713-B5325EBBCDB4}"/>
              </a:ext>
            </a:extLst>
          </p:cNvPr>
          <p:cNvSpPr>
            <a:spLocks noGrp="1"/>
          </p:cNvSpPr>
          <p:nvPr>
            <p:ph idx="1"/>
          </p:nvPr>
        </p:nvSpPr>
        <p:spPr/>
        <p:txBody>
          <a:bodyPr/>
          <a:lstStyle/>
          <a:p>
            <a:pPr algn="just"/>
            <a:r>
              <a:rPr lang="pl-PL" dirty="0"/>
              <a:t>Metoda oparta jest o wykorzystanie holistycznego podejścia, kompleksowo analizującego problem, jego zależności, przyczyn źródłowe oraz możliwości rozwiązania.</a:t>
            </a:r>
          </a:p>
          <a:p>
            <a:pPr algn="just"/>
            <a:r>
              <a:rPr lang="pl-PL" dirty="0"/>
              <a:t>Wymusza na zespole pracę w metodologicznym podejściu, powiązanym ze sprawdzonymi wzorcami w tym zakresie.</a:t>
            </a:r>
          </a:p>
          <a:p>
            <a:pPr algn="just"/>
            <a:r>
              <a:rPr lang="pl-PL" dirty="0"/>
              <a:t>Dokładność analizy pozwala na zabezpieczenie się przed pozostaniem na tymczasowych rozwiązaniach. Zwiększa prawdopodobieństwo wypracowania długofalowego rozwiązania.</a:t>
            </a:r>
          </a:p>
          <a:p>
            <a:pPr algn="just"/>
            <a:r>
              <a:rPr lang="pl-PL" dirty="0"/>
              <a:t>Zapewnia dokładność i rzetelność rozwiązywani problemów. Ułatwia przekazywanie analizy problemu i proponowanych rozwiązań.</a:t>
            </a:r>
          </a:p>
        </p:txBody>
      </p:sp>
    </p:spTree>
    <p:extLst>
      <p:ext uri="{BB962C8B-B14F-4D97-AF65-F5344CB8AC3E}">
        <p14:creationId xmlns:p14="http://schemas.microsoft.com/office/powerpoint/2010/main" val="42303737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3E20D-B5B5-45E1-B367-4C8CF2BED30C}"/>
              </a:ext>
            </a:extLst>
          </p:cNvPr>
          <p:cNvSpPr>
            <a:spLocks noGrp="1"/>
          </p:cNvSpPr>
          <p:nvPr>
            <p:ph type="title"/>
          </p:nvPr>
        </p:nvSpPr>
        <p:spPr/>
        <p:txBody>
          <a:bodyPr/>
          <a:lstStyle/>
          <a:p>
            <a:r>
              <a:rPr lang="pl-PL" dirty="0"/>
              <a:t>Sytuacje w których raport A3 znajdzie zastosowanie</a:t>
            </a:r>
          </a:p>
        </p:txBody>
      </p:sp>
      <p:sp>
        <p:nvSpPr>
          <p:cNvPr id="3" name="Content Placeholder 2">
            <a:extLst>
              <a:ext uri="{FF2B5EF4-FFF2-40B4-BE49-F238E27FC236}">
                <a16:creationId xmlns:a16="http://schemas.microsoft.com/office/drawing/2014/main" id="{3F50016A-28F1-4E54-A713-B5325EBBCDB4}"/>
              </a:ext>
            </a:extLst>
          </p:cNvPr>
          <p:cNvSpPr>
            <a:spLocks noGrp="1"/>
          </p:cNvSpPr>
          <p:nvPr>
            <p:ph idx="1"/>
          </p:nvPr>
        </p:nvSpPr>
        <p:spPr/>
        <p:txBody>
          <a:bodyPr/>
          <a:lstStyle/>
          <a:p>
            <a:pPr algn="just"/>
            <a:r>
              <a:rPr lang="pl-PL" dirty="0"/>
              <a:t>Raport A3 zalecany jest do wykorzystania w procesie analizy                          i wypracowywania rozwiązań problemów złożonych, przenikających różnego rodzaju procesy organizacji.</a:t>
            </a:r>
          </a:p>
          <a:p>
            <a:pPr algn="just"/>
            <a:r>
              <a:rPr lang="pl-PL" dirty="0"/>
              <a:t>Organizacja stosująca raport A3 powinna mieć odpowiednią wiedzę w zakresie zastosowania metody i posiadać ludzi                              z odpowiednimi kompetencjami w zakresie jej zastosowania.</a:t>
            </a:r>
          </a:p>
          <a:p>
            <a:pPr algn="just"/>
            <a:r>
              <a:rPr lang="pl-PL" dirty="0"/>
              <a:t>Poszukujemy metody na jednoznaczne i czytelne przedstawienie propozycji rozwiązania problemu.</a:t>
            </a:r>
          </a:p>
          <a:p>
            <a:endParaRPr lang="pl-PL" dirty="0"/>
          </a:p>
        </p:txBody>
      </p:sp>
    </p:spTree>
    <p:extLst>
      <p:ext uri="{BB962C8B-B14F-4D97-AF65-F5344CB8AC3E}">
        <p14:creationId xmlns:p14="http://schemas.microsoft.com/office/powerpoint/2010/main" val="2042698386"/>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akiet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Pakiet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TM03457475[[fn=Frame]]</Template>
  <TotalTime>4146</TotalTime>
  <Words>16066</Words>
  <Application>Microsoft Office PowerPoint</Application>
  <PresentationFormat>Panoramiczny</PresentationFormat>
  <Paragraphs>1162</Paragraphs>
  <Slides>196</Slides>
  <Notes>0</Notes>
  <HiddenSlides>0</HiddenSlides>
  <MMClips>0</MMClips>
  <ScaleCrop>false</ScaleCrop>
  <HeadingPairs>
    <vt:vector size="6" baseType="variant">
      <vt:variant>
        <vt:lpstr>Używane czcionki</vt:lpstr>
      </vt:variant>
      <vt:variant>
        <vt:i4>6</vt:i4>
      </vt:variant>
      <vt:variant>
        <vt:lpstr>Motyw</vt:lpstr>
      </vt:variant>
      <vt:variant>
        <vt:i4>2</vt:i4>
      </vt:variant>
      <vt:variant>
        <vt:lpstr>Tytuły slajdów</vt:lpstr>
      </vt:variant>
      <vt:variant>
        <vt:i4>196</vt:i4>
      </vt:variant>
    </vt:vector>
  </HeadingPairs>
  <TitlesOfParts>
    <vt:vector size="204" baseType="lpstr">
      <vt:lpstr>Arial</vt:lpstr>
      <vt:lpstr>Calibri</vt:lpstr>
      <vt:lpstr>Calibri Light</vt:lpstr>
      <vt:lpstr>Corbel</vt:lpstr>
      <vt:lpstr>Symbol</vt:lpstr>
      <vt:lpstr>Wingdings 2</vt:lpstr>
      <vt:lpstr>Frame</vt:lpstr>
      <vt:lpstr>Motyw pakietu Office</vt:lpstr>
      <vt:lpstr>Koordynowanie i optymalizacja procesów biznesowych Lean Office </vt:lpstr>
      <vt:lpstr>LEAN OFFICE – WPROWADZENIE</vt:lpstr>
      <vt:lpstr>Organizacja</vt:lpstr>
      <vt:lpstr>Organizacja</vt:lpstr>
      <vt:lpstr>Przedsiębiorstwo</vt:lpstr>
      <vt:lpstr>Przedsiębiorstwo</vt:lpstr>
      <vt:lpstr>Proces</vt:lpstr>
      <vt:lpstr>Proces</vt:lpstr>
      <vt:lpstr>Projekt</vt:lpstr>
      <vt:lpstr>Projekt</vt:lpstr>
      <vt:lpstr>Zarządzanie projektowe</vt:lpstr>
      <vt:lpstr>Zarządzanie procesowe</vt:lpstr>
      <vt:lpstr>Optymalizacja procesu</vt:lpstr>
      <vt:lpstr>Optymalizacja procesu</vt:lpstr>
      <vt:lpstr>Szczupłe zarządzanie</vt:lpstr>
      <vt:lpstr>Geneza lean management</vt:lpstr>
      <vt:lpstr>Ćwiczenie numer 1  </vt:lpstr>
      <vt:lpstr>LEAN OFFICE – PODSTAWOWE OBSZARY USPRAWNIEŃ</vt:lpstr>
      <vt:lpstr>Mura omówienie definicji i przykłady</vt:lpstr>
      <vt:lpstr>Muda omówienie definicji i przykłady</vt:lpstr>
      <vt:lpstr>Muri omówienie definicji i przykłady</vt:lpstr>
      <vt:lpstr>Znaczenie eliminacji marnotrawstw w procesach</vt:lpstr>
      <vt:lpstr>Ćwiczenie numer 2 </vt:lpstr>
      <vt:lpstr>LEAN – RODZAJE MARNOTRAWSTW</vt:lpstr>
      <vt:lpstr>Marnotrawstwo</vt:lpstr>
      <vt:lpstr>9 rodzajów marnotrawstw</vt:lpstr>
      <vt:lpstr>9 rodzajów marnotrawstw</vt:lpstr>
      <vt:lpstr>9 rodzajów marnotrawstw</vt:lpstr>
      <vt:lpstr>klient wewnętrzny</vt:lpstr>
      <vt:lpstr>klient zewnętrzny</vt:lpstr>
      <vt:lpstr>Znaczenie wartości dodanej </vt:lpstr>
      <vt:lpstr>Ćwiczenie numer 3  </vt:lpstr>
      <vt:lpstr>Ćwiczenie numer 3  </vt:lpstr>
      <vt:lpstr>Ćwiczenie numer 4  </vt:lpstr>
      <vt:lpstr>KAIZEN I KAIZEN BLITZ – PODSTAWY DEFINICYJNE</vt:lpstr>
      <vt:lpstr>KAIZEN</vt:lpstr>
      <vt:lpstr>Zasady przewodnie Kaizen</vt:lpstr>
      <vt:lpstr>Teoria kontroli pięciu potrzeb</vt:lpstr>
      <vt:lpstr>Kaizen Blitz</vt:lpstr>
      <vt:lpstr>Kaizen Blitz trzy fazy </vt:lpstr>
      <vt:lpstr>Czynniki sukcesu wdrożenia Kaizen</vt:lpstr>
      <vt:lpstr>LEAN – ZASADY KAIZEN I WŁAŚCICIELE PROCESÓW</vt:lpstr>
      <vt:lpstr>10 zasad Kaizen</vt:lpstr>
      <vt:lpstr>Właściciel procesu</vt:lpstr>
      <vt:lpstr>Właściciel procesu</vt:lpstr>
      <vt:lpstr>ROLA KADRY ZARZĄDZAJĄCEJ WE WDRAŻANIU LEAN OFFICE</vt:lpstr>
      <vt:lpstr>14 zasad Deminga 1/2 </vt:lpstr>
      <vt:lpstr>14 zasad Deminga 2/2</vt:lpstr>
      <vt:lpstr>Ćwiczenie numer 5  </vt:lpstr>
      <vt:lpstr>Ćwiczenie numer 5  </vt:lpstr>
      <vt:lpstr>KREATYWNE NARZĘDZIA ROZWIĄZYWANIA PROBLEMÓW – BURZA MÓZGÓW</vt:lpstr>
      <vt:lpstr>Burza mózgów jako jedno z podstawowych narzędzi rozwiązywania problemów </vt:lpstr>
      <vt:lpstr>Podstawowe założenia przeprowadzania burzy mózgów</vt:lpstr>
      <vt:lpstr>Podstawowe wady metody burza mózgów</vt:lpstr>
      <vt:lpstr>Podstawowe zalety metody burzy mózgów </vt:lpstr>
      <vt:lpstr>Sytuacje w których burza mózgów znajdzie zastosowanie</vt:lpstr>
      <vt:lpstr>Praca w grupach  Ćwiczenie 6</vt:lpstr>
      <vt:lpstr>KREATYWNE NARZĘDZIA ROZWIĄZYWANIA PROBLEMÓW –DRZEWO MYŚLI</vt:lpstr>
      <vt:lpstr>Drzewo problemów jako jedno z podstawowych narzędzi rozwiązywania problemów </vt:lpstr>
      <vt:lpstr>Podstawowe założenia przeprowadzania drzewo problemów;</vt:lpstr>
      <vt:lpstr>Podstawowe założenia przeprowadzania drzewo problemów;</vt:lpstr>
      <vt:lpstr>Podstawowe założenia przeprowadzania drzewo problemów;</vt:lpstr>
      <vt:lpstr>wady metody drzewa problemów</vt:lpstr>
      <vt:lpstr>zalety metody drzewa problemów</vt:lpstr>
      <vt:lpstr>Sytuacje w których drzewo problemów znajdzie zastosowanie</vt:lpstr>
      <vt:lpstr>Ćwiczenie numer 7  </vt:lpstr>
      <vt:lpstr>KREATYWNE NARZĘDZIA ROZWIĄZYWANIA PROBLEMÓW – 5 WHY</vt:lpstr>
      <vt:lpstr>5 why jako jedno z podstawowych narzędzi rozwiązywania problemów </vt:lpstr>
      <vt:lpstr>Podstawowe założenia przeprowadzania metody 5 why;</vt:lpstr>
      <vt:lpstr>Podstawowe założenia przeprowadzania metody 5 why;</vt:lpstr>
      <vt:lpstr>Podstawowe założenia przeprowadzania metody 5 why;</vt:lpstr>
      <vt:lpstr>Podstawowe założenia przeprowadzania metody 5 why;</vt:lpstr>
      <vt:lpstr>Podstawowe założenia przeprowadzania metody 5 why;</vt:lpstr>
      <vt:lpstr>Podstawowe założenia przeprowadzania metody 5 why;</vt:lpstr>
      <vt:lpstr>Podstawowe wady metody 5 why</vt:lpstr>
      <vt:lpstr>Podstawowe zalety metody 5 why</vt:lpstr>
      <vt:lpstr>Sytuacje w których 5 why znajdzie zastosowanie</vt:lpstr>
      <vt:lpstr>Ćwiczenie numer 8  </vt:lpstr>
      <vt:lpstr>KREATYWNE NARZĘDZIA ROZWIĄZYWANIA PROBLEMÓW – DIAGRAM ISHIKAWY</vt:lpstr>
      <vt:lpstr>Diagram Ishikawy </vt:lpstr>
      <vt:lpstr>Diagram Ishikawy </vt:lpstr>
      <vt:lpstr>Diagram Ishikawy </vt:lpstr>
      <vt:lpstr>Podstawowe wady metody Diagram Ishikawy</vt:lpstr>
      <vt:lpstr>Podstawowe zalety metody Diagram Ishikawy</vt:lpstr>
      <vt:lpstr>Ćwiczenie numer 9 </vt:lpstr>
      <vt:lpstr>KREATYWNE NARZĘDZIA ROZWIĄZYWANIA PROBLEMÓW – 8D</vt:lpstr>
      <vt:lpstr>Metoda 8D</vt:lpstr>
      <vt:lpstr>Kroki metody 8D</vt:lpstr>
      <vt:lpstr>Podstawowe zalety metody 8D </vt:lpstr>
      <vt:lpstr>Podstawowe wady metody 8D </vt:lpstr>
      <vt:lpstr>Metody pomocnicze 8D </vt:lpstr>
      <vt:lpstr>Sytuacje w których 8D znajdzie zastosowanie </vt:lpstr>
      <vt:lpstr>Ćwiczenie numer 10</vt:lpstr>
      <vt:lpstr>KREATYWNE NARZĘDZIA ROZWIĄZYWANIA PROBLEMÓW –RAPORT A3</vt:lpstr>
      <vt:lpstr>Raport A3 </vt:lpstr>
      <vt:lpstr>Raport A3 </vt:lpstr>
      <vt:lpstr>Podstawowe wady metody Raport A3</vt:lpstr>
      <vt:lpstr>Podstawowe zalety metody Raport A3</vt:lpstr>
      <vt:lpstr>Sytuacje w których raport A3 znajdzie zastosowanie</vt:lpstr>
      <vt:lpstr>Ćwiczenie numer 11 </vt:lpstr>
      <vt:lpstr>MAPOWANIE STRUMIENIA WARTOŚCI – PODSTAWOWE POJĘCIA I ZAŁOŻENIA</vt:lpstr>
      <vt:lpstr>Strumień wartości</vt:lpstr>
      <vt:lpstr>Mapowanie strumienia wartości</vt:lpstr>
      <vt:lpstr>Symbolika wykorzystywana w mapowaniu procesów</vt:lpstr>
      <vt:lpstr>Symbolika wykorzystywana w mapowaniu procesów</vt:lpstr>
      <vt:lpstr>Symbolika wykorzystywana w mapowaniu procesów</vt:lpstr>
      <vt:lpstr>Symbolika wykorzystywana w mapowaniu procesów</vt:lpstr>
      <vt:lpstr>Mapowanie strumienia wartości</vt:lpstr>
      <vt:lpstr>Mapowanie strumienia wartości</vt:lpstr>
      <vt:lpstr>CASE STUDY </vt:lpstr>
      <vt:lpstr>IDENTYFIKACJA STRAT W PROCESIE</vt:lpstr>
      <vt:lpstr>Etapy procesu przygotowania zespołu do identyfikacji strat</vt:lpstr>
      <vt:lpstr>ćwiczenie numer 12 </vt:lpstr>
      <vt:lpstr>ćwiczenie numer 12 </vt:lpstr>
      <vt:lpstr>ANALIZA ZEBRANYCH DANYCH I METODY OBSERWACYJNE</vt:lpstr>
      <vt:lpstr>Zbieranie danych o procesie</vt:lpstr>
      <vt:lpstr>Zbieranie danych o procesie</vt:lpstr>
      <vt:lpstr>Podstawowe rodzaje czasu mierzone w procesie</vt:lpstr>
      <vt:lpstr>Case Study</vt:lpstr>
      <vt:lpstr>Case Study</vt:lpstr>
      <vt:lpstr>MAPOWANIE STRUMIENIA WARTOŚCI – WARSZTAT PRAKTYCZNY</vt:lpstr>
      <vt:lpstr>Dokonanie analizy procesu</vt:lpstr>
      <vt:lpstr>Wskazanie marnotrawstw w procesie  </vt:lpstr>
      <vt:lpstr>Wskazanie usprawnień w procesie  </vt:lpstr>
      <vt:lpstr>ćwiczenie numer 13 </vt:lpstr>
      <vt:lpstr>ćwiczenie numer 13  2/2</vt:lpstr>
      <vt:lpstr>WPROWADZENIE DO METODY 5S</vt:lpstr>
      <vt:lpstr>Czym jest 5S </vt:lpstr>
      <vt:lpstr>Czym jest 5S </vt:lpstr>
      <vt:lpstr>Droga wdrażania 5S </vt:lpstr>
      <vt:lpstr>Etapy wdrażania 5S </vt:lpstr>
      <vt:lpstr>Stosowanie 5S w praktyce</vt:lpstr>
      <vt:lpstr>Ćwiczenie numer 14 </vt:lpstr>
      <vt:lpstr>POKA-YOKE W OPTYMALIZACJI PROCESÓW</vt:lpstr>
      <vt:lpstr>Metoda kontroli i metoda ostrzegania w Kaizen</vt:lpstr>
      <vt:lpstr>POKA-YOKE</vt:lpstr>
      <vt:lpstr>Zasady zabezpieczania przed błędami/Poka-Yoke </vt:lpstr>
      <vt:lpstr>Ćwiczenie numer 15 </vt:lpstr>
      <vt:lpstr>METODY I TECHNIKI KONTROLI WIZUALNEJ ORAZ INSTRUKCJA OPL</vt:lpstr>
      <vt:lpstr>Zarządzanie wizualne  - metody i techniki kontroli wizualnej</vt:lpstr>
      <vt:lpstr>Zalety stosowania kontroli wizualnej</vt:lpstr>
      <vt:lpstr>ćwiczenie numer 16 </vt:lpstr>
      <vt:lpstr>STANDARYZACJA                        I LAYOUT MIEJSCA PRACY</vt:lpstr>
      <vt:lpstr>Stosowanie 5S w praktyce</vt:lpstr>
      <vt:lpstr>Rozwiązania dotyczące ekspozycji </vt:lpstr>
      <vt:lpstr>Rozwiązania dotyczące ekspozycji </vt:lpstr>
      <vt:lpstr>Rozwiązania dotyczące ekspozycji</vt:lpstr>
      <vt:lpstr>Rozwiązania dotyczące ekspozycji</vt:lpstr>
      <vt:lpstr>Rozwiązania dotyczące ekspozycji</vt:lpstr>
      <vt:lpstr>Rozwiązania dotyczące ekspozycji</vt:lpstr>
      <vt:lpstr>Rozwiązania dotyczące ekspozycji</vt:lpstr>
      <vt:lpstr>Prezentacja programu PowerPoint</vt:lpstr>
      <vt:lpstr>ćwiczenie numer 17 </vt:lpstr>
      <vt:lpstr>BUDOWANIE STANDARDÓW PROCESÓW BIUROWYCH</vt:lpstr>
      <vt:lpstr>Standaryzacja</vt:lpstr>
      <vt:lpstr>Czy warto tworzyć standardy pracy biurowej</vt:lpstr>
      <vt:lpstr>Przykłady dobrych praktyk w tworzeniu standardów</vt:lpstr>
      <vt:lpstr>Przykłady dobrych praktyk w tworzeniu standardów</vt:lpstr>
      <vt:lpstr>Przykłady dobrych praktyk w tworzeniu standardów</vt:lpstr>
      <vt:lpstr>Ćwiczenie 18</vt:lpstr>
      <vt:lpstr>KANBAN ZAŁOŻENIA TEORETYCZNE</vt:lpstr>
      <vt:lpstr>Kanban</vt:lpstr>
      <vt:lpstr>Kanban w administracji</vt:lpstr>
      <vt:lpstr>Kiedy stosowany jest Kanban</vt:lpstr>
      <vt:lpstr>Korzyści z wykorzystania Kanbana</vt:lpstr>
      <vt:lpstr>KANBAN ELEMENTY SYSTEMU</vt:lpstr>
      <vt:lpstr>Elementy systemu Kanban</vt:lpstr>
      <vt:lpstr>Elementy systemu Kanban</vt:lpstr>
      <vt:lpstr>Elementy systemu Kanban</vt:lpstr>
      <vt:lpstr>Ćwiczenie numer 19 </vt:lpstr>
      <vt:lpstr>Ćwiczenie numer 19 </vt:lpstr>
      <vt:lpstr>WSKAŹNIKI WDROŻENIA LEAN OFFICE</vt:lpstr>
      <vt:lpstr>Czym są wskaźniki wdrożenia Lean Office</vt:lpstr>
      <vt:lpstr>Rodzaje wskaźników w Lean Office</vt:lpstr>
      <vt:lpstr>Rodzaje wskaźników w Lean Office </vt:lpstr>
      <vt:lpstr>Co wskaźniki wdrożenia mówią kadrze zarządzającej</vt:lpstr>
      <vt:lpstr>PLAN WDROŻENIA LEAN OFFICE  - ZAŁOŻENIA TEORETYCZNE</vt:lpstr>
      <vt:lpstr>Czym właściwie jest wdrożenie Lean Office</vt:lpstr>
      <vt:lpstr>Przykładowy proces wdrożenia Lean Office</vt:lpstr>
      <vt:lpstr>Jak planować budżet </vt:lpstr>
      <vt:lpstr>Jak planować budżet </vt:lpstr>
      <vt:lpstr>Główne problemy realizacji projektu</vt:lpstr>
      <vt:lpstr>Metody unikania problemów budżetowych</vt:lpstr>
      <vt:lpstr>Metody unikania problemów budżetowych</vt:lpstr>
      <vt:lpstr>Jak planować zasoby </vt:lpstr>
      <vt:lpstr>Jak planować zasoby </vt:lpstr>
      <vt:lpstr>Jak planować harmonogram</vt:lpstr>
      <vt:lpstr>Jak planować harmonogram</vt:lpstr>
      <vt:lpstr>Ćwiczenie numer 21  </vt:lpstr>
      <vt:lpstr>Ćwiczenie numer 21  </vt:lpstr>
      <vt:lpstr>AUDYT WDROŻENIA ZAŁOŻENIA TEORETYCZNE</vt:lpstr>
      <vt:lpstr>Audyt a monitoring wdrożenia</vt:lpstr>
      <vt:lpstr>Sposób przeprowadzania audytów wdrożenia </vt:lpstr>
      <vt:lpstr>Sposób przeprowadzania audytów wdrożenia </vt:lpstr>
      <vt:lpstr>Jakiej wiedzy i komu dostarcza audyt z wdrożenia</vt:lpstr>
      <vt:lpstr>Przykładowy Formularz Audytu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Koordynowanie i optymalizacja procesów biznesowych Lean Office</dc:title>
  <dc:creator>Piotr Jan Dzimira</dc:creator>
  <cp:lastModifiedBy>Ewelina Związek</cp:lastModifiedBy>
  <cp:revision>4</cp:revision>
  <dcterms:created xsi:type="dcterms:W3CDTF">2022-03-29T17:42:24Z</dcterms:created>
  <dcterms:modified xsi:type="dcterms:W3CDTF">2022-04-13T09:42:22Z</dcterms:modified>
</cp:coreProperties>
</file>